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7315200"/>
  <p:notesSz cx="6858000" cy="9144000"/>
  <p:embeddedFontLst>
    <p:embeddedFont>
      <p:font typeface="Oswald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Oswald-regular.fntdata"/><Relationship Id="rId8" Type="http://schemas.openxmlformats.org/officeDocument/2006/relationships/font" Target="fonts/Oswa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600559" y="685800"/>
            <a:ext cx="365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ac3660def_0_0:notes"/>
          <p:cNvSpPr/>
          <p:nvPr>
            <p:ph idx="2" type="sldImg"/>
          </p:nvPr>
        </p:nvSpPr>
        <p:spPr>
          <a:xfrm>
            <a:off x="1600555" y="685800"/>
            <a:ext cx="365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ac3660d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49367" y="992767"/>
            <a:ext cx="6816900" cy="2736900"/>
          </a:xfrm>
          <a:prstGeom prst="rect">
            <a:avLst/>
          </a:prstGeom>
        </p:spPr>
        <p:txBody>
          <a:bodyPr anchorCtr="0" anchor="b" bIns="89825" lIns="89825" spcFirstLastPara="1" rIns="89825" wrap="square" tIns="898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49360" y="3778833"/>
            <a:ext cx="6816900" cy="1056900"/>
          </a:xfrm>
          <a:prstGeom prst="rect">
            <a:avLst/>
          </a:prstGeom>
        </p:spPr>
        <p:txBody>
          <a:bodyPr anchorCtr="0" anchor="t" bIns="89825" lIns="89825" spcFirstLastPara="1" rIns="89825" wrap="square" tIns="898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49360" y="1474833"/>
            <a:ext cx="6816900" cy="2618100"/>
          </a:xfrm>
          <a:prstGeom prst="rect">
            <a:avLst/>
          </a:prstGeom>
        </p:spPr>
        <p:txBody>
          <a:bodyPr anchorCtr="0" anchor="b" bIns="89825" lIns="89825" spcFirstLastPara="1" rIns="89825" wrap="square" tIns="898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49360" y="4202967"/>
            <a:ext cx="6816900" cy="1734000"/>
          </a:xfrm>
          <a:prstGeom prst="rect">
            <a:avLst/>
          </a:prstGeom>
        </p:spPr>
        <p:txBody>
          <a:bodyPr anchorCtr="0" anchor="t" bIns="89825" lIns="89825" spcFirstLastPara="1" rIns="89825" wrap="square" tIns="898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5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5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5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5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5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5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5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500"/>
              </a:spcBef>
              <a:spcAft>
                <a:spcPts val="15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49360" y="2867800"/>
            <a:ext cx="6816900" cy="1122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49360" y="593367"/>
            <a:ext cx="6816900" cy="763500"/>
          </a:xfrm>
          <a:prstGeom prst="rect">
            <a:avLst/>
          </a:prstGeom>
        </p:spPr>
        <p:txBody>
          <a:bodyPr anchorCtr="0" anchor="t" bIns="89825" lIns="89825" spcFirstLastPara="1" rIns="89825" wrap="square" tIns="898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49360" y="1536633"/>
            <a:ext cx="6816900" cy="4555500"/>
          </a:xfrm>
          <a:prstGeom prst="rect">
            <a:avLst/>
          </a:prstGeom>
        </p:spPr>
        <p:txBody>
          <a:bodyPr anchorCtr="0" anchor="t" bIns="89825" lIns="89825" spcFirstLastPara="1" rIns="89825" wrap="square" tIns="898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5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5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5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5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5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5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5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500"/>
              </a:spcBef>
              <a:spcAft>
                <a:spcPts val="15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49360" y="593367"/>
            <a:ext cx="6816900" cy="763500"/>
          </a:xfrm>
          <a:prstGeom prst="rect">
            <a:avLst/>
          </a:prstGeom>
        </p:spPr>
        <p:txBody>
          <a:bodyPr anchorCtr="0" anchor="t" bIns="89825" lIns="89825" spcFirstLastPara="1" rIns="89825" wrap="square" tIns="898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49360" y="1536633"/>
            <a:ext cx="3200100" cy="4555500"/>
          </a:xfrm>
          <a:prstGeom prst="rect">
            <a:avLst/>
          </a:prstGeom>
        </p:spPr>
        <p:txBody>
          <a:bodyPr anchorCtr="0" anchor="t" bIns="89825" lIns="89825" spcFirstLastPara="1" rIns="89825" wrap="square" tIns="898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5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5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5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5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5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5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5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500"/>
              </a:spcBef>
              <a:spcAft>
                <a:spcPts val="15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865920" y="1536633"/>
            <a:ext cx="3200100" cy="4555500"/>
          </a:xfrm>
          <a:prstGeom prst="rect">
            <a:avLst/>
          </a:prstGeom>
        </p:spPr>
        <p:txBody>
          <a:bodyPr anchorCtr="0" anchor="t" bIns="89825" lIns="89825" spcFirstLastPara="1" rIns="89825" wrap="square" tIns="898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5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5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5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5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5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5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5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500"/>
              </a:spcBef>
              <a:spcAft>
                <a:spcPts val="15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49360" y="593367"/>
            <a:ext cx="6816900" cy="763500"/>
          </a:xfrm>
          <a:prstGeom prst="rect">
            <a:avLst/>
          </a:prstGeom>
        </p:spPr>
        <p:txBody>
          <a:bodyPr anchorCtr="0" anchor="t" bIns="89825" lIns="89825" spcFirstLastPara="1" rIns="89825" wrap="square" tIns="898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49360" y="740800"/>
            <a:ext cx="2246400" cy="1007400"/>
          </a:xfrm>
          <a:prstGeom prst="rect">
            <a:avLst/>
          </a:prstGeom>
        </p:spPr>
        <p:txBody>
          <a:bodyPr anchorCtr="0" anchor="b" bIns="89825" lIns="89825" spcFirstLastPara="1" rIns="89825" wrap="square" tIns="898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49360" y="1852800"/>
            <a:ext cx="2246400" cy="4239000"/>
          </a:xfrm>
          <a:prstGeom prst="rect">
            <a:avLst/>
          </a:prstGeom>
        </p:spPr>
        <p:txBody>
          <a:bodyPr anchorCtr="0" anchor="t" bIns="89825" lIns="89825" spcFirstLastPara="1" rIns="89825" wrap="square" tIns="898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5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5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5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5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5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5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5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500"/>
              </a:spcBef>
              <a:spcAft>
                <a:spcPts val="15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92200" y="600200"/>
            <a:ext cx="5094300" cy="54546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657600" y="-167"/>
            <a:ext cx="36576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89825" lIns="89825" spcFirstLastPara="1" rIns="89825" wrap="square" tIns="89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12400" y="1644233"/>
            <a:ext cx="3236100" cy="1976100"/>
          </a:xfrm>
          <a:prstGeom prst="rect">
            <a:avLst/>
          </a:prstGeom>
        </p:spPr>
        <p:txBody>
          <a:bodyPr anchorCtr="0" anchor="b" bIns="89825" lIns="89825" spcFirstLastPara="1" rIns="89825" wrap="square" tIns="898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2pPr>
            <a:lvl3pPr lvl="2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3pPr>
            <a:lvl4pPr lvl="3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4pPr>
            <a:lvl5pPr lvl="4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5pPr>
            <a:lvl6pPr lvl="5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6pPr>
            <a:lvl7pPr lvl="6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7pPr>
            <a:lvl8pPr lvl="7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8pPr>
            <a:lvl9pPr lvl="8" algn="ctr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12400" y="3737433"/>
            <a:ext cx="3236100" cy="1647000"/>
          </a:xfrm>
          <a:prstGeom prst="rect">
            <a:avLst/>
          </a:prstGeom>
        </p:spPr>
        <p:txBody>
          <a:bodyPr anchorCtr="0" anchor="t" bIns="89825" lIns="89825" spcFirstLastPara="1" rIns="89825" wrap="square" tIns="898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3951600" y="965433"/>
            <a:ext cx="3069600" cy="49269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5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5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5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5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5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5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5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500"/>
              </a:spcBef>
              <a:spcAft>
                <a:spcPts val="15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49360" y="5640767"/>
            <a:ext cx="4799100" cy="8067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</p:spPr>
        <p:txBody>
          <a:bodyPr anchorCtr="0" anchor="ctr" bIns="89825" lIns="89825" spcFirstLastPara="1" rIns="89825" wrap="square" tIns="898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9360" y="593367"/>
            <a:ext cx="681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89825" lIns="89825" spcFirstLastPara="1" rIns="89825" wrap="square" tIns="898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9360" y="1536633"/>
            <a:ext cx="6816900" cy="45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89825" lIns="89825" spcFirstLastPara="1" rIns="89825" wrap="square" tIns="898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777966" y="6217622"/>
            <a:ext cx="4389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9825" lIns="89825" spcFirstLastPara="1" rIns="89825" wrap="square" tIns="898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</a:defRPr>
            </a:lvl1pPr>
            <a:lvl2pPr lvl="1" algn="r">
              <a:buNone/>
              <a:defRPr sz="900">
                <a:solidFill>
                  <a:schemeClr val="dk2"/>
                </a:solidFill>
              </a:defRPr>
            </a:lvl2pPr>
            <a:lvl3pPr lvl="2" algn="r">
              <a:buNone/>
              <a:defRPr sz="900">
                <a:solidFill>
                  <a:schemeClr val="dk2"/>
                </a:solidFill>
              </a:defRPr>
            </a:lvl3pPr>
            <a:lvl4pPr lvl="3" algn="r">
              <a:buNone/>
              <a:defRPr sz="900">
                <a:solidFill>
                  <a:schemeClr val="dk2"/>
                </a:solidFill>
              </a:defRPr>
            </a:lvl4pPr>
            <a:lvl5pPr lvl="4" algn="r">
              <a:buNone/>
              <a:defRPr sz="900">
                <a:solidFill>
                  <a:schemeClr val="dk2"/>
                </a:solidFill>
              </a:defRPr>
            </a:lvl5pPr>
            <a:lvl6pPr lvl="5" algn="r">
              <a:buNone/>
              <a:defRPr sz="900">
                <a:solidFill>
                  <a:schemeClr val="dk2"/>
                </a:solidFill>
              </a:defRPr>
            </a:lvl6pPr>
            <a:lvl7pPr lvl="6" algn="r">
              <a:buNone/>
              <a:defRPr sz="900">
                <a:solidFill>
                  <a:schemeClr val="dk2"/>
                </a:solidFill>
              </a:defRPr>
            </a:lvl7pPr>
            <a:lvl8pPr lvl="7" algn="r">
              <a:buNone/>
              <a:defRPr sz="900">
                <a:solidFill>
                  <a:schemeClr val="dk2"/>
                </a:solidFill>
              </a:defRPr>
            </a:lvl8pPr>
            <a:lvl9pPr lvl="8" algn="r">
              <a:buNone/>
              <a:defRPr sz="9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1589975" y="395100"/>
            <a:ext cx="861600" cy="809700"/>
            <a:chOff x="1781700" y="758475"/>
            <a:chExt cx="861600" cy="809700"/>
          </a:xfrm>
        </p:grpSpPr>
        <p:sp>
          <p:nvSpPr>
            <p:cNvPr id="55" name="Google Shape;55;p13"/>
            <p:cNvSpPr/>
            <p:nvPr/>
          </p:nvSpPr>
          <p:spPr>
            <a:xfrm>
              <a:off x="1781700" y="758475"/>
              <a:ext cx="861600" cy="809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803300" y="778725"/>
              <a:ext cx="818400" cy="7692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" name="Google Shape;57;p13"/>
          <p:cNvGrpSpPr/>
          <p:nvPr/>
        </p:nvGrpSpPr>
        <p:grpSpPr>
          <a:xfrm>
            <a:off x="2848025" y="1650150"/>
            <a:ext cx="861600" cy="809700"/>
            <a:chOff x="1781700" y="758475"/>
            <a:chExt cx="861600" cy="809700"/>
          </a:xfrm>
        </p:grpSpPr>
        <p:sp>
          <p:nvSpPr>
            <p:cNvPr id="58" name="Google Shape;58;p13"/>
            <p:cNvSpPr/>
            <p:nvPr/>
          </p:nvSpPr>
          <p:spPr>
            <a:xfrm>
              <a:off x="1781700" y="758475"/>
              <a:ext cx="861600" cy="809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1803300" y="778725"/>
              <a:ext cx="818400" cy="7692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" name="Google Shape;60;p13"/>
          <p:cNvGrpSpPr/>
          <p:nvPr/>
        </p:nvGrpSpPr>
        <p:grpSpPr>
          <a:xfrm>
            <a:off x="1589975" y="2833500"/>
            <a:ext cx="861600" cy="809700"/>
            <a:chOff x="1781700" y="758475"/>
            <a:chExt cx="861600" cy="809700"/>
          </a:xfrm>
        </p:grpSpPr>
        <p:sp>
          <p:nvSpPr>
            <p:cNvPr id="61" name="Google Shape;61;p13"/>
            <p:cNvSpPr/>
            <p:nvPr/>
          </p:nvSpPr>
          <p:spPr>
            <a:xfrm>
              <a:off x="1781700" y="758475"/>
              <a:ext cx="861600" cy="809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1803300" y="778725"/>
              <a:ext cx="818400" cy="7692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525" y="3237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5975" y="2933550"/>
            <a:ext cx="609600" cy="60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3"/>
          <p:cNvCxnSpPr/>
          <p:nvPr/>
        </p:nvCxnSpPr>
        <p:spPr>
          <a:xfrm flipH="1" rot="5400000">
            <a:off x="657125" y="2572725"/>
            <a:ext cx="887400" cy="813000"/>
          </a:xfrm>
          <a:prstGeom prst="curvedConnector3">
            <a:avLst>
              <a:gd fmla="val 875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3"/>
          <p:cNvCxnSpPr/>
          <p:nvPr/>
        </p:nvCxnSpPr>
        <p:spPr>
          <a:xfrm flipH="1" rot="-5400000">
            <a:off x="2485925" y="799950"/>
            <a:ext cx="887400" cy="813000"/>
          </a:xfrm>
          <a:prstGeom prst="curvedConnector3">
            <a:avLst>
              <a:gd fmla="val 875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/>
          <p:nvPr/>
        </p:nvCxnSpPr>
        <p:spPr>
          <a:xfrm flipH="1">
            <a:off x="2451575" y="2535525"/>
            <a:ext cx="887400" cy="813000"/>
          </a:xfrm>
          <a:prstGeom prst="curvedConnector3">
            <a:avLst>
              <a:gd fmla="val 875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/>
          <p:nvPr/>
        </p:nvCxnSpPr>
        <p:spPr>
          <a:xfrm flipH="1" rot="10800000">
            <a:off x="657125" y="896325"/>
            <a:ext cx="887400" cy="813000"/>
          </a:xfrm>
          <a:prstGeom prst="curvedConnector3">
            <a:avLst>
              <a:gd fmla="val 875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3"/>
          <p:cNvSpPr txBox="1"/>
          <p:nvPr/>
        </p:nvSpPr>
        <p:spPr>
          <a:xfrm>
            <a:off x="1615925" y="0"/>
            <a:ext cx="8097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Model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679800" y="1920240"/>
            <a:ext cx="9951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Simulation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1615925" y="3679825"/>
            <a:ext cx="8097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Results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-152575" y="1920240"/>
            <a:ext cx="8097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User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" name="Google Shape;73;p13"/>
          <p:cNvSpPr txBox="1"/>
          <p:nvPr/>
        </p:nvSpPr>
        <p:spPr>
          <a:xfrm rot="-3130741">
            <a:off x="242519" y="907627"/>
            <a:ext cx="809692" cy="323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Oswald"/>
                <a:ea typeface="Oswald"/>
                <a:cs typeface="Oswald"/>
                <a:sym typeface="Oswald"/>
              </a:rPr>
              <a:t>Create</a:t>
            </a:r>
            <a:endParaRPr b="1" i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" name="Google Shape;74;p13"/>
          <p:cNvSpPr txBox="1"/>
          <p:nvPr/>
        </p:nvSpPr>
        <p:spPr>
          <a:xfrm rot="3088171">
            <a:off x="2822003" y="625522"/>
            <a:ext cx="809560" cy="3236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Oswald"/>
                <a:ea typeface="Oswald"/>
                <a:cs typeface="Oswald"/>
                <a:sym typeface="Oswald"/>
              </a:rPr>
              <a:t>Run</a:t>
            </a:r>
            <a:endParaRPr b="1" i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" name="Google Shape;75;p13"/>
          <p:cNvSpPr txBox="1"/>
          <p:nvPr/>
        </p:nvSpPr>
        <p:spPr>
          <a:xfrm rot="-3131342">
            <a:off x="2811470" y="2959058"/>
            <a:ext cx="1106909" cy="323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Oswald"/>
                <a:ea typeface="Oswald"/>
                <a:cs typeface="Oswald"/>
                <a:sym typeface="Oswald"/>
              </a:rPr>
              <a:t>Plot / Data</a:t>
            </a:r>
            <a:endParaRPr b="1" i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" name="Google Shape;76;p13"/>
          <p:cNvSpPr txBox="1"/>
          <p:nvPr/>
        </p:nvSpPr>
        <p:spPr>
          <a:xfrm rot="2269678">
            <a:off x="265590" y="3172407"/>
            <a:ext cx="993979" cy="323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Oswald"/>
                <a:ea typeface="Oswald"/>
                <a:cs typeface="Oswald"/>
                <a:sym typeface="Oswald"/>
              </a:rPr>
              <a:t>Interpret</a:t>
            </a:r>
            <a:endParaRPr b="1" i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3895350" y="76200"/>
            <a:ext cx="2234700" cy="126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</a:t>
            </a:r>
            <a:r>
              <a:rPr lang="en"/>
              <a:t>: </a:t>
            </a:r>
            <a:r>
              <a:rPr lang="en" sz="1200"/>
              <a:t>setup the system</a:t>
            </a:r>
            <a:endParaRPr sz="1200"/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Variables / Species</a:t>
            </a:r>
            <a:endParaRPr sz="1200"/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Parameters / Constants</a:t>
            </a:r>
            <a:endParaRPr sz="1200"/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Reactions</a:t>
            </a:r>
            <a:endParaRPr sz="1200"/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100"/>
              <a:t>Events, Rate Rules, </a:t>
            </a:r>
            <a:r>
              <a:rPr i="1" lang="en" sz="1100"/>
              <a:t>more…</a:t>
            </a:r>
            <a:endParaRPr i="1" sz="1100"/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Timespan </a:t>
            </a:r>
            <a:r>
              <a:rPr lang="en" sz="1200"/>
              <a:t>/ frequency</a:t>
            </a:r>
            <a:endParaRPr sz="1200"/>
          </a:p>
        </p:txBody>
      </p:sp>
      <p:sp>
        <p:nvSpPr>
          <p:cNvPr id="78" name="Google Shape;78;p13"/>
          <p:cNvSpPr txBox="1"/>
          <p:nvPr/>
        </p:nvSpPr>
        <p:spPr>
          <a:xfrm>
            <a:off x="4674900" y="1572325"/>
            <a:ext cx="2564100" cy="111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Simulation</a:t>
            </a:r>
            <a:r>
              <a:rPr lang="en">
                <a:solidFill>
                  <a:srgbClr val="000000"/>
                </a:solidFill>
              </a:rPr>
              <a:t>: </a:t>
            </a:r>
            <a:r>
              <a:rPr lang="en" sz="1200">
                <a:solidFill>
                  <a:srgbClr val="000000"/>
                </a:solidFill>
              </a:rPr>
              <a:t>type of computation</a:t>
            </a:r>
            <a:endParaRPr sz="1200">
              <a:solidFill>
                <a:srgbClr val="000000"/>
              </a:solidFill>
            </a:endParaRPr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Deterministic / ODE</a:t>
            </a:r>
            <a:endParaRPr sz="1200">
              <a:solidFill>
                <a:srgbClr val="000000"/>
              </a:solidFill>
            </a:endParaRPr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Stochastic / SSA </a:t>
            </a:r>
            <a:endParaRPr sz="1200">
              <a:solidFill>
                <a:srgbClr val="000000"/>
              </a:solidFill>
            </a:endParaRPr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Hybrid: ODE + SSA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Pure </a:t>
            </a:r>
            <a:r>
              <a:rPr lang="en" sz="1100"/>
              <a:t>P</a:t>
            </a:r>
            <a:r>
              <a:rPr lang="en" sz="1100">
                <a:solidFill>
                  <a:srgbClr val="000000"/>
                </a:solidFill>
              </a:rPr>
              <a:t>ython &amp; C++ implementations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3895350" y="2931450"/>
            <a:ext cx="2564100" cy="126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Result</a:t>
            </a:r>
            <a:r>
              <a:rPr lang="en">
                <a:solidFill>
                  <a:srgbClr val="000000"/>
                </a:solidFill>
              </a:rPr>
              <a:t>: </a:t>
            </a:r>
            <a:r>
              <a:rPr lang="en" sz="1200">
                <a:solidFill>
                  <a:srgbClr val="000000"/>
                </a:solidFill>
              </a:rPr>
              <a:t>simulated data</a:t>
            </a:r>
            <a:endParaRPr sz="1200">
              <a:solidFill>
                <a:srgbClr val="000000"/>
              </a:solidFill>
            </a:endParaRPr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data for one or more trajectories</a:t>
            </a:r>
            <a:endParaRPr sz="1200">
              <a:solidFill>
                <a:srgbClr val="000000"/>
              </a:solidFill>
            </a:endParaRPr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Visualization </a:t>
            </a:r>
            <a:endParaRPr sz="1200">
              <a:solidFill>
                <a:srgbClr val="000000"/>
              </a:solidFill>
            </a:endParaRPr>
          </a:p>
          <a:p>
            <a:pPr indent="-167640" lvl="1" marL="27432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Plotly </a:t>
            </a:r>
            <a:r>
              <a:rPr i="1" lang="en" sz="1200">
                <a:solidFill>
                  <a:srgbClr val="000000"/>
                </a:solidFill>
              </a:rPr>
              <a:t>or</a:t>
            </a:r>
            <a:r>
              <a:rPr lang="en" sz="1200">
                <a:solidFill>
                  <a:srgbClr val="000000"/>
                </a:solidFill>
              </a:rPr>
              <a:t> Matplotlib</a:t>
            </a:r>
            <a:endParaRPr sz="1200">
              <a:solidFill>
                <a:srgbClr val="000000"/>
              </a:solidFill>
            </a:endParaRPr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Pause/Resume</a:t>
            </a:r>
            <a:endParaRPr sz="1200">
              <a:solidFill>
                <a:srgbClr val="000000"/>
              </a:solidFill>
            </a:endParaRPr>
          </a:p>
          <a:p>
            <a:pPr indent="-167640" lvl="0" marL="18288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CSV output 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411175"/>
            <a:ext cx="2432303" cy="246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1443" y="4411175"/>
            <a:ext cx="2432302" cy="238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60575" y="4411178"/>
            <a:ext cx="2432303" cy="246972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3"/>
          <p:cNvSpPr txBox="1"/>
          <p:nvPr/>
        </p:nvSpPr>
        <p:spPr>
          <a:xfrm>
            <a:off x="-30700" y="-76200"/>
            <a:ext cx="18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</a:t>
            </a:r>
            <a:endParaRPr b="1"/>
          </a:p>
        </p:txBody>
      </p:sp>
      <p:sp>
        <p:nvSpPr>
          <p:cNvPr id="84" name="Google Shape;84;p13"/>
          <p:cNvSpPr txBox="1"/>
          <p:nvPr/>
        </p:nvSpPr>
        <p:spPr>
          <a:xfrm>
            <a:off x="0" y="4411175"/>
            <a:ext cx="18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</a:t>
            </a:r>
            <a:endParaRPr b="1"/>
          </a:p>
        </p:txBody>
      </p:sp>
      <p:sp>
        <p:nvSpPr>
          <p:cNvPr id="85" name="Google Shape;85;p13"/>
          <p:cNvSpPr txBox="1"/>
          <p:nvPr/>
        </p:nvSpPr>
        <p:spPr>
          <a:xfrm>
            <a:off x="2399400" y="4411175"/>
            <a:ext cx="18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endParaRPr b="1"/>
          </a:p>
        </p:txBody>
      </p:sp>
      <p:sp>
        <p:nvSpPr>
          <p:cNvPr id="86" name="Google Shape;86;p13"/>
          <p:cNvSpPr txBox="1"/>
          <p:nvPr/>
        </p:nvSpPr>
        <p:spPr>
          <a:xfrm>
            <a:off x="4783025" y="4411175"/>
            <a:ext cx="18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</a:t>
            </a:r>
            <a:endParaRPr b="1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17928" y="1669978"/>
            <a:ext cx="729537" cy="756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0875" y="1688649"/>
            <a:ext cx="813000" cy="882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