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7" r:id="rId2"/>
    <p:sldId id="288" r:id="rId3"/>
    <p:sldId id="304" r:id="rId4"/>
    <p:sldId id="305" r:id="rId5"/>
    <p:sldId id="303" r:id="rId6"/>
    <p:sldId id="309" r:id="rId7"/>
    <p:sldId id="312" r:id="rId8"/>
    <p:sldId id="310" r:id="rId9"/>
    <p:sldId id="289" r:id="rId10"/>
  </p:sldIdLst>
  <p:sldSz cx="9144000" cy="6858000" type="screen4x3"/>
  <p:notesSz cx="6858000" cy="9144000"/>
  <p:embeddedFontLst>
    <p:embeddedFont>
      <p:font typeface="Sweco Sans" panose="00000500000000000000" charset="0"/>
      <p:regular r:id="rId13"/>
      <p:bold r:id="rId14"/>
      <p:italic r:id="rId15"/>
      <p:boldItalic r:id="rId16"/>
    </p:embeddedFont>
    <p:embeddedFont>
      <p:font typeface="Sweco Sans Medium" panose="00000600000000000000" charset="0"/>
      <p:regular r:id="rId17"/>
      <p:italic r:id="rId18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80" userDrawn="1">
          <p15:clr>
            <a:srgbClr val="A4A3A4"/>
          </p15:clr>
        </p15:guide>
        <p15:guide id="3" pos="5636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321" userDrawn="1">
          <p15:clr>
            <a:srgbClr val="A4A3A4"/>
          </p15:clr>
        </p15:guide>
        <p15:guide id="6" orient="horz" pos="396" userDrawn="1">
          <p15:clr>
            <a:srgbClr val="A4A3A4"/>
          </p15:clr>
        </p15:guide>
        <p15:guide id="7" orient="horz" pos="164" userDrawn="1">
          <p15:clr>
            <a:srgbClr val="A4A3A4"/>
          </p15:clr>
        </p15:guide>
        <p15:guide id="8" pos="5054" userDrawn="1">
          <p15:clr>
            <a:srgbClr val="A4A3A4"/>
          </p15:clr>
        </p15:guide>
        <p15:guide id="9" orient="horz" pos="4156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just format 2 - Dekorfär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44" y="52"/>
      </p:cViewPr>
      <p:guideLst>
        <p:guide orient="horz" pos="4020"/>
        <p:guide pos="380"/>
        <p:guide pos="5636"/>
        <p:guide orient="horz" pos="981"/>
        <p:guide orient="horz" pos="1321"/>
        <p:guide orient="horz" pos="396"/>
        <p:guide orient="horz" pos="164"/>
        <p:guide pos="5054"/>
        <p:guide orient="horz" pos="4156"/>
        <p:guide orient="horz" pos="2160"/>
        <p:guide orient="horz" pos="42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3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66789-7B4A-4F00-9286-DDD8ED65D568}" type="datetimeFigureOut">
              <a:rPr lang="sv-SE" smtClean="0">
                <a:latin typeface="Arial" panose="020B0604020202020204" pitchFamily="34" charset="0"/>
              </a:rPr>
              <a:t>2021-08-10</a:t>
            </a:fld>
            <a:endParaRPr lang="sv-SE" dirty="0">
              <a:latin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E181-C03F-4811-9B36-CB7788F180BA}" type="slidenum">
              <a:rPr lang="sv-SE" smtClean="0">
                <a:latin typeface="Arial" panose="020B0604020202020204" pitchFamily="34" charset="0"/>
              </a:rPr>
              <a:t>‹#›</a:t>
            </a:fld>
            <a:endParaRPr lang="sv-S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1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F3F61B6-EEAE-45CF-BC26-93497CBA11EE}" type="datetimeFigureOut">
              <a:rPr lang="sv-SE" smtClean="0"/>
              <a:pPr/>
              <a:t>2021-08-10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850F7A7-DA63-4A74-9242-8131DBB6E085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727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(1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46F014-7D51-48F3-9915-51EA24F52A10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FAC9F50-A259-450B-A0DC-FC58DF93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25" y="1995324"/>
            <a:ext cx="6479999" cy="1080000"/>
          </a:xfrm>
        </p:spPr>
        <p:txBody>
          <a:bodyPr anchor="t" anchorCtr="0"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05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7" y="2059818"/>
            <a:ext cx="3920068" cy="432193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33B-591C-4208-9D0D-35FC029433BF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3"/>
          </p:nvPr>
        </p:nvSpPr>
        <p:spPr>
          <a:xfrm>
            <a:off x="4608515" y="2060580"/>
            <a:ext cx="4337469" cy="432117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01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8E68-26D1-423A-ADDE-7A62164022A9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3"/>
          </p:nvPr>
        </p:nvSpPr>
        <p:spPr>
          <a:xfrm>
            <a:off x="609600" y="1633152"/>
            <a:ext cx="8343900" cy="344757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diagram 10"/>
          <p:cNvSpPr>
            <a:spLocks noGrp="1"/>
          </p:cNvSpPr>
          <p:nvPr>
            <p:ph type="chart" sz="quarter" idx="14"/>
          </p:nvPr>
        </p:nvSpPr>
        <p:spPr>
          <a:xfrm>
            <a:off x="602459" y="2059818"/>
            <a:ext cx="8227481" cy="4307418"/>
          </a:xfrm>
        </p:spPr>
        <p:txBody>
          <a:bodyPr/>
          <a:lstStyle/>
          <a:p>
            <a:r>
              <a:rPr lang="sv-SE"/>
              <a:t>Klicka på ikonen för att lägga till ett diagram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41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5173-2601-4DE1-86F4-BD176390A14F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3"/>
          </p:nvPr>
        </p:nvSpPr>
        <p:spPr>
          <a:xfrm>
            <a:off x="609600" y="1633152"/>
            <a:ext cx="8343900" cy="344757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diagram 10"/>
          <p:cNvSpPr>
            <a:spLocks noGrp="1"/>
          </p:cNvSpPr>
          <p:nvPr>
            <p:ph type="chart" sz="quarter" idx="14"/>
          </p:nvPr>
        </p:nvSpPr>
        <p:spPr>
          <a:xfrm>
            <a:off x="602457" y="2059818"/>
            <a:ext cx="3920068" cy="4321932"/>
          </a:xfrm>
        </p:spPr>
        <p:txBody>
          <a:bodyPr/>
          <a:lstStyle/>
          <a:p>
            <a:r>
              <a:rPr lang="sv-SE"/>
              <a:t>Klicka på ikonen för att lägga till ett diagram</a:t>
            </a:r>
          </a:p>
        </p:txBody>
      </p:sp>
      <p:sp>
        <p:nvSpPr>
          <p:cNvPr id="7" name="Platshållare för diagram 6"/>
          <p:cNvSpPr>
            <a:spLocks noGrp="1"/>
          </p:cNvSpPr>
          <p:nvPr>
            <p:ph type="chart" sz="quarter" idx="15"/>
          </p:nvPr>
        </p:nvSpPr>
        <p:spPr>
          <a:xfrm>
            <a:off x="4608515" y="2060580"/>
            <a:ext cx="4337469" cy="4321175"/>
          </a:xfrm>
        </p:spPr>
        <p:txBody>
          <a:bodyPr/>
          <a:lstStyle/>
          <a:p>
            <a:r>
              <a:rPr lang="sv-SE"/>
              <a:t>Klicka på ikonen för att lägga till ett diagram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51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38885" y="1557337"/>
            <a:ext cx="5805000" cy="3600000"/>
          </a:xfrm>
        </p:spPr>
        <p:txBody>
          <a:bodyPr anchor="t">
            <a:normAutofit/>
          </a:bodyPr>
          <a:lstStyle>
            <a:lvl1pPr algn="l">
              <a:defRPr sz="2175"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9" name="Platshållare fö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383A-4B74-48E7-B685-4F78C9A74AF1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65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2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38885" y="1557338"/>
            <a:ext cx="5805000" cy="3600000"/>
          </a:xfrm>
        </p:spPr>
        <p:txBody>
          <a:bodyPr anchor="t">
            <a:normAutofit/>
          </a:bodyPr>
          <a:lstStyle>
            <a:lvl1pPr algn="l">
              <a:defRPr sz="21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A5BD73-117F-4C23-8626-AB3221A1E29A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Bildobjekt 2">
            <a:extLst>
              <a:ext uri="{FF2B5EF4-FFF2-40B4-BE49-F238E27FC236}">
                <a16:creationId xmlns:a16="http://schemas.microsoft.com/office/drawing/2014/main" id="{6E7F6F7C-5907-4FA4-92AE-2DB1A0047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3)">
    <p:bg>
      <p:bgPr>
        <a:solidFill>
          <a:srgbClr val="7A9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38885" y="1557338"/>
            <a:ext cx="5805000" cy="3600000"/>
          </a:xfrm>
        </p:spPr>
        <p:txBody>
          <a:bodyPr anchor="t">
            <a:normAutofit/>
          </a:bodyPr>
          <a:lstStyle>
            <a:lvl1pPr algn="l">
              <a:defRPr sz="21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A5BD73-117F-4C23-8626-AB3221A1E29A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Bildobjekt 2">
            <a:extLst>
              <a:ext uri="{FF2B5EF4-FFF2-40B4-BE49-F238E27FC236}">
                <a16:creationId xmlns:a16="http://schemas.microsoft.com/office/drawing/2014/main" id="{8ADC92AF-0C2A-4639-8644-8DD652B1CF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1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2E4C-330A-450F-A001-DF807E62A088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6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D37-E26E-4381-B5B9-26D09E601C02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33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page (1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198000" y="243000"/>
            <a:ext cx="8748000" cy="63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AA471F4-32F4-4380-9809-BFF13A736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12" y="2851015"/>
            <a:ext cx="3811576" cy="1155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23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(2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976FF3-B83A-4258-B1BC-F17BC81BE5F5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D7BB5-5867-4EDA-8502-C88BC4B58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8885" y="3070476"/>
            <a:ext cx="6480000" cy="360000"/>
          </a:xfrm>
        </p:spPr>
        <p:txBody>
          <a:bodyPr lIns="36000">
            <a:noAutofit/>
          </a:bodyPr>
          <a:lstStyle>
            <a:lvl1pPr marL="0" indent="0">
              <a:buNone/>
              <a:defRPr sz="217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04268F-9F73-4C36-8591-00DD091C2C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8884" y="2890835"/>
            <a:ext cx="540000" cy="36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pPr lvl="0"/>
            <a:r>
              <a:rPr lang="en-US" dirty="0"/>
              <a:t> 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E3287-AE20-47C8-A1D4-1A4AC01A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87" y="1649299"/>
            <a:ext cx="6479999" cy="1080000"/>
          </a:xfrm>
        </p:spPr>
        <p:txBody>
          <a:bodyPr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pic>
        <p:nvPicPr>
          <p:cNvPr id="10" name="Bildobjekt 2">
            <a:extLst>
              <a:ext uri="{FF2B5EF4-FFF2-40B4-BE49-F238E27FC236}">
                <a16:creationId xmlns:a16="http://schemas.microsoft.com/office/drawing/2014/main" id="{3AA80884-9669-40CF-B0A5-687A5F808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1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ith image (1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17">
            <a:extLst>
              <a:ext uri="{FF2B5EF4-FFF2-40B4-BE49-F238E27FC236}">
                <a16:creationId xmlns:a16="http://schemas.microsoft.com/office/drawing/2014/main" id="{1DCA6531-CE77-4A05-9227-4F09916B15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</p:spPr>
        <p:txBody>
          <a:bodyPr anchor="ctr">
            <a:normAutofit/>
          </a:bodyPr>
          <a:lstStyle>
            <a:lvl1pPr marL="9450" indent="0" algn="ctr">
              <a:buNone/>
              <a:defRPr sz="750"/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D2B6B-06C2-4C6F-9883-2EB4DF4E89CE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tshållare för text 6">
            <a:extLst>
              <a:ext uri="{FF2B5EF4-FFF2-40B4-BE49-F238E27FC236}">
                <a16:creationId xmlns:a16="http://schemas.microsoft.com/office/drawing/2014/main" id="{AE572B6A-97D8-4ABD-B352-A955DFBDA9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16436" y="264743"/>
            <a:ext cx="1229547" cy="37289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9450" indent="0"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0A54AE-F288-4296-8AA6-88DDA39D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25" y="1995324"/>
            <a:ext cx="6479999" cy="1080000"/>
          </a:xfrm>
        </p:spPr>
        <p:txBody>
          <a:bodyPr anchor="t" anchorCtr="0"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290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ith image (2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7">
            <a:extLst>
              <a:ext uri="{FF2B5EF4-FFF2-40B4-BE49-F238E27FC236}">
                <a16:creationId xmlns:a16="http://schemas.microsoft.com/office/drawing/2014/main" id="{5E0BB0CB-A606-4EA2-9F5A-A9A84FB3D2A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</p:spPr>
        <p:txBody>
          <a:bodyPr anchor="ctr">
            <a:normAutofit/>
          </a:bodyPr>
          <a:lstStyle>
            <a:lvl1pPr marL="9450" indent="0" algn="ctr">
              <a:buNone/>
              <a:defRPr sz="750"/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DAD04B-2A3F-4AE3-97D1-4BC8C977BAD5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7716436" y="264743"/>
            <a:ext cx="1229547" cy="37289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9450" indent="0"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24F4E8-CD3A-49AB-947D-F41A9A4F9A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8885" y="3070477"/>
            <a:ext cx="6480000" cy="360000"/>
          </a:xfrm>
        </p:spPr>
        <p:txBody>
          <a:bodyPr lIns="36000">
            <a:noAutofit/>
          </a:bodyPr>
          <a:lstStyle>
            <a:lvl1pPr marL="0" indent="0">
              <a:buNone/>
              <a:defRPr sz="217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81764A8-9F16-427A-B8F4-5167A1F8F9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84" y="2890836"/>
            <a:ext cx="540000" cy="36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pPr lvl="0"/>
            <a:r>
              <a:rPr lang="en-US" dirty="0"/>
              <a:t> 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FF4A00-6D5C-43A3-B030-D23F8A6C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87" y="1649299"/>
            <a:ext cx="6479999" cy="1080000"/>
          </a:xfrm>
        </p:spPr>
        <p:txBody>
          <a:bodyPr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37254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11" name="Platshållare för sidfo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08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6" y="2059818"/>
            <a:ext cx="4362450" cy="4307418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D94-5231-4234-B42F-99688D217CA4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16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8" y="2059818"/>
            <a:ext cx="3498056" cy="432193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9D92-AF17-47C7-914E-D40784C4E9B1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4608515" y="2097092"/>
            <a:ext cx="4337469" cy="4284663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358607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 oc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8" y="2059818"/>
            <a:ext cx="3498056" cy="4321932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F467-56C0-48B2-8425-028CFC04A562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4608515" y="2097088"/>
            <a:ext cx="4337469" cy="4284662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15060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B36E-FB9E-4E6C-9497-D5A08C17CB72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4497860" y="2109572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9" name="Platshållare för bild 7"/>
          <p:cNvSpPr>
            <a:spLocks noGrp="1"/>
          </p:cNvSpPr>
          <p:nvPr>
            <p:ph type="pic" sz="quarter" idx="14"/>
          </p:nvPr>
        </p:nvSpPr>
        <p:spPr>
          <a:xfrm>
            <a:off x="6888582" y="2109572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10" name="Platshållare för bild 7"/>
          <p:cNvSpPr>
            <a:spLocks noGrp="1"/>
          </p:cNvSpPr>
          <p:nvPr>
            <p:ph type="pic" sz="quarter" idx="15"/>
          </p:nvPr>
        </p:nvSpPr>
        <p:spPr>
          <a:xfrm>
            <a:off x="4497860" y="4300344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11" name="Platshållare för bild 7"/>
          <p:cNvSpPr>
            <a:spLocks noGrp="1"/>
          </p:cNvSpPr>
          <p:nvPr>
            <p:ph type="pic" sz="quarter" idx="16"/>
          </p:nvPr>
        </p:nvSpPr>
        <p:spPr>
          <a:xfrm>
            <a:off x="6888582" y="4300344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12" name="Platshållare för bild 7"/>
          <p:cNvSpPr>
            <a:spLocks noGrp="1"/>
          </p:cNvSpPr>
          <p:nvPr>
            <p:ph type="pic" sz="quarter" idx="17"/>
          </p:nvPr>
        </p:nvSpPr>
        <p:spPr>
          <a:xfrm>
            <a:off x="614409" y="2109572"/>
            <a:ext cx="3642496" cy="4098772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383613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602457" y="756951"/>
            <a:ext cx="8343526" cy="88741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GB" dirty="0" err="1"/>
              <a:t>Klicka</a:t>
            </a:r>
            <a:r>
              <a:rPr lang="en-GB" dirty="0"/>
              <a:t> </a:t>
            </a:r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ändra</a:t>
            </a:r>
            <a:r>
              <a:rPr lang="en-GB" dirty="0"/>
              <a:t>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2457" y="2059818"/>
            <a:ext cx="8343526" cy="43074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err="1"/>
              <a:t>Klicka</a:t>
            </a:r>
            <a:r>
              <a:rPr lang="en-GB" dirty="0"/>
              <a:t> </a:t>
            </a:r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ändra</a:t>
            </a:r>
            <a:r>
              <a:rPr lang="en-GB" dirty="0"/>
              <a:t> format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bakgrundstexten</a:t>
            </a:r>
            <a:endParaRPr lang="en-GB" dirty="0"/>
          </a:p>
          <a:p>
            <a:pPr lvl="1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två</a:t>
            </a:r>
            <a:endParaRPr lang="en-GB" dirty="0"/>
          </a:p>
          <a:p>
            <a:pPr lvl="2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tre</a:t>
            </a:r>
            <a:endParaRPr lang="en-GB" dirty="0"/>
          </a:p>
          <a:p>
            <a:pPr lvl="3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fyra</a:t>
            </a:r>
            <a:endParaRPr lang="en-GB" dirty="0"/>
          </a:p>
          <a:p>
            <a:pPr lvl="4"/>
            <a:r>
              <a:rPr lang="en-GB" dirty="0" err="1"/>
              <a:t>Nivå</a:t>
            </a:r>
            <a:r>
              <a:rPr lang="en-GB" dirty="0"/>
              <a:t> fem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888582" y="6562725"/>
            <a:ext cx="2057400" cy="1079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fld id="{8D7DF68D-2E8D-4626-9123-9D37319D05D6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607219" y="6400800"/>
            <a:ext cx="1443038" cy="241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450" cap="all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888582" y="6391276"/>
            <a:ext cx="2057400" cy="15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Bildobjekt 17">
            <a:extLst>
              <a:ext uri="{FF2B5EF4-FFF2-40B4-BE49-F238E27FC236}">
                <a16:creationId xmlns:a16="http://schemas.microsoft.com/office/drawing/2014/main" id="{459B9D53-ACB4-44B5-8668-A4A141575E5F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  <p:sldLayoutId id="2147483665" r:id="rId4"/>
    <p:sldLayoutId id="2147483650" r:id="rId5"/>
    <p:sldLayoutId id="2147483670" r:id="rId6"/>
    <p:sldLayoutId id="2147483671" r:id="rId7"/>
    <p:sldLayoutId id="2147483675" r:id="rId8"/>
    <p:sldLayoutId id="2147483685" r:id="rId9"/>
    <p:sldLayoutId id="2147483672" r:id="rId10"/>
    <p:sldLayoutId id="2147483673" r:id="rId11"/>
    <p:sldLayoutId id="2147483674" r:id="rId12"/>
    <p:sldLayoutId id="2147483649" r:id="rId13"/>
    <p:sldLayoutId id="2147483666" r:id="rId14"/>
    <p:sldLayoutId id="2147483686" r:id="rId15"/>
    <p:sldLayoutId id="2147483654" r:id="rId16"/>
    <p:sldLayoutId id="2147483655" r:id="rId17"/>
    <p:sldLayoutId id="2147483679" r:id="rId18"/>
  </p:sldLayoutIdLst>
  <p:hf hdr="0" ftr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2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96" indent="-161996" algn="l" defTabSz="685783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485988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84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809980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971976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133972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295968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963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0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1321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7" orient="horz" pos="396" userDrawn="1">
          <p15:clr>
            <a:srgbClr val="F26B43"/>
          </p15:clr>
        </p15:guide>
        <p15:guide id="9" pos="5057" userDrawn="1">
          <p15:clr>
            <a:srgbClr val="F26B43"/>
          </p15:clr>
        </p15:guide>
        <p15:guide id="10" orient="horz" pos="164" userDrawn="1">
          <p15:clr>
            <a:srgbClr val="F26B43"/>
          </p15:clr>
        </p15:guide>
        <p15:guide id="11" orient="horz" pos="4156" userDrawn="1">
          <p15:clr>
            <a:srgbClr val="F26B43"/>
          </p15:clr>
        </p15:guide>
        <p15:guide id="12" pos="5636" userDrawn="1">
          <p15:clr>
            <a:srgbClr val="F26B43"/>
          </p15:clr>
        </p15:guide>
        <p15:guide id="13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C513-3C3D-4055-80E8-DE423722B283}" type="datetime1">
              <a:rPr lang="sv-SE" smtClean="0"/>
              <a:pPr/>
              <a:t>2021-08-10</a:t>
            </a:fld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676EAA-558C-401A-ABCC-40F0C53E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Results ML charging behaviour</a:t>
            </a:r>
          </a:p>
        </p:txBody>
      </p:sp>
    </p:spTree>
    <p:extLst>
      <p:ext uri="{BB962C8B-B14F-4D97-AF65-F5344CB8AC3E}">
        <p14:creationId xmlns:p14="http://schemas.microsoft.com/office/powerpoint/2010/main" val="323383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74-45EC-465A-B204-D8CA9A1A2509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C1034B-30F1-4781-A337-1556A799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7" y="756951"/>
            <a:ext cx="8343526" cy="887413"/>
          </a:xfrm>
        </p:spPr>
        <p:txBody>
          <a:bodyPr>
            <a:normAutofit/>
          </a:bodyPr>
          <a:lstStyle/>
          <a:p>
            <a:r>
              <a:rPr lang="en-GB" sz="4000" dirty="0"/>
              <a:t>AC or DC: Decision tree</a:t>
            </a:r>
            <a:endParaRPr lang="nl-BE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01077-F5A3-40E7-9EEA-8A0FC99B2B48}"/>
              </a:ext>
            </a:extLst>
          </p:cNvPr>
          <p:cNvSpPr txBox="1"/>
          <p:nvPr/>
        </p:nvSpPr>
        <p:spPr>
          <a:xfrm>
            <a:off x="602457" y="2054831"/>
            <a:ext cx="79559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Largest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and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smallest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battery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sizes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(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little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) more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often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DC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DC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often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small(er) charges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Too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little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data (DC)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for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reliable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conclusions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? =&gt;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furher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testing</a:t>
            </a:r>
            <a:r>
              <a:rPr lang="nl-BE" altLang="nl-BE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nl-BE" altLang="nl-BE" sz="2800" dirty="0" err="1">
                <a:solidFill>
                  <a:srgbClr val="202124"/>
                </a:solidFill>
                <a:latin typeface="inherit"/>
              </a:rPr>
              <a:t>required</a:t>
            </a:r>
            <a:br>
              <a:rPr lang="en-GB" altLang="nl-BE" sz="2800" dirty="0">
                <a:solidFill>
                  <a:srgbClr val="202124"/>
                </a:solidFill>
                <a:latin typeface="inherit"/>
              </a:rPr>
            </a:b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nl-BE" sz="2800" b="1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" dirty="0"/>
              <a:t> </a:t>
            </a:r>
            <a:endParaRPr lang="nl-BE" altLang="nl-B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8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74-45EC-465A-B204-D8CA9A1A2509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C1034B-30F1-4781-A337-1556A799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7" y="756951"/>
            <a:ext cx="8343526" cy="887413"/>
          </a:xfrm>
        </p:spPr>
        <p:txBody>
          <a:bodyPr>
            <a:normAutofit/>
          </a:bodyPr>
          <a:lstStyle/>
          <a:p>
            <a:r>
              <a:rPr lang="en-GB" sz="4000" dirty="0"/>
              <a:t>AC or DC: Regression ROC curve</a:t>
            </a:r>
            <a:endParaRPr lang="nl-BE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01077-F5A3-40E7-9EEA-8A0FC99B2B48}"/>
              </a:ext>
            </a:extLst>
          </p:cNvPr>
          <p:cNvSpPr txBox="1"/>
          <p:nvPr/>
        </p:nvSpPr>
        <p:spPr>
          <a:xfrm>
            <a:off x="4496362" y="1943319"/>
            <a:ext cx="425722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% Battery charged, battery size, home charger: AUC 0.64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Main office: AUC 0.72</a:t>
            </a:r>
            <a:br>
              <a:rPr lang="en-GB" altLang="nl-BE" sz="2800" dirty="0">
                <a:solidFill>
                  <a:srgbClr val="202124"/>
                </a:solidFill>
                <a:latin typeface="inherit"/>
              </a:rPr>
            </a:b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nl-BE" sz="2800" b="1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" dirty="0"/>
              <a:t> </a:t>
            </a:r>
            <a:endParaRPr lang="nl-BE" altLang="nl-BE" sz="1400" dirty="0">
              <a:latin typeface="Arial" panose="020B0604020202020204" pitchFamily="34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4096204-561D-4C67-A7D6-087644621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7" y="1644364"/>
            <a:ext cx="3482192" cy="232146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6B68FAF-28DF-493F-9D53-5CC897ABF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" y="4314041"/>
            <a:ext cx="3344453" cy="22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0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74-45EC-465A-B204-D8CA9A1A2509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C1034B-30F1-4781-A337-1556A799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7" y="756951"/>
            <a:ext cx="8343526" cy="887413"/>
          </a:xfrm>
        </p:spPr>
        <p:txBody>
          <a:bodyPr>
            <a:normAutofit/>
          </a:bodyPr>
          <a:lstStyle/>
          <a:p>
            <a:r>
              <a:rPr lang="en-GB" sz="4000" dirty="0"/>
              <a:t>AC or DC: Regression ROC curve</a:t>
            </a:r>
            <a:endParaRPr lang="nl-BE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01077-F5A3-40E7-9EEA-8A0FC99B2B48}"/>
              </a:ext>
            </a:extLst>
          </p:cNvPr>
          <p:cNvSpPr txBox="1"/>
          <p:nvPr/>
        </p:nvSpPr>
        <p:spPr>
          <a:xfrm>
            <a:off x="4496362" y="1943319"/>
            <a:ext cx="425722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Car type: AUC 0.77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Year: AUC 0.77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GB" altLang="nl-BE" sz="2800" dirty="0">
                <a:solidFill>
                  <a:srgbClr val="202124"/>
                </a:solidFill>
                <a:latin typeface="inherit"/>
              </a:rPr>
            </a:b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nl-BE" sz="2800" b="1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" dirty="0"/>
              <a:t> </a:t>
            </a:r>
            <a:endParaRPr lang="nl-BE" altLang="nl-BE" sz="1400" dirty="0">
              <a:latin typeface="Arial" panose="020B0604020202020204" pitchFamily="34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C3A29DC-8226-4756-819C-65A8C2572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8" y="1789420"/>
            <a:ext cx="3342600" cy="22284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606DAA7-11F9-416D-85A2-AE167CFA1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8" y="4239076"/>
            <a:ext cx="3342600" cy="22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3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B8B5-A850-44B7-BDD1-A5BCBDBD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02E1C-0C1A-4710-9F2D-9D9FB7AF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2BA9D5-0A3F-4419-9870-9ADE34A5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757238"/>
            <a:ext cx="8342313" cy="887412"/>
          </a:xfrm>
        </p:spPr>
        <p:txBody>
          <a:bodyPr>
            <a:normAutofit/>
          </a:bodyPr>
          <a:lstStyle/>
          <a:p>
            <a:r>
              <a:rPr lang="en-GB" sz="4000" dirty="0"/>
              <a:t>Home/office/public: Decision tree</a:t>
            </a:r>
            <a:endParaRPr lang="nl-BE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97912-F72C-4092-BD01-48404CBF28A5}"/>
              </a:ext>
            </a:extLst>
          </p:cNvPr>
          <p:cNvSpPr txBox="1"/>
          <p:nvPr/>
        </p:nvSpPr>
        <p:spPr>
          <a:xfrm>
            <a:off x="523982" y="1777429"/>
            <a:ext cx="8229600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strike="sngStrike" dirty="0">
                <a:solidFill>
                  <a:srgbClr val="202124"/>
                </a:solidFill>
                <a:latin typeface="inherit"/>
              </a:rPr>
              <a:t>Test Accuracy tree: 74,5%  (more complex model: 86%)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(Obvious): has home charger =&gt; home most of the time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People without home charger: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More public since 2021 (less office)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nl-BE" sz="2800" strike="sngStrike" dirty="0">
                <a:solidFill>
                  <a:srgbClr val="202124"/>
                </a:solidFill>
                <a:latin typeface="inherit"/>
              </a:rPr>
              <a:t>Herentals public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nl-BE" sz="2800" strike="sngStrike" dirty="0">
                <a:solidFill>
                  <a:srgbClr val="202124"/>
                </a:solidFill>
                <a:latin typeface="inherit"/>
              </a:rPr>
              <a:t>Brussels home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People with home charger: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Since 2021 more home (less public/office)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Small battery =&gt; also in office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Main office: AUC 0.72</a:t>
            </a:r>
            <a:br>
              <a:rPr lang="en-GB" altLang="nl-BE" sz="2800" dirty="0">
                <a:solidFill>
                  <a:srgbClr val="202124"/>
                </a:solidFill>
                <a:latin typeface="inherit"/>
              </a:rPr>
            </a:b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nl-BE" sz="2800" b="1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" dirty="0"/>
              <a:t> </a:t>
            </a:r>
            <a:endParaRPr lang="nl-BE" altLang="nl-B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8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B8B5-A850-44B7-BDD1-A5BCBDBD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02E1C-0C1A-4710-9F2D-9D9FB7AF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2BA9D5-0A3F-4419-9870-9ADE34A5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757238"/>
            <a:ext cx="8342313" cy="887412"/>
          </a:xfrm>
        </p:spPr>
        <p:txBody>
          <a:bodyPr>
            <a:normAutofit/>
          </a:bodyPr>
          <a:lstStyle/>
          <a:p>
            <a:r>
              <a:rPr lang="en-GB" sz="4000" dirty="0"/>
              <a:t>Charging cost € / kWh</a:t>
            </a:r>
            <a:endParaRPr lang="nl-BE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97912-F72C-4092-BD01-48404CBF28A5}"/>
              </a:ext>
            </a:extLst>
          </p:cNvPr>
          <p:cNvSpPr txBox="1"/>
          <p:nvPr/>
        </p:nvSpPr>
        <p:spPr>
          <a:xfrm>
            <a:off x="523982" y="1777429"/>
            <a:ext cx="8229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See excel sheet importance parameters (linear and logistic regression)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strike="sngStrike" dirty="0">
                <a:solidFill>
                  <a:srgbClr val="202124"/>
                </a:solidFill>
                <a:latin typeface="inherit"/>
              </a:rPr>
              <a:t>Mean absolute deviation (MAN)= 0.03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strike="sngStrike" dirty="0">
                <a:solidFill>
                  <a:srgbClr val="202124"/>
                </a:solidFill>
                <a:latin typeface="inherit"/>
              </a:rPr>
              <a:t>Accuracy Without knowing public/home charge (MAN=0.047)</a:t>
            </a:r>
            <a:br>
              <a:rPr lang="en-GB" altLang="nl-BE" sz="2800" dirty="0">
                <a:solidFill>
                  <a:srgbClr val="202124"/>
                </a:solidFill>
                <a:latin typeface="inherit"/>
              </a:rPr>
            </a:b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nl-BE" sz="2800" b="1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" dirty="0"/>
              <a:t> </a:t>
            </a:r>
            <a:endParaRPr lang="nl-BE" altLang="nl-B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8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B8B5-A850-44B7-BDD1-A5BCBDBD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02E1C-0C1A-4710-9F2D-9D9FB7AF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2BA9D5-0A3F-4419-9870-9ADE34A5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40" y="623674"/>
            <a:ext cx="8342313" cy="887412"/>
          </a:xfrm>
        </p:spPr>
        <p:txBody>
          <a:bodyPr>
            <a:normAutofit/>
          </a:bodyPr>
          <a:lstStyle/>
          <a:p>
            <a:r>
              <a:rPr lang="en-GB" sz="4000" dirty="0"/>
              <a:t>PCA</a:t>
            </a:r>
            <a:endParaRPr lang="nl-BE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72E692-2830-4716-BD4C-2AABC167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" y="1642224"/>
            <a:ext cx="5011665" cy="3792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B0A198-2C7E-4BA4-98EB-332EEE41EB7B}"/>
              </a:ext>
            </a:extLst>
          </p:cNvPr>
          <p:cNvSpPr txBox="1"/>
          <p:nvPr/>
        </p:nvSpPr>
        <p:spPr>
          <a:xfrm>
            <a:off x="5393934" y="1775789"/>
            <a:ext cx="3674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PC1: 99% duration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PC2: </a:t>
            </a:r>
            <a:r>
              <a:rPr lang="en-GB" altLang="nl-BE" sz="2800" dirty="0" err="1">
                <a:solidFill>
                  <a:srgbClr val="202124"/>
                </a:solidFill>
                <a:latin typeface="inherit"/>
              </a:rPr>
              <a:t>geladen</a:t>
            </a: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GB" altLang="nl-BE" sz="2800" dirty="0" err="1">
                <a:solidFill>
                  <a:srgbClr val="202124"/>
                </a:solidFill>
                <a:latin typeface="inherit"/>
              </a:rPr>
              <a:t>kwH</a:t>
            </a: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 + battery size</a:t>
            </a:r>
            <a:br>
              <a:rPr lang="en-GB" altLang="nl-BE" sz="2800" dirty="0">
                <a:solidFill>
                  <a:srgbClr val="202124"/>
                </a:solidFill>
                <a:latin typeface="inherit"/>
              </a:rPr>
            </a:b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nl-BE" sz="2800" b="1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" dirty="0"/>
              <a:t> </a:t>
            </a:r>
            <a:endParaRPr lang="nl-BE" altLang="nl-B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4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B8B5-A850-44B7-BDD1-A5BCBDBD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02E1C-0C1A-4710-9F2D-9D9FB7AF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2BA9D5-0A3F-4419-9870-9ADE34A5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757238"/>
            <a:ext cx="8342313" cy="887412"/>
          </a:xfrm>
        </p:spPr>
        <p:txBody>
          <a:bodyPr>
            <a:normAutofit/>
          </a:bodyPr>
          <a:lstStyle/>
          <a:p>
            <a:r>
              <a:rPr lang="en-GB" sz="4000" dirty="0"/>
              <a:t>Possible further research &amp; overfit</a:t>
            </a:r>
            <a:endParaRPr lang="nl-BE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97912-F72C-4092-BD01-48404CBF28A5}"/>
              </a:ext>
            </a:extLst>
          </p:cNvPr>
          <p:cNvSpPr txBox="1"/>
          <p:nvPr/>
        </p:nvSpPr>
        <p:spPr>
          <a:xfrm>
            <a:off x="523982" y="1777429"/>
            <a:ext cx="82296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Little data=&gt; Possible overfit on individual users (especially for cars)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New </a:t>
            </a:r>
            <a:r>
              <a:rPr lang="en-GB" altLang="nl-BE" sz="2800" dirty="0">
                <a:solidFill>
                  <a:srgbClr val="202124"/>
                </a:solidFill>
                <a:highlight>
                  <a:srgbClr val="FFFF00"/>
                </a:highlight>
                <a:latin typeface="inherit"/>
              </a:rPr>
              <a:t>split</a:t>
            </a: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 to check this?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Linear regression for ‘</a:t>
            </a:r>
            <a:r>
              <a:rPr lang="en-GB" altLang="nl-BE" sz="2800" dirty="0" err="1">
                <a:solidFill>
                  <a:srgbClr val="202124"/>
                </a:solidFill>
                <a:latin typeface="inherit"/>
              </a:rPr>
              <a:t>laadpaaltype</a:t>
            </a: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’?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More data/features for more accuracy?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nl-BE" sz="2800" b="1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dirty="0">
                <a:solidFill>
                  <a:srgbClr val="202124"/>
                </a:solidFill>
                <a:highlight>
                  <a:srgbClr val="FFFF00"/>
                </a:highlight>
                <a:latin typeface="inherit"/>
              </a:rPr>
              <a:t>Binnen </a:t>
            </a:r>
            <a:r>
              <a:rPr lang="en-GB" altLang="nl-BE" dirty="0" err="1">
                <a:solidFill>
                  <a:srgbClr val="202124"/>
                </a:solidFill>
                <a:highlight>
                  <a:srgbClr val="FFFF00"/>
                </a:highlight>
                <a:latin typeface="inherit"/>
              </a:rPr>
              <a:t>buiten</a:t>
            </a:r>
            <a:r>
              <a:rPr lang="en-GB" altLang="nl-BE" dirty="0">
                <a:solidFill>
                  <a:srgbClr val="202124"/>
                </a:solidFill>
                <a:highlight>
                  <a:srgbClr val="FFFF00"/>
                </a:highlight>
                <a:latin typeface="inherit"/>
              </a:rPr>
              <a:t> </a:t>
            </a:r>
            <a:r>
              <a:rPr lang="en-GB" altLang="nl-BE" dirty="0" err="1">
                <a:solidFill>
                  <a:srgbClr val="202124"/>
                </a:solidFill>
                <a:highlight>
                  <a:srgbClr val="FFFF00"/>
                </a:highlight>
                <a:latin typeface="inherit"/>
              </a:rPr>
              <a:t>werk</a:t>
            </a:r>
            <a:r>
              <a:rPr lang="en-GB" altLang="nl-BE" dirty="0">
                <a:solidFill>
                  <a:srgbClr val="202124"/>
                </a:solidFill>
                <a:highlight>
                  <a:srgbClr val="FFFF00"/>
                </a:highlight>
                <a:latin typeface="inherit"/>
              </a:rPr>
              <a:t> </a:t>
            </a:r>
            <a:r>
              <a:rPr lang="en-GB" altLang="nl-BE" dirty="0" err="1">
                <a:solidFill>
                  <a:srgbClr val="202124"/>
                </a:solidFill>
                <a:highlight>
                  <a:srgbClr val="FFFF00"/>
                </a:highlight>
                <a:latin typeface="inherit"/>
              </a:rPr>
              <a:t>uren</a:t>
            </a:r>
            <a:r>
              <a:rPr lang="en-GB" altLang="nl-BE" dirty="0">
                <a:solidFill>
                  <a:srgbClr val="202124"/>
                </a:solidFill>
                <a:highlight>
                  <a:srgbClr val="FFFF00"/>
                </a:highlight>
                <a:latin typeface="inherit"/>
              </a:rPr>
              <a:t>? 7-18 </a:t>
            </a:r>
            <a:r>
              <a:rPr lang="en-GB" altLang="nl-BE" dirty="0" err="1">
                <a:solidFill>
                  <a:srgbClr val="202124"/>
                </a:solidFill>
                <a:highlight>
                  <a:srgbClr val="FFFF00"/>
                </a:highlight>
                <a:latin typeface="inherit"/>
              </a:rPr>
              <a:t>kantoor</a:t>
            </a:r>
            <a:endParaRPr lang="en-GB" altLang="nl-BE" dirty="0">
              <a:solidFill>
                <a:srgbClr val="202124"/>
              </a:solidFill>
              <a:highlight>
                <a:srgbClr val="FFFF00"/>
              </a:highlight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Voormiddag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namiddag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?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Frequentie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=&gt;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wanneer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nodig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is of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wanneer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kan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? 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Elkda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dag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of 3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keer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/week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dirty="0">
                <a:solidFill>
                  <a:srgbClr val="202124"/>
                </a:solidFill>
                <a:latin typeface="inherit"/>
              </a:rPr>
              <a:t>Frederik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reynaart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BIM =&gt;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volgende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week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dirty="0">
                <a:solidFill>
                  <a:srgbClr val="202124"/>
                </a:solidFill>
                <a:latin typeface="inherit"/>
              </a:rPr>
              <a:t>Cat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plaasting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dirty="0">
                <a:solidFill>
                  <a:srgbClr val="202124"/>
                </a:solidFill>
                <a:latin typeface="inherit"/>
              </a:rPr>
              <a:t>Excel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materialendata</a:t>
            </a: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dirty="0">
                <a:solidFill>
                  <a:srgbClr val="202124"/>
                </a:solidFill>
                <a:latin typeface="inherit"/>
              </a:rPr>
              <a:t>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dirty="0">
                <a:solidFill>
                  <a:srgbClr val="202124"/>
                </a:solidFill>
                <a:latin typeface="inherit"/>
              </a:rPr>
              <a:t>Model met BIM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uit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data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conclusies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trekken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 =&gt; </a:t>
            </a:r>
            <a:r>
              <a:rPr lang="en-GB" altLang="nl-BE" dirty="0" err="1">
                <a:solidFill>
                  <a:srgbClr val="202124"/>
                </a:solidFill>
                <a:latin typeface="inherit"/>
              </a:rPr>
              <a:t>doel</a:t>
            </a:r>
            <a:r>
              <a:rPr lang="en-GB" altLang="nl-BE" dirty="0">
                <a:solidFill>
                  <a:srgbClr val="202124"/>
                </a:solidFill>
                <a:latin typeface="inherit"/>
              </a:rPr>
              <a:t>?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dirty="0" err="1">
                <a:solidFill>
                  <a:srgbClr val="202124"/>
                </a:solidFill>
                <a:highlight>
                  <a:srgbClr val="FF0000"/>
                </a:highlight>
                <a:latin typeface="inherit"/>
              </a:rPr>
              <a:t>Stappen</a:t>
            </a:r>
            <a:r>
              <a:rPr lang="en-GB" altLang="nl-BE" dirty="0">
                <a:solidFill>
                  <a:srgbClr val="202124"/>
                </a:solidFill>
                <a:highlight>
                  <a:srgbClr val="FF0000"/>
                </a:highlight>
                <a:latin typeface="inherit"/>
              </a:rPr>
              <a:t> ML process </a:t>
            </a:r>
            <a:r>
              <a:rPr lang="en-GB" altLang="nl-BE" dirty="0" err="1">
                <a:solidFill>
                  <a:srgbClr val="202124"/>
                </a:solidFill>
                <a:highlight>
                  <a:srgbClr val="FF0000"/>
                </a:highlight>
                <a:latin typeface="inherit"/>
              </a:rPr>
              <a:t>documenteren</a:t>
            </a:r>
            <a:r>
              <a:rPr lang="en-GB" altLang="nl-BE" dirty="0">
                <a:solidFill>
                  <a:srgbClr val="202124"/>
                </a:solidFill>
                <a:highlight>
                  <a:srgbClr val="FF0000"/>
                </a:highlight>
                <a:latin typeface="inherit"/>
              </a:rPr>
              <a:t> </a:t>
            </a:r>
            <a:r>
              <a:rPr lang="en-GB" altLang="nl-BE" dirty="0" err="1">
                <a:solidFill>
                  <a:srgbClr val="202124"/>
                </a:solidFill>
                <a:highlight>
                  <a:srgbClr val="FF0000"/>
                </a:highlight>
                <a:latin typeface="inherit"/>
              </a:rPr>
              <a:t>stappen</a:t>
            </a:r>
            <a:endParaRPr lang="en-GB" altLang="nl-BE" dirty="0">
              <a:solidFill>
                <a:srgbClr val="202124"/>
              </a:solidFill>
              <a:highlight>
                <a:srgbClr val="FF0000"/>
              </a:highlight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" dirty="0"/>
              <a:t> </a:t>
            </a:r>
            <a:endParaRPr lang="nl-BE" altLang="nl-B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9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457778"/>
      </p:ext>
    </p:extLst>
  </p:cSld>
  <p:clrMapOvr>
    <a:masterClrMapping/>
  </p:clrMapOvr>
</p:sld>
</file>

<file path=ppt/theme/theme1.xml><?xml version="1.0" encoding="utf-8"?>
<a:theme xmlns:a="http://schemas.openxmlformats.org/drawingml/2006/main" name="Sweco">
  <a:themeElements>
    <a:clrScheme name="Sweco">
      <a:dk1>
        <a:srgbClr val="3F3F42"/>
      </a:dk1>
      <a:lt1>
        <a:srgbClr val="FFFFFF"/>
      </a:lt1>
      <a:dk2>
        <a:srgbClr val="3F3F42"/>
      </a:dk2>
      <a:lt2>
        <a:srgbClr val="E2E0DA"/>
      </a:lt2>
      <a:accent1>
        <a:srgbClr val="A48730"/>
      </a:accent1>
      <a:accent2>
        <a:srgbClr val="8593AF"/>
      </a:accent2>
      <a:accent3>
        <a:srgbClr val="B484A2"/>
      </a:accent3>
      <a:accent4>
        <a:srgbClr val="3F3F42"/>
      </a:accent4>
      <a:accent5>
        <a:srgbClr val="DEC55B"/>
      </a:accent5>
      <a:accent6>
        <a:srgbClr val="A4A4A6"/>
      </a:accent6>
      <a:hlink>
        <a:srgbClr val="A4A4A6"/>
      </a:hlink>
      <a:folHlink>
        <a:srgbClr val="F2B1DC"/>
      </a:folHlink>
    </a:clrScheme>
    <a:fontScheme name="Sweco">
      <a:majorFont>
        <a:latin typeface="Sweco Sans Medium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Muted1">
      <a:srgbClr val="A48730"/>
    </a:custClr>
    <a:custClr name="Muted2">
      <a:srgbClr val="8593AF"/>
    </a:custClr>
    <a:custClr name="Muted3">
      <a:srgbClr val="B484A2"/>
    </a:custClr>
    <a:custClr name="Bright1">
      <a:srgbClr val="7A9B62"/>
    </a:custClr>
    <a:custClr name="Bright1">
      <a:srgbClr val="DEC55B"/>
    </a:custClr>
    <a:custClr name="Bright2">
      <a:srgbClr val="C0D4FD"/>
    </a:custClr>
    <a:custClr name="Grey1">
      <a:srgbClr val="F2B1DC"/>
    </a:custClr>
    <a:custClr name="Bright4">
      <a:srgbClr val="9DD354"/>
    </a:custClr>
    <a:custClr>
      <a:srgbClr val="FFFFFF"/>
    </a:custClr>
    <a:custClr>
      <a:srgbClr val="FFFFFF"/>
    </a:custClr>
    <a:custClr name="Grey1">
      <a:srgbClr val="E2E0DA"/>
    </a:custClr>
    <a:custClr name="Grey2">
      <a:srgbClr val="A4A4A6"/>
    </a:custClr>
    <a:custClr name="Grey3">
      <a:srgbClr val="3F3F42"/>
    </a:custClr>
  </a:custClrLst>
  <a:extLst>
    <a:ext uri="{05A4C25C-085E-4340-85A3-A5531E510DB2}">
      <thm15:themeFamily xmlns:thm15="http://schemas.microsoft.com/office/thememl/2012/main" name="Presentation Sweco 4_3 Sweco Sans.potx" id="{92E6A54B-797F-4E85-8E39-622B31306217}" vid="{204F0A5F-22D3-4F29-B5DD-6051A3C28796}"/>
    </a:ext>
  </a:extLst>
</a:theme>
</file>

<file path=ppt/theme/theme2.xml><?xml version="1.0" encoding="utf-8"?>
<a:theme xmlns:a="http://schemas.openxmlformats.org/drawingml/2006/main" name="Office-tema">
  <a:themeElements>
    <a:clrScheme name="Sweco">
      <a:dk1>
        <a:srgbClr val="3F3F42"/>
      </a:dk1>
      <a:lt1>
        <a:srgbClr val="FFFFFF"/>
      </a:lt1>
      <a:dk2>
        <a:srgbClr val="3F3F42"/>
      </a:dk2>
      <a:lt2>
        <a:srgbClr val="E2E0DA"/>
      </a:lt2>
      <a:accent1>
        <a:srgbClr val="A48730"/>
      </a:accent1>
      <a:accent2>
        <a:srgbClr val="8593AF"/>
      </a:accent2>
      <a:accent3>
        <a:srgbClr val="B484A2"/>
      </a:accent3>
      <a:accent4>
        <a:srgbClr val="3F3F42"/>
      </a:accent4>
      <a:accent5>
        <a:srgbClr val="DEC55B"/>
      </a:accent5>
      <a:accent6>
        <a:srgbClr val="A4A4A6"/>
      </a:accent6>
      <a:hlink>
        <a:srgbClr val="A4A4A6"/>
      </a:hlink>
      <a:folHlink>
        <a:srgbClr val="F2B1DC"/>
      </a:folHlink>
    </a:clrScheme>
    <a:fontScheme name="Sweco">
      <a:majorFont>
        <a:latin typeface="Sweco Sans Medium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Sweco">
      <a:dk1>
        <a:srgbClr val="3F3F42"/>
      </a:dk1>
      <a:lt1>
        <a:srgbClr val="FFFFFF"/>
      </a:lt1>
      <a:dk2>
        <a:srgbClr val="3F3F42"/>
      </a:dk2>
      <a:lt2>
        <a:srgbClr val="E2E0DA"/>
      </a:lt2>
      <a:accent1>
        <a:srgbClr val="A48730"/>
      </a:accent1>
      <a:accent2>
        <a:srgbClr val="8593AF"/>
      </a:accent2>
      <a:accent3>
        <a:srgbClr val="B484A2"/>
      </a:accent3>
      <a:accent4>
        <a:srgbClr val="3F3F42"/>
      </a:accent4>
      <a:accent5>
        <a:srgbClr val="DEC55B"/>
      </a:accent5>
      <a:accent6>
        <a:srgbClr val="A4A4A6"/>
      </a:accent6>
      <a:hlink>
        <a:srgbClr val="A4A4A6"/>
      </a:hlink>
      <a:folHlink>
        <a:srgbClr val="F2B1DC"/>
      </a:folHlink>
    </a:clrScheme>
    <a:fontScheme name="Sweco">
      <a:majorFont>
        <a:latin typeface="Sweco Sans Medium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Sweco 4_3 Sweco Sans</Template>
  <TotalTime>421</TotalTime>
  <Words>325</Words>
  <Application>Microsoft Office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inherit</vt:lpstr>
      <vt:lpstr>Sweco Sans</vt:lpstr>
      <vt:lpstr>Sweco Sans Medium</vt:lpstr>
      <vt:lpstr>Wingdings</vt:lpstr>
      <vt:lpstr>Sweco</vt:lpstr>
      <vt:lpstr>Results ML charging behaviour</vt:lpstr>
      <vt:lpstr>AC or DC: Decision tree</vt:lpstr>
      <vt:lpstr>AC or DC: Regression ROC curve</vt:lpstr>
      <vt:lpstr>AC or DC: Regression ROC curve</vt:lpstr>
      <vt:lpstr>Home/office/public: Decision tree</vt:lpstr>
      <vt:lpstr>Charging cost € / kWh</vt:lpstr>
      <vt:lpstr>PCA</vt:lpstr>
      <vt:lpstr>Possible further research &amp; overfit</vt:lpstr>
      <vt:lpstr>PowerPoint Presentation</vt:lpstr>
    </vt:vector>
  </TitlesOfParts>
  <Company>Sweco Belgium bv/srl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</dc:title>
  <dc:creator>Gilles Van De Vyver</dc:creator>
  <cp:lastModifiedBy>Van De Vyver, Gilles</cp:lastModifiedBy>
  <cp:revision>39</cp:revision>
  <dcterms:created xsi:type="dcterms:W3CDTF">2020-06-15T09:04:57Z</dcterms:created>
  <dcterms:modified xsi:type="dcterms:W3CDTF">2021-08-10T11:19:43Z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f08ec5-d6d9-4227-8387-ccbfcb3632c4_Enabled">
    <vt:lpwstr>true</vt:lpwstr>
  </property>
  <property fmtid="{D5CDD505-2E9C-101B-9397-08002B2CF9AE}" pid="3" name="MSIP_Label_43f08ec5-d6d9-4227-8387-ccbfcb3632c4_SetDate">
    <vt:lpwstr>2021-08-03T07:26:05Z</vt:lpwstr>
  </property>
  <property fmtid="{D5CDD505-2E9C-101B-9397-08002B2CF9AE}" pid="4" name="MSIP_Label_43f08ec5-d6d9-4227-8387-ccbfcb3632c4_Method">
    <vt:lpwstr>Standard</vt:lpwstr>
  </property>
  <property fmtid="{D5CDD505-2E9C-101B-9397-08002B2CF9AE}" pid="5" name="MSIP_Label_43f08ec5-d6d9-4227-8387-ccbfcb3632c4_Name">
    <vt:lpwstr>Sweco Restricted</vt:lpwstr>
  </property>
  <property fmtid="{D5CDD505-2E9C-101B-9397-08002B2CF9AE}" pid="6" name="MSIP_Label_43f08ec5-d6d9-4227-8387-ccbfcb3632c4_SiteId">
    <vt:lpwstr>b7872ef0-9a00-4c18-8a4a-c7d25c778a9e</vt:lpwstr>
  </property>
  <property fmtid="{D5CDD505-2E9C-101B-9397-08002B2CF9AE}" pid="7" name="MSIP_Label_43f08ec5-d6d9-4227-8387-ccbfcb3632c4_ActionId">
    <vt:lpwstr>82aa52ff-1be7-4c01-8e36-8fa09491c144</vt:lpwstr>
  </property>
  <property fmtid="{D5CDD505-2E9C-101B-9397-08002B2CF9AE}" pid="8" name="MSIP_Label_43f08ec5-d6d9-4227-8387-ccbfcb3632c4_ContentBits">
    <vt:lpwstr>0</vt:lpwstr>
  </property>
  <property fmtid="{D5CDD505-2E9C-101B-9397-08002B2CF9AE}" pid="9" name="Sweco_Language">
    <vt:lpwstr>B1</vt:lpwstr>
  </property>
  <property fmtid="{D5CDD505-2E9C-101B-9397-08002B2CF9AE}" pid="10" name="Sweco_CompanyNo">
    <vt:lpwstr>612</vt:lpwstr>
  </property>
  <property fmtid="{D5CDD505-2E9C-101B-9397-08002B2CF9AE}" pid="11" name="Sweco_TemplateFileName">
    <vt:lpwstr>\Global\Presentation Sweco 4_3 Sweco Sans (003).pptx</vt:lpwstr>
  </property>
</Properties>
</file>