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7" r:id="rId2"/>
    <p:sldId id="305" r:id="rId3"/>
    <p:sldId id="306" r:id="rId4"/>
    <p:sldId id="307" r:id="rId5"/>
    <p:sldId id="308" r:id="rId6"/>
    <p:sldId id="309" r:id="rId7"/>
    <p:sldId id="311" r:id="rId8"/>
    <p:sldId id="320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21" r:id="rId17"/>
    <p:sldId id="322" r:id="rId18"/>
    <p:sldId id="289" r:id="rId19"/>
  </p:sldIdLst>
  <p:sldSz cx="9144000" cy="6858000" type="screen4x3"/>
  <p:notesSz cx="6858000" cy="9144000"/>
  <p:embeddedFontLst>
    <p:embeddedFont>
      <p:font typeface="Sweco Sans" panose="00000500000000000000" charset="0"/>
      <p:regular r:id="rId22"/>
      <p:bold r:id="rId23"/>
      <p:italic r:id="rId24"/>
      <p:boldItalic r:id="rId25"/>
    </p:embeddedFont>
    <p:embeddedFont>
      <p:font typeface="Sweco Sans Medium" panose="00000600000000000000" charset="0"/>
      <p:regular r:id="rId26"/>
      <p:italic r:id="rId27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0" userDrawn="1">
          <p15:clr>
            <a:srgbClr val="A4A3A4"/>
          </p15:clr>
        </p15:guide>
        <p15:guide id="3" pos="5636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396" userDrawn="1">
          <p15:clr>
            <a:srgbClr val="A4A3A4"/>
          </p15:clr>
        </p15:guide>
        <p15:guide id="7" orient="horz" pos="164" userDrawn="1">
          <p15:clr>
            <a:srgbClr val="A4A3A4"/>
          </p15:clr>
        </p15:guide>
        <p15:guide id="8" pos="5054" userDrawn="1">
          <p15:clr>
            <a:srgbClr val="A4A3A4"/>
          </p15:clr>
        </p15:guide>
        <p15:guide id="9" orient="horz" pos="4156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60" y="52"/>
      </p:cViewPr>
      <p:guideLst>
        <p:guide orient="horz" pos="4020"/>
        <p:guide pos="380"/>
        <p:guide pos="5636"/>
        <p:guide orient="horz" pos="981"/>
        <p:guide orient="horz" pos="1321"/>
        <p:guide orient="horz" pos="396"/>
        <p:guide orient="horz" pos="164"/>
        <p:guide pos="5054"/>
        <p:guide orient="horz" pos="4156"/>
        <p:guide orient="horz" pos="2160"/>
        <p:guide orient="horz" pos="42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66789-7B4A-4F00-9286-DDD8ED65D568}" type="datetimeFigureOut">
              <a:rPr lang="sv-SE" smtClean="0">
                <a:latin typeface="Arial" panose="020B0604020202020204" pitchFamily="34" charset="0"/>
              </a:rPr>
              <a:t>2021-08-31</a:t>
            </a:fld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E181-C03F-4811-9B36-CB7788F180BA}" type="slidenum">
              <a:rPr lang="sv-SE" smtClean="0">
                <a:latin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F3F61B6-EEAE-45CF-BC26-93497CBA11EE}" type="datetimeFigureOut">
              <a:rPr lang="sv-SE" smtClean="0"/>
              <a:pPr/>
              <a:t>2021-08-31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850F7A7-DA63-4A74-9242-8131DBB6E085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27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(1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46F014-7D51-48F3-9915-51EA24F52A10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FAC9F50-A259-450B-A0DC-FC58DF93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479999" cy="1080000"/>
          </a:xfrm>
        </p:spPr>
        <p:txBody>
          <a:bodyPr anchor="t" anchorCtr="0"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5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7" y="2059818"/>
            <a:ext cx="3920068" cy="432193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33B-591C-4208-9D0D-35FC029433BF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3"/>
          </p:nvPr>
        </p:nvSpPr>
        <p:spPr>
          <a:xfrm>
            <a:off x="4608515" y="2060580"/>
            <a:ext cx="4337469" cy="432117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01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8E68-26D1-423A-ADDE-7A62164022A9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609600" y="1633152"/>
            <a:ext cx="8343900" cy="344757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4"/>
          </p:nvPr>
        </p:nvSpPr>
        <p:spPr>
          <a:xfrm>
            <a:off x="602459" y="2059818"/>
            <a:ext cx="8227481" cy="4307418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1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5173-2601-4DE1-86F4-BD176390A14F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609600" y="1633152"/>
            <a:ext cx="8343900" cy="344757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4"/>
          </p:nvPr>
        </p:nvSpPr>
        <p:spPr>
          <a:xfrm>
            <a:off x="602457" y="2059818"/>
            <a:ext cx="3920068" cy="4321932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7" name="Platshållare för diagram 6"/>
          <p:cNvSpPr>
            <a:spLocks noGrp="1"/>
          </p:cNvSpPr>
          <p:nvPr>
            <p:ph type="chart" sz="quarter" idx="15"/>
          </p:nvPr>
        </p:nvSpPr>
        <p:spPr>
          <a:xfrm>
            <a:off x="4608515" y="2060580"/>
            <a:ext cx="4337469" cy="4321175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51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7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383A-4B74-48E7-B685-4F78C9A74AF1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5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8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A5BD73-117F-4C23-8626-AB3221A1E29A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2">
            <a:extLst>
              <a:ext uri="{FF2B5EF4-FFF2-40B4-BE49-F238E27FC236}">
                <a16:creationId xmlns:a16="http://schemas.microsoft.com/office/drawing/2014/main" id="{6E7F6F7C-5907-4FA4-92AE-2DB1A0047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3)">
    <p:bg>
      <p:bgPr>
        <a:solidFill>
          <a:srgbClr val="7A9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8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A5BD73-117F-4C23-8626-AB3221A1E29A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2">
            <a:extLst>
              <a:ext uri="{FF2B5EF4-FFF2-40B4-BE49-F238E27FC236}">
                <a16:creationId xmlns:a16="http://schemas.microsoft.com/office/drawing/2014/main" id="{8ADC92AF-0C2A-4639-8644-8DD652B1C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2E4C-330A-450F-A001-DF807E62A088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D37-E26E-4381-B5B9-26D09E601C02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33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 (1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8000" y="243000"/>
            <a:ext cx="8748000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AA471F4-32F4-4380-9809-BFF13A736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2" y="2851015"/>
            <a:ext cx="3811576" cy="115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23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(2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976FF3-B83A-4258-B1BC-F17BC81BE5F5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D7BB5-5867-4EDA-8502-C88BC4B58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8885" y="3070476"/>
            <a:ext cx="6480000" cy="360000"/>
          </a:xfrm>
        </p:spPr>
        <p:txBody>
          <a:bodyPr lIns="36000">
            <a:noAutofit/>
          </a:bodyPr>
          <a:lstStyle>
            <a:lvl1pPr marL="0" indent="0">
              <a:buNone/>
              <a:defRPr sz="217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04268F-9F73-4C36-8591-00DD091C2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884" y="2890835"/>
            <a:ext cx="540000" cy="36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pPr lvl="0"/>
            <a:r>
              <a:rPr lang="en-US" dirty="0"/>
              <a:t> 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E3287-AE20-47C8-A1D4-1A4AC01A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7" y="1649299"/>
            <a:ext cx="6479999" cy="1080000"/>
          </a:xfrm>
        </p:spPr>
        <p:txBody>
          <a:bodyPr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pic>
        <p:nvPicPr>
          <p:cNvPr id="10" name="Bildobjekt 2">
            <a:extLst>
              <a:ext uri="{FF2B5EF4-FFF2-40B4-BE49-F238E27FC236}">
                <a16:creationId xmlns:a16="http://schemas.microsoft.com/office/drawing/2014/main" id="{3AA80884-9669-40CF-B0A5-687A5F808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ith image (1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17">
            <a:extLst>
              <a:ext uri="{FF2B5EF4-FFF2-40B4-BE49-F238E27FC236}">
                <a16:creationId xmlns:a16="http://schemas.microsoft.com/office/drawing/2014/main" id="{1DCA6531-CE77-4A05-9227-4F09916B15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rmAutofit/>
          </a:bodyPr>
          <a:lstStyle>
            <a:lvl1pPr marL="9450" indent="0" algn="ctr">
              <a:buNone/>
              <a:defRPr sz="750"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D2B6B-06C2-4C6F-9883-2EB4DF4E89CE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tshållare för text 6">
            <a:extLst>
              <a:ext uri="{FF2B5EF4-FFF2-40B4-BE49-F238E27FC236}">
                <a16:creationId xmlns:a16="http://schemas.microsoft.com/office/drawing/2014/main" id="{AE572B6A-97D8-4ABD-B352-A955DFBDA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16436" y="264743"/>
            <a:ext cx="1229547" cy="37289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9450" indent="0"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0A54AE-F288-4296-8AA6-88DDA39D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479999" cy="1080000"/>
          </a:xfrm>
        </p:spPr>
        <p:txBody>
          <a:bodyPr anchor="t" anchorCtr="0"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290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ith imag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7">
            <a:extLst>
              <a:ext uri="{FF2B5EF4-FFF2-40B4-BE49-F238E27FC236}">
                <a16:creationId xmlns:a16="http://schemas.microsoft.com/office/drawing/2014/main" id="{5E0BB0CB-A606-4EA2-9F5A-A9A84FB3D2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rmAutofit/>
          </a:bodyPr>
          <a:lstStyle>
            <a:lvl1pPr marL="9450" indent="0" algn="ctr">
              <a:buNone/>
              <a:defRPr sz="750"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DAD04B-2A3F-4AE3-97D1-4BC8C977BAD5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7716436" y="264743"/>
            <a:ext cx="1229547" cy="37289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9450" indent="0"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4F4E8-CD3A-49AB-947D-F41A9A4F9A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8885" y="3070477"/>
            <a:ext cx="6480000" cy="360000"/>
          </a:xfrm>
        </p:spPr>
        <p:txBody>
          <a:bodyPr lIns="36000">
            <a:noAutofit/>
          </a:bodyPr>
          <a:lstStyle>
            <a:lvl1pPr marL="0" indent="0">
              <a:buNone/>
              <a:defRPr sz="217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81764A8-9F16-427A-B8F4-5167A1F8F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4" y="2890836"/>
            <a:ext cx="540000" cy="36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pPr lvl="0"/>
            <a:r>
              <a:rPr lang="en-US" dirty="0"/>
              <a:t> 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F4A00-6D5C-43A3-B030-D23F8A6C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7" y="1649299"/>
            <a:ext cx="6479999" cy="1080000"/>
          </a:xfrm>
        </p:spPr>
        <p:txBody>
          <a:bodyPr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37254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0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6" y="2059818"/>
            <a:ext cx="4362450" cy="4307418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D94-5231-4234-B42F-99688D217CA4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8" y="2059818"/>
            <a:ext cx="3498056" cy="432193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9D92-AF17-47C7-914E-D40784C4E9B1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608515" y="2097092"/>
            <a:ext cx="4337469" cy="4284663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5860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oc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8" y="2059818"/>
            <a:ext cx="3498056" cy="4321932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F467-56C0-48B2-8425-028CFC04A562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608515" y="2097088"/>
            <a:ext cx="4337469" cy="428466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506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B36E-FB9E-4E6C-9497-D5A08C17CB72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497860" y="2109572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4"/>
          </p:nvPr>
        </p:nvSpPr>
        <p:spPr>
          <a:xfrm>
            <a:off x="6888582" y="2109572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0" name="Platshållare för bild 7"/>
          <p:cNvSpPr>
            <a:spLocks noGrp="1"/>
          </p:cNvSpPr>
          <p:nvPr>
            <p:ph type="pic" sz="quarter" idx="15"/>
          </p:nvPr>
        </p:nvSpPr>
        <p:spPr>
          <a:xfrm>
            <a:off x="4497860" y="4300344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1" name="Platshållare för bild 7"/>
          <p:cNvSpPr>
            <a:spLocks noGrp="1"/>
          </p:cNvSpPr>
          <p:nvPr>
            <p:ph type="pic" sz="quarter" idx="16"/>
          </p:nvPr>
        </p:nvSpPr>
        <p:spPr>
          <a:xfrm>
            <a:off x="6888582" y="4300344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2" name="Platshållare för bild 7"/>
          <p:cNvSpPr>
            <a:spLocks noGrp="1"/>
          </p:cNvSpPr>
          <p:nvPr>
            <p:ph type="pic" sz="quarter" idx="17"/>
          </p:nvPr>
        </p:nvSpPr>
        <p:spPr>
          <a:xfrm>
            <a:off x="614409" y="2109572"/>
            <a:ext cx="3642496" cy="409877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8361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2457" y="2059818"/>
            <a:ext cx="8343526" cy="43074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bakgrundstexten</a:t>
            </a:r>
            <a:endParaRPr lang="en-GB" dirty="0"/>
          </a:p>
          <a:p>
            <a:pPr lvl="1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två</a:t>
            </a:r>
            <a:endParaRPr lang="en-GB" dirty="0"/>
          </a:p>
          <a:p>
            <a:pPr lvl="2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tre</a:t>
            </a:r>
            <a:endParaRPr lang="en-GB" dirty="0"/>
          </a:p>
          <a:p>
            <a:pPr lvl="3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fyra</a:t>
            </a:r>
            <a:endParaRPr lang="en-GB" dirty="0"/>
          </a:p>
          <a:p>
            <a:pPr lvl="4"/>
            <a:r>
              <a:rPr lang="en-GB" dirty="0" err="1"/>
              <a:t>Nivå</a:t>
            </a:r>
            <a:r>
              <a:rPr lang="en-GB" dirty="0"/>
              <a:t> fem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888582" y="6562725"/>
            <a:ext cx="2057400" cy="1079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8D7DF68D-2E8D-4626-9123-9D37319D05D6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607219" y="6400800"/>
            <a:ext cx="1443038" cy="241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45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888582" y="6391276"/>
            <a:ext cx="2057400" cy="15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17">
            <a:extLst>
              <a:ext uri="{FF2B5EF4-FFF2-40B4-BE49-F238E27FC236}">
                <a16:creationId xmlns:a16="http://schemas.microsoft.com/office/drawing/2014/main" id="{459B9D53-ACB4-44B5-8668-A4A141575E5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  <p:sldLayoutId id="2147483665" r:id="rId4"/>
    <p:sldLayoutId id="2147483650" r:id="rId5"/>
    <p:sldLayoutId id="2147483670" r:id="rId6"/>
    <p:sldLayoutId id="2147483671" r:id="rId7"/>
    <p:sldLayoutId id="2147483675" r:id="rId8"/>
    <p:sldLayoutId id="2147483685" r:id="rId9"/>
    <p:sldLayoutId id="2147483672" r:id="rId10"/>
    <p:sldLayoutId id="2147483673" r:id="rId11"/>
    <p:sldLayoutId id="2147483674" r:id="rId12"/>
    <p:sldLayoutId id="2147483649" r:id="rId13"/>
    <p:sldLayoutId id="2147483666" r:id="rId14"/>
    <p:sldLayoutId id="2147483686" r:id="rId15"/>
    <p:sldLayoutId id="2147483654" r:id="rId16"/>
    <p:sldLayoutId id="2147483655" r:id="rId17"/>
    <p:sldLayoutId id="2147483679" r:id="rId18"/>
  </p:sldLayoutIdLst>
  <p:hf hdr="0" ftr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96" indent="-161996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85988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84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09980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971976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133972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295968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963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1321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7" orient="horz" pos="396" userDrawn="1">
          <p15:clr>
            <a:srgbClr val="F26B43"/>
          </p15:clr>
        </p15:guide>
        <p15:guide id="9" pos="5057" userDrawn="1">
          <p15:clr>
            <a:srgbClr val="F26B43"/>
          </p15:clr>
        </p15:guide>
        <p15:guide id="10" orient="horz" pos="164" userDrawn="1">
          <p15:clr>
            <a:srgbClr val="F26B43"/>
          </p15:clr>
        </p15:guide>
        <p15:guide id="11" orient="horz" pos="4156" userDrawn="1">
          <p15:clr>
            <a:srgbClr val="F26B43"/>
          </p15:clr>
        </p15:guide>
        <p15:guide id="12" pos="5636" userDrawn="1">
          <p15:clr>
            <a:srgbClr val="F26B43"/>
          </p15:clr>
        </p15:guide>
        <p15:guide id="13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C513-3C3D-4055-80E8-DE423722B283}" type="datetime1">
              <a:rPr lang="sv-SE" smtClean="0"/>
              <a:pPr/>
              <a:t>2021-08-31</a:t>
            </a:fld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676EAA-558C-401A-ABCC-40F0C53E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798315" cy="1559534"/>
          </a:xfrm>
        </p:spPr>
        <p:txBody>
          <a:bodyPr/>
          <a:lstStyle/>
          <a:p>
            <a:r>
              <a:rPr lang="sv-SE" dirty="0"/>
              <a:t>Enegy anaylis Gent</a:t>
            </a:r>
          </a:p>
        </p:txBody>
      </p:sp>
    </p:spTree>
    <p:extLst>
      <p:ext uri="{BB962C8B-B14F-4D97-AF65-F5344CB8AC3E}">
        <p14:creationId xmlns:p14="http://schemas.microsoft.com/office/powerpoint/2010/main" val="323383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B0AC-BD9A-46B4-8557-61046B64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cars charging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F7F9-14AF-4605-AB88-D210C8FA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46AFF-836C-4447-A9A1-F4B9D2A3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B85C0D4-7F91-439A-AA0A-9FF75319B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1" y="1962914"/>
            <a:ext cx="6642544" cy="44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3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CA6C-3416-49AC-97D1-78AD5000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with linear regression</a:t>
            </a:r>
            <a:endParaRPr lang="nl-BE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90120C8B-3BA7-48F3-A7C2-174D62BC9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5" y="1613736"/>
            <a:ext cx="7585411" cy="50569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C0B4-9FB4-45C7-9A59-4EB85B81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E4FC-C28C-485F-8D53-768C8E02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40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AF87-ACD0-45A1-8ECA-A8519FF3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cars charging versus energy consumption</a:t>
            </a:r>
            <a:endParaRPr lang="nl-BE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321F536-19AA-4705-A016-73B48B47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757465"/>
            <a:ext cx="6950719" cy="46338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FB0-9150-4E3A-955B-4CE759CB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1506D-EF05-41D0-922E-BB2D9BFE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3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B9EE-29F5-459A-A6D5-309D480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meter charging poles</a:t>
            </a:r>
            <a:endParaRPr lang="nl-BE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84CD39F5-14DD-4CC8-99F0-1F3B58EF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938"/>
            <a:ext cx="4593028" cy="34447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E718-A826-4B1E-B3A7-B1DD82A1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290B7-017B-4E9B-BC31-62F2C863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69E33D1-D853-4F07-8850-4326238AF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28940"/>
            <a:ext cx="4593028" cy="34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FAD3-3594-4918-B0EE-526286D0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to total energy consumption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1030-DEB4-495B-B234-F2EC1365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4 % from charging</a:t>
            </a:r>
          </a:p>
          <a:p>
            <a:endParaRPr lang="en-US" sz="1600" dirty="0"/>
          </a:p>
          <a:p>
            <a:r>
              <a:rPr lang="en-US" sz="1600" dirty="0"/>
              <a:t>6 % when at least 1 car is charging</a:t>
            </a:r>
          </a:p>
          <a:p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2888-C11D-40ED-9045-77C8897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E714-5801-41C1-ABC5-4D656903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12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042B-C649-4FBA-A9B0-A4F8FBBF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with linear regression</a:t>
            </a:r>
            <a:endParaRPr lang="nl-BE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6F92647-A2E4-42FD-B9DA-98DC5187E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2" y="1941948"/>
            <a:ext cx="6902593" cy="46017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C67D-E6DD-43AF-B557-A9147D49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BDD1E-099B-45B7-9D1E-8812767C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738C-897A-44DF-945F-76827C33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power consumption per hour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F561-A4FB-45F3-9EDB-7261F487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C5DBF-4FFC-42F2-BCA0-0CE79EE6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B820D8-2894-4431-8CB5-20865C86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2217"/>
            <a:ext cx="4260058" cy="280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5D7604-8D56-4537-BBCB-A870B08B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30" y="2846112"/>
            <a:ext cx="4260057" cy="27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8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FEB6-BB30-41B0-A7CD-1C03628E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/>
              <a:t>cars charging– </a:t>
            </a:r>
            <a:r>
              <a:rPr lang="en-US" dirty="0"/>
              <a:t>power consumption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433B-CFED-4C2A-80A2-80200A9A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68DFC-A4A4-4CC3-BDFB-27CC6D6E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4092A-AE57-461A-A14E-CD01A253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39" y="2381463"/>
            <a:ext cx="5742878" cy="42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0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5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74-45EC-465A-B204-D8CA9A1A2509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1034B-30F1-4781-A337-1556A79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</p:spPr>
        <p:txBody>
          <a:bodyPr>
            <a:normAutofit/>
          </a:bodyPr>
          <a:lstStyle/>
          <a:p>
            <a:r>
              <a:rPr lang="en-GB" dirty="0"/>
              <a:t>Average daily power consumption</a:t>
            </a:r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181C2-F82F-46B0-B762-0B2894923F20}"/>
              </a:ext>
            </a:extLst>
          </p:cNvPr>
          <p:cNvSpPr txBox="1"/>
          <p:nvPr/>
        </p:nvSpPr>
        <p:spPr>
          <a:xfrm>
            <a:off x="755150" y="5827754"/>
            <a:ext cx="76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Week				              Weekend</a:t>
            </a:r>
            <a:endParaRPr lang="nl-BE" dirty="0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D586030-ED54-4DC8-AEC1-1C74FCF77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84" y="2239766"/>
            <a:ext cx="4805904" cy="360442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A69A63F-9170-490D-9F09-FF558C398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61" y="2170808"/>
            <a:ext cx="4805904" cy="36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3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59A-9C87-43D7-AB1A-A0582A7A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rate</a:t>
            </a:r>
            <a:endParaRPr lang="nl-BE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D32CC18-5C45-447E-BA5B-026FEAC0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7" y="1778783"/>
            <a:ext cx="7214150" cy="54106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D5A2-0FCC-4357-863F-7C18BAD3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C3C09-2982-4B3C-8082-00455997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36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6C6-7F85-4537-B22A-3F1AF4C5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rate – power consumption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6EFE-BF6F-458B-BF37-A9F7AF4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C7B05-3775-443F-84A8-F93B8B74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CAFC31E-C0BE-48B5-9E80-54380B1CD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41" y="1813262"/>
            <a:ext cx="6726317" cy="50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8F96-9987-4032-B2E7-2AFC0E97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293D-A184-4253-85FA-CDB5FAA9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0298-1335-40CF-80EE-8F10C977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FF4C964-40C1-4C1A-83E5-5FD39E75A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2" y="1869215"/>
            <a:ext cx="7202190" cy="48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3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1690-B641-4423-98E2-0DD1C62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with linear regression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DE1B-47EA-4041-AB4D-C9890B4B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2597E-91B6-4B0C-822B-C3BF3B4E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C6B51-FF68-4E2E-8EE7-AF3011FDFF8C}"/>
              </a:ext>
            </a:extLst>
          </p:cNvPr>
          <p:cNvSpPr txBox="1"/>
          <p:nvPr/>
        </p:nvSpPr>
        <p:spPr>
          <a:xfrm>
            <a:off x="6304322" y="3428696"/>
            <a:ext cx="246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power </a:t>
            </a:r>
            <a:r>
              <a:rPr lang="en-US" dirty="0" err="1"/>
              <a:t>consu;ption</a:t>
            </a:r>
            <a:r>
              <a:rPr lang="en-US" dirty="0"/>
              <a:t> of ~4500 W + ~ 52W/person </a:t>
            </a:r>
            <a:endParaRPr lang="nl-BE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D9A3D17-F88F-49A5-9CE5-46F1E80D3D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" y="2103648"/>
            <a:ext cx="5996102" cy="39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3F33-EC5A-4361-B185-434CD055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with logarithmic regression</a:t>
            </a:r>
            <a:endParaRPr lang="nl-BE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4FC0674-8E72-456B-A67B-871C818EE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844"/>
            <a:ext cx="5996102" cy="39974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7739-5B60-48E6-88C4-5F75E165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C08CA-1900-4C2F-93BC-1E398DC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6464E-BE43-4F84-91E0-028045A3605A}"/>
              </a:ext>
            </a:extLst>
          </p:cNvPr>
          <p:cNvSpPr txBox="1"/>
          <p:nvPr/>
        </p:nvSpPr>
        <p:spPr>
          <a:xfrm>
            <a:off x="5903630" y="2967335"/>
            <a:ext cx="25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  <a:r>
              <a:rPr lang="en-US"/>
              <a:t>= 3 kW </a:t>
            </a:r>
            <a:r>
              <a:rPr lang="en-US" dirty="0"/>
              <a:t>+ 0.95*log(HC)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79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5A97-9389-42B7-95DC-32714B30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695" y="2328897"/>
            <a:ext cx="5808617" cy="125678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Charging behavior</a:t>
            </a:r>
            <a:endParaRPr lang="nl-BE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0EDB-0ED8-4863-BD95-FEEB50C1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C8C46-DE83-4900-859C-A6A889CE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20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78CD-B2A8-42C5-8930-7C0F2C3F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cars charging</a:t>
            </a:r>
            <a:endParaRPr lang="nl-BE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1DCE2E0-A242-4F33-8127-34FC8D38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" y="1644364"/>
            <a:ext cx="6909941" cy="51824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AE37-7BED-4E6C-8259-9EA4AF06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2021-08-31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A5CFA-24D7-4447-939F-99CCCC5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116302"/>
      </p:ext>
    </p:extLst>
  </p:cSld>
  <p:clrMapOvr>
    <a:masterClrMapping/>
  </p:clrMapOvr>
</p:sld>
</file>

<file path=ppt/theme/theme1.xml><?xml version="1.0" encoding="utf-8"?>
<a:theme xmlns:a="http://schemas.openxmlformats.org/drawingml/2006/main" name="Sweco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Muted1">
      <a:srgbClr val="A48730"/>
    </a:custClr>
    <a:custClr name="Muted2">
      <a:srgbClr val="8593AF"/>
    </a:custClr>
    <a:custClr name="Muted3">
      <a:srgbClr val="B484A2"/>
    </a:custClr>
    <a:custClr name="Bright1">
      <a:srgbClr val="7A9B62"/>
    </a:custClr>
    <a:custClr name="Bright1">
      <a:srgbClr val="DEC55B"/>
    </a:custClr>
    <a:custClr name="Bright2">
      <a:srgbClr val="C0D4FD"/>
    </a:custClr>
    <a:custClr name="Grey1">
      <a:srgbClr val="F2B1DC"/>
    </a:custClr>
    <a:custClr name="Bright4">
      <a:srgbClr val="9DD354"/>
    </a:custClr>
    <a:custClr>
      <a:srgbClr val="FFFFFF"/>
    </a:custClr>
    <a:custClr>
      <a:srgbClr val="FFFFFF"/>
    </a:custClr>
    <a:custClr name="Grey1">
      <a:srgbClr val="E2E0DA"/>
    </a:custClr>
    <a:custClr name="Grey2">
      <a:srgbClr val="A4A4A6"/>
    </a:custClr>
    <a:custClr name="Grey3">
      <a:srgbClr val="3F3F42"/>
    </a:custClr>
  </a:custClrLst>
  <a:extLst>
    <a:ext uri="{05A4C25C-085E-4340-85A3-A5531E510DB2}">
      <thm15:themeFamily xmlns:thm15="http://schemas.microsoft.com/office/thememl/2012/main" name="Presentation Sweco 4_3 Sweco Sans.potx" id="{92E6A54B-797F-4E85-8E39-622B31306217}" vid="{204F0A5F-22D3-4F29-B5DD-6051A3C28796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Sweco 4_3 Sweco Sans</Template>
  <TotalTime>1338</TotalTime>
  <Words>149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Sweco Sans</vt:lpstr>
      <vt:lpstr>Sweco Sans Medium</vt:lpstr>
      <vt:lpstr>Arial</vt:lpstr>
      <vt:lpstr>Sweco</vt:lpstr>
      <vt:lpstr>Enegy anaylis Gent</vt:lpstr>
      <vt:lpstr>Average daily power consumption</vt:lpstr>
      <vt:lpstr>Occupancy rate</vt:lpstr>
      <vt:lpstr>Occupancy rate – power consumption</vt:lpstr>
      <vt:lpstr>Scatterplot</vt:lpstr>
      <vt:lpstr>Scatterplot with linear regression</vt:lpstr>
      <vt:lpstr>Scatterplot with logarithmic regression</vt:lpstr>
      <vt:lpstr>Charging behavior</vt:lpstr>
      <vt:lpstr>Number of cars charging</vt:lpstr>
      <vt:lpstr>Number of cars charging</vt:lpstr>
      <vt:lpstr>Scatterplot with linear regression</vt:lpstr>
      <vt:lpstr>Number of cars charging versus energy consumption</vt:lpstr>
      <vt:lpstr>Power meter charging poles</vt:lpstr>
      <vt:lpstr>Contribution to total energy consumption</vt:lpstr>
      <vt:lpstr>Scatterplot with linear regression</vt:lpstr>
      <vt:lpstr>Average power consumption per hour</vt:lpstr>
      <vt:lpstr>Number of cars charging– power consumption</vt:lpstr>
      <vt:lpstr>PowerPoint Presentation</vt:lpstr>
    </vt:vector>
  </TitlesOfParts>
  <Company>Sweco Belgium bv/srl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</dc:title>
  <dc:creator>Gilles Van De Vyver</dc:creator>
  <cp:lastModifiedBy>Van De Vyver, Gilles</cp:lastModifiedBy>
  <cp:revision>109</cp:revision>
  <dcterms:created xsi:type="dcterms:W3CDTF">2020-06-15T09:04:57Z</dcterms:created>
  <dcterms:modified xsi:type="dcterms:W3CDTF">2021-08-31T10:19:46Z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f08ec5-d6d9-4227-8387-ccbfcb3632c4_Enabled">
    <vt:lpwstr>true</vt:lpwstr>
  </property>
  <property fmtid="{D5CDD505-2E9C-101B-9397-08002B2CF9AE}" pid="3" name="MSIP_Label_43f08ec5-d6d9-4227-8387-ccbfcb3632c4_SetDate">
    <vt:lpwstr>2021-08-03T07:26:05Z</vt:lpwstr>
  </property>
  <property fmtid="{D5CDD505-2E9C-101B-9397-08002B2CF9AE}" pid="4" name="MSIP_Label_43f08ec5-d6d9-4227-8387-ccbfcb3632c4_Method">
    <vt:lpwstr>Standard</vt:lpwstr>
  </property>
  <property fmtid="{D5CDD505-2E9C-101B-9397-08002B2CF9AE}" pid="5" name="MSIP_Label_43f08ec5-d6d9-4227-8387-ccbfcb3632c4_Name">
    <vt:lpwstr>Sweco Restricted</vt:lpwstr>
  </property>
  <property fmtid="{D5CDD505-2E9C-101B-9397-08002B2CF9AE}" pid="6" name="MSIP_Label_43f08ec5-d6d9-4227-8387-ccbfcb3632c4_SiteId">
    <vt:lpwstr>b7872ef0-9a00-4c18-8a4a-c7d25c778a9e</vt:lpwstr>
  </property>
  <property fmtid="{D5CDD505-2E9C-101B-9397-08002B2CF9AE}" pid="7" name="MSIP_Label_43f08ec5-d6d9-4227-8387-ccbfcb3632c4_ActionId">
    <vt:lpwstr>82aa52ff-1be7-4c01-8e36-8fa09491c144</vt:lpwstr>
  </property>
  <property fmtid="{D5CDD505-2E9C-101B-9397-08002B2CF9AE}" pid="8" name="MSIP_Label_43f08ec5-d6d9-4227-8387-ccbfcb3632c4_ContentBits">
    <vt:lpwstr>0</vt:lpwstr>
  </property>
  <property fmtid="{D5CDD505-2E9C-101B-9397-08002B2CF9AE}" pid="9" name="Sweco_Language">
    <vt:lpwstr>B1</vt:lpwstr>
  </property>
  <property fmtid="{D5CDD505-2E9C-101B-9397-08002B2CF9AE}" pid="10" name="Sweco_CompanyNo">
    <vt:lpwstr>612</vt:lpwstr>
  </property>
  <property fmtid="{D5CDD505-2E9C-101B-9397-08002B2CF9AE}" pid="11" name="Sweco_TemplateFileName">
    <vt:lpwstr>\Global\Presentation Sweco 4_3 Sweco Sans (003).pptx</vt:lpwstr>
  </property>
</Properties>
</file>