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70" r:id="rId14"/>
    <p:sldId id="274" r:id="rId15"/>
    <p:sldId id="272" r:id="rId16"/>
    <p:sldId id="264" r:id="rId17"/>
    <p:sldId id="273" r:id="rId18"/>
    <p:sldId id="265" r:id="rId19"/>
    <p:sldId id="275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CDCC7-9B95-44C8-B2C6-42A4ABEC071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343F0-EFF5-470F-AD5A-B454F6F74584}">
      <dgm:prSet/>
      <dgm:spPr/>
      <dgm:t>
        <a:bodyPr/>
        <a:lstStyle/>
        <a:p>
          <a:r>
            <a:rPr lang="fr-FR" dirty="0"/>
            <a:t>Réduire le nombre de classes </a:t>
          </a:r>
          <a:endParaRPr lang="en-US" dirty="0"/>
        </a:p>
      </dgm:t>
    </dgm:pt>
    <dgm:pt modelId="{A935A8D7-B656-4A7B-BCB8-BFFC0AA9C152}" type="parTrans" cxnId="{383BDE12-F556-4A71-BADB-ED79B61EC481}">
      <dgm:prSet/>
      <dgm:spPr/>
      <dgm:t>
        <a:bodyPr/>
        <a:lstStyle/>
        <a:p>
          <a:endParaRPr lang="en-US"/>
        </a:p>
      </dgm:t>
    </dgm:pt>
    <dgm:pt modelId="{550A016E-B76D-4AA4-BC19-C508E9888008}" type="sibTrans" cxnId="{383BDE12-F556-4A71-BADB-ED79B61EC481}">
      <dgm:prSet/>
      <dgm:spPr/>
      <dgm:t>
        <a:bodyPr/>
        <a:lstStyle/>
        <a:p>
          <a:endParaRPr lang="en-US"/>
        </a:p>
      </dgm:t>
    </dgm:pt>
    <dgm:pt modelId="{A814F5EB-9A60-4884-87C5-9AA538318924}">
      <dgm:prSet/>
      <dgm:spPr/>
      <dgm:t>
        <a:bodyPr/>
        <a:lstStyle/>
        <a:p>
          <a:r>
            <a:rPr lang="fr-FR" dirty="0"/>
            <a:t>On enlève </a:t>
          </a:r>
          <a:r>
            <a:rPr lang="fr-FR" i="1" dirty="0"/>
            <a:t>trash</a:t>
          </a:r>
          <a:endParaRPr lang="en-US" i="1" dirty="0"/>
        </a:p>
      </dgm:t>
    </dgm:pt>
    <dgm:pt modelId="{BAFBC106-2997-4CBE-924C-A692ACEC1F6D}" type="parTrans" cxnId="{9A355B51-FBE3-4FAF-A163-73C84A1FCBEF}">
      <dgm:prSet/>
      <dgm:spPr/>
      <dgm:t>
        <a:bodyPr/>
        <a:lstStyle/>
        <a:p>
          <a:endParaRPr lang="en-US"/>
        </a:p>
      </dgm:t>
    </dgm:pt>
    <dgm:pt modelId="{96B7ED4B-8858-431A-BC59-B3BD93EE900D}" type="sibTrans" cxnId="{9A355B51-FBE3-4FAF-A163-73C84A1FCBEF}">
      <dgm:prSet/>
      <dgm:spPr/>
      <dgm:t>
        <a:bodyPr/>
        <a:lstStyle/>
        <a:p>
          <a:endParaRPr lang="en-US"/>
        </a:p>
      </dgm:t>
    </dgm:pt>
    <dgm:pt modelId="{6ABE4190-8A5E-4936-AAF0-C4BE432804AA}">
      <dgm:prSet/>
      <dgm:spPr/>
      <dgm:t>
        <a:bodyPr/>
        <a:lstStyle/>
        <a:p>
          <a:r>
            <a:rPr lang="fr-FR" dirty="0"/>
            <a:t>On regroupe carton et papier</a:t>
          </a:r>
          <a:endParaRPr lang="en-US" dirty="0"/>
        </a:p>
      </dgm:t>
    </dgm:pt>
    <dgm:pt modelId="{5CB6BF95-9BB5-4A15-BBC1-C2FF2EF9E5D8}" type="parTrans" cxnId="{5B9795E5-2235-4B99-8F33-8A7872CA5BBC}">
      <dgm:prSet/>
      <dgm:spPr/>
      <dgm:t>
        <a:bodyPr/>
        <a:lstStyle/>
        <a:p>
          <a:endParaRPr lang="en-US"/>
        </a:p>
      </dgm:t>
    </dgm:pt>
    <dgm:pt modelId="{417BC42E-B5F5-4EFE-9E56-60410657669F}" type="sibTrans" cxnId="{5B9795E5-2235-4B99-8F33-8A7872CA5BBC}">
      <dgm:prSet/>
      <dgm:spPr/>
      <dgm:t>
        <a:bodyPr/>
        <a:lstStyle/>
        <a:p>
          <a:endParaRPr lang="en-US"/>
        </a:p>
      </dgm:t>
    </dgm:pt>
    <dgm:pt modelId="{716DE366-45FC-4A21-85CA-2BAFEE0C8BA6}">
      <dgm:prSet/>
      <dgm:spPr/>
      <dgm:t>
        <a:bodyPr/>
        <a:lstStyle/>
        <a:p>
          <a:r>
            <a:rPr lang="fr-FR" dirty="0"/>
            <a:t>Construire la base de données avec nos propres images</a:t>
          </a:r>
          <a:endParaRPr lang="en-US" dirty="0"/>
        </a:p>
      </dgm:t>
    </dgm:pt>
    <dgm:pt modelId="{8A63D1B0-48E6-4B38-B798-F3364936974F}" type="parTrans" cxnId="{BEB16C5B-F7D0-45D1-B107-15E299C0EBDF}">
      <dgm:prSet/>
      <dgm:spPr/>
      <dgm:t>
        <a:bodyPr/>
        <a:lstStyle/>
        <a:p>
          <a:endParaRPr lang="en-US"/>
        </a:p>
      </dgm:t>
    </dgm:pt>
    <dgm:pt modelId="{FDF89BFC-8279-4AC2-8F7F-B210BEB307C8}" type="sibTrans" cxnId="{BEB16C5B-F7D0-45D1-B107-15E299C0EBDF}">
      <dgm:prSet/>
      <dgm:spPr/>
      <dgm:t>
        <a:bodyPr/>
        <a:lstStyle/>
        <a:p>
          <a:endParaRPr lang="en-US"/>
        </a:p>
      </dgm:t>
    </dgm:pt>
    <dgm:pt modelId="{826C8973-E4E6-A442-86C1-528B7752264A}" type="pres">
      <dgm:prSet presAssocID="{5AFCDCC7-9B95-44C8-B2C6-42A4ABEC0711}" presName="diagram" presStyleCnt="0">
        <dgm:presLayoutVars>
          <dgm:dir/>
          <dgm:resizeHandles val="exact"/>
        </dgm:presLayoutVars>
      </dgm:prSet>
      <dgm:spPr/>
    </dgm:pt>
    <dgm:pt modelId="{F9381646-6DA8-CD4E-AF0B-942EB7C4231B}" type="pres">
      <dgm:prSet presAssocID="{D39343F0-EFF5-470F-AD5A-B454F6F74584}" presName="node" presStyleLbl="node1" presStyleIdx="0" presStyleCnt="2">
        <dgm:presLayoutVars>
          <dgm:bulletEnabled val="1"/>
        </dgm:presLayoutVars>
      </dgm:prSet>
      <dgm:spPr/>
    </dgm:pt>
    <dgm:pt modelId="{E61576AD-C98F-5C40-8730-91A1E26D8BEE}" type="pres">
      <dgm:prSet presAssocID="{550A016E-B76D-4AA4-BC19-C508E9888008}" presName="sibTrans" presStyleCnt="0"/>
      <dgm:spPr/>
    </dgm:pt>
    <dgm:pt modelId="{BFB76CC4-A4BB-894F-AD8B-FAFB7E8566CD}" type="pres">
      <dgm:prSet presAssocID="{716DE366-45FC-4A21-85CA-2BAFEE0C8BA6}" presName="node" presStyleLbl="node1" presStyleIdx="1" presStyleCnt="2" custLinFactNeighborX="-5883" custLinFactNeighborY="664">
        <dgm:presLayoutVars>
          <dgm:bulletEnabled val="1"/>
        </dgm:presLayoutVars>
      </dgm:prSet>
      <dgm:spPr/>
    </dgm:pt>
  </dgm:ptLst>
  <dgm:cxnLst>
    <dgm:cxn modelId="{383BDE12-F556-4A71-BADB-ED79B61EC481}" srcId="{5AFCDCC7-9B95-44C8-B2C6-42A4ABEC0711}" destId="{D39343F0-EFF5-470F-AD5A-B454F6F74584}" srcOrd="0" destOrd="0" parTransId="{A935A8D7-B656-4A7B-BCB8-BFFC0AA9C152}" sibTransId="{550A016E-B76D-4AA4-BC19-C508E9888008}"/>
    <dgm:cxn modelId="{9A355B51-FBE3-4FAF-A163-73C84A1FCBEF}" srcId="{D39343F0-EFF5-470F-AD5A-B454F6F74584}" destId="{A814F5EB-9A60-4884-87C5-9AA538318924}" srcOrd="0" destOrd="0" parTransId="{BAFBC106-2997-4CBE-924C-A692ACEC1F6D}" sibTransId="{96B7ED4B-8858-431A-BC59-B3BD93EE900D}"/>
    <dgm:cxn modelId="{BEB16C5B-F7D0-45D1-B107-15E299C0EBDF}" srcId="{5AFCDCC7-9B95-44C8-B2C6-42A4ABEC0711}" destId="{716DE366-45FC-4A21-85CA-2BAFEE0C8BA6}" srcOrd="1" destOrd="0" parTransId="{8A63D1B0-48E6-4B38-B798-F3364936974F}" sibTransId="{FDF89BFC-8279-4AC2-8F7F-B210BEB307C8}"/>
    <dgm:cxn modelId="{8CB261D1-243C-444A-BC74-9654360FEE44}" type="presOf" srcId="{5AFCDCC7-9B95-44C8-B2C6-42A4ABEC0711}" destId="{826C8973-E4E6-A442-86C1-528B7752264A}" srcOrd="0" destOrd="0" presId="urn:microsoft.com/office/officeart/2005/8/layout/default"/>
    <dgm:cxn modelId="{559924D3-E4A5-0944-9FE1-92F11D71D481}" type="presOf" srcId="{D39343F0-EFF5-470F-AD5A-B454F6F74584}" destId="{F9381646-6DA8-CD4E-AF0B-942EB7C4231B}" srcOrd="0" destOrd="0" presId="urn:microsoft.com/office/officeart/2005/8/layout/default"/>
    <dgm:cxn modelId="{E2D60AD5-717F-A04B-9A96-D668B6AFF5DA}" type="presOf" srcId="{6ABE4190-8A5E-4936-AAF0-C4BE432804AA}" destId="{F9381646-6DA8-CD4E-AF0B-942EB7C4231B}" srcOrd="0" destOrd="2" presId="urn:microsoft.com/office/officeart/2005/8/layout/default"/>
    <dgm:cxn modelId="{CE7286D6-90E4-6D49-8CEC-D1F1C92AD50D}" type="presOf" srcId="{A814F5EB-9A60-4884-87C5-9AA538318924}" destId="{F9381646-6DA8-CD4E-AF0B-942EB7C4231B}" srcOrd="0" destOrd="1" presId="urn:microsoft.com/office/officeart/2005/8/layout/default"/>
    <dgm:cxn modelId="{5B9795E5-2235-4B99-8F33-8A7872CA5BBC}" srcId="{D39343F0-EFF5-470F-AD5A-B454F6F74584}" destId="{6ABE4190-8A5E-4936-AAF0-C4BE432804AA}" srcOrd="1" destOrd="0" parTransId="{5CB6BF95-9BB5-4A15-BBC1-C2FF2EF9E5D8}" sibTransId="{417BC42E-B5F5-4EFE-9E56-60410657669F}"/>
    <dgm:cxn modelId="{9598D0F4-2E8B-8D4E-A4D9-5221386F8E42}" type="presOf" srcId="{716DE366-45FC-4A21-85CA-2BAFEE0C8BA6}" destId="{BFB76CC4-A4BB-894F-AD8B-FAFB7E8566CD}" srcOrd="0" destOrd="0" presId="urn:microsoft.com/office/officeart/2005/8/layout/default"/>
    <dgm:cxn modelId="{25BA3AF7-3768-A144-B1A8-9787D02F2A5A}" type="presParOf" srcId="{826C8973-E4E6-A442-86C1-528B7752264A}" destId="{F9381646-6DA8-CD4E-AF0B-942EB7C4231B}" srcOrd="0" destOrd="0" presId="urn:microsoft.com/office/officeart/2005/8/layout/default"/>
    <dgm:cxn modelId="{1B2F8869-1C6F-6544-A9AD-CDD53396F218}" type="presParOf" srcId="{826C8973-E4E6-A442-86C1-528B7752264A}" destId="{E61576AD-C98F-5C40-8730-91A1E26D8BEE}" srcOrd="1" destOrd="0" presId="urn:microsoft.com/office/officeart/2005/8/layout/default"/>
    <dgm:cxn modelId="{EC84DB6F-6C67-3743-AA52-9AC22B35BC94}" type="presParOf" srcId="{826C8973-E4E6-A442-86C1-528B7752264A}" destId="{BFB76CC4-A4BB-894F-AD8B-FAFB7E8566C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81646-6DA8-CD4E-AF0B-942EB7C4231B}">
      <dsp:nvSpPr>
        <dsp:cNvPr id="0" name=""/>
        <dsp:cNvSpPr/>
      </dsp:nvSpPr>
      <dsp:spPr>
        <a:xfrm>
          <a:off x="1174" y="997338"/>
          <a:ext cx="4581287" cy="27487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Réduire le nombre de classes </a:t>
          </a: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On enlève </a:t>
          </a:r>
          <a:r>
            <a:rPr lang="fr-FR" sz="2900" i="1" kern="1200" dirty="0"/>
            <a:t>trash</a:t>
          </a:r>
          <a:endParaRPr lang="en-US" sz="2900" i="1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On regroupe carton et papier</a:t>
          </a:r>
          <a:endParaRPr lang="en-US" sz="2900" kern="1200" dirty="0"/>
        </a:p>
      </dsp:txBody>
      <dsp:txXfrm>
        <a:off x="1174" y="997338"/>
        <a:ext cx="4581287" cy="2748772"/>
      </dsp:txXfrm>
    </dsp:sp>
    <dsp:sp modelId="{BFB76CC4-A4BB-894F-AD8B-FAFB7E8566CD}">
      <dsp:nvSpPr>
        <dsp:cNvPr id="0" name=""/>
        <dsp:cNvSpPr/>
      </dsp:nvSpPr>
      <dsp:spPr>
        <a:xfrm>
          <a:off x="4771074" y="1015590"/>
          <a:ext cx="4581287" cy="2748772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Construire la base de données avec nos propres images</a:t>
          </a:r>
          <a:endParaRPr lang="en-US" sz="3700" kern="1200" dirty="0"/>
        </a:p>
      </dsp:txBody>
      <dsp:txXfrm>
        <a:off x="4771074" y="1015590"/>
        <a:ext cx="4581287" cy="2748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670EE-B588-F44C-B4FA-B39E7706A5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0FAC-BE71-7842-B678-FABF71CC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26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D0FAC-BE71-7842-B678-FABF71CC0D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9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F34-184D-654F-889D-794469482B33}" type="datetime1">
              <a:rPr lang="fr-FR" smtClean="0"/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99E-E044-E249-B28E-3008EF17CEF4}" type="datetime1">
              <a:rPr lang="fr-FR" smtClean="0"/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9650-E42B-1E4C-83AE-E4AE0E695C0A}" type="datetime1">
              <a:rPr lang="fr-FR" smtClean="0"/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EA32-3CBA-3A4A-A90B-F946EEB96556}" type="datetime1">
              <a:rPr lang="fr-FR" smtClean="0"/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FDBB-DEBA-9A4C-922F-A208C47CDB9D}" type="datetime1">
              <a:rPr lang="fr-FR" smtClean="0"/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8DFF-941D-4542-8F2E-1B888C9A03D2}" type="datetime1">
              <a:rPr lang="fr-FR" smtClean="0"/>
              <a:t>08/06/2021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777F-591E-B344-ADAC-3BA9EBFE5156}" type="datetime1">
              <a:rPr lang="fr-FR" smtClean="0"/>
              <a:t>08/06/2021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CFE6-0E33-F94E-A133-5DF12D406717}" type="datetime1">
              <a:rPr lang="fr-FR" smtClean="0"/>
              <a:t>08/06/2021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743-5D43-BE44-BADD-DD4DDB9FB7E1}" type="datetime1">
              <a:rPr lang="fr-FR" smtClean="0"/>
              <a:t>08/06/2021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226-BD19-6C4C-B27B-794B81CBD968}" type="datetime1">
              <a:rPr lang="fr-FR" smtClean="0"/>
              <a:t>08/06/2021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42A-D71D-1645-AC92-87AF3DF79EE6}" type="datetime1">
              <a:rPr lang="fr-FR" smtClean="0"/>
              <a:t>08/06/2021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43346BCC-B150-AC42-A869-7B2F4A49D6CE}" type="datetime1">
              <a:rPr lang="fr-FR" smtClean="0"/>
              <a:t>08/06/2021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7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F1DA39-A8F5-3643-93A6-8E36685AD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1" y="2120510"/>
            <a:ext cx="5170717" cy="3893924"/>
          </a:xfrm>
        </p:spPr>
        <p:txBody>
          <a:bodyPr anchor="b">
            <a:normAutofit/>
          </a:bodyPr>
          <a:lstStyle/>
          <a:p>
            <a:r>
              <a:rPr lang="fr-FR" dirty="0"/>
              <a:t>Robot trieur de déchets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946258-234A-3C46-B2C7-754D3E34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57" y="1133960"/>
            <a:ext cx="4136526" cy="915469"/>
          </a:xfrm>
        </p:spPr>
        <p:txBody>
          <a:bodyPr anchor="t">
            <a:normAutofit/>
          </a:bodyPr>
          <a:lstStyle/>
          <a:p>
            <a:r>
              <a:rPr lang="fr-FR" dirty="0"/>
              <a:t>Étude du tri automatique des déchets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43B2223B-9153-1743-8819-5FDAB055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2871"/>
            <a:ext cx="4977438" cy="33122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65D6E1-1ADB-134F-9CFF-6966097F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42E4D-DA14-F34A-9DC6-CAC1A0B7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4806"/>
          </a:xfrm>
        </p:spPr>
        <p:txBody>
          <a:bodyPr/>
          <a:lstStyle/>
          <a:p>
            <a:r>
              <a:rPr lang="fr-FR" dirty="0"/>
              <a:t>Résultats de l’ Expérimentation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E088F08-D06F-7F44-82D6-C0795DF4B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326296"/>
              </p:ext>
            </p:extLst>
          </p:nvPr>
        </p:nvGraphicFramePr>
        <p:xfrm>
          <a:off x="700089" y="2026535"/>
          <a:ext cx="9666654" cy="30345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2218">
                  <a:extLst>
                    <a:ext uri="{9D8B030D-6E8A-4147-A177-3AD203B41FA5}">
                      <a16:colId xmlns:a16="http://schemas.microsoft.com/office/drawing/2014/main" val="1304398569"/>
                    </a:ext>
                  </a:extLst>
                </a:gridCol>
                <a:gridCol w="3222218">
                  <a:extLst>
                    <a:ext uri="{9D8B030D-6E8A-4147-A177-3AD203B41FA5}">
                      <a16:colId xmlns:a16="http://schemas.microsoft.com/office/drawing/2014/main" val="3128415465"/>
                    </a:ext>
                  </a:extLst>
                </a:gridCol>
                <a:gridCol w="3222218">
                  <a:extLst>
                    <a:ext uri="{9D8B030D-6E8A-4147-A177-3AD203B41FA5}">
                      <a16:colId xmlns:a16="http://schemas.microsoft.com/office/drawing/2014/main" val="3252079135"/>
                    </a:ext>
                  </a:extLst>
                </a:gridCol>
              </a:tblGrid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Matériaux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Taux de bonnes prédictions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Confusion avec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25326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Carton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papier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2481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Verre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Plastique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56087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Plastique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Verre, papier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84916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Métal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de confusion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06917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Papier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Carton, plastique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57355"/>
                  </a:ext>
                </a:extLst>
              </a:tr>
              <a:tr h="433509">
                <a:tc>
                  <a:txBody>
                    <a:bodyPr/>
                    <a:lstStyle/>
                    <a:p>
                      <a:r>
                        <a:rPr lang="fr-FR" dirty="0"/>
                        <a:t>Trash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Toutes les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6624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68D243A-83FA-4245-A213-BDD4353194CB}"/>
              </a:ext>
            </a:extLst>
          </p:cNvPr>
          <p:cNvSpPr txBox="1"/>
          <p:nvPr/>
        </p:nvSpPr>
        <p:spPr>
          <a:xfrm>
            <a:off x="850604" y="5273749"/>
            <a:ext cx="64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de bonne prédiction totale : </a:t>
            </a:r>
            <a:r>
              <a:rPr lang="fr-FR" dirty="0">
                <a:solidFill>
                  <a:srgbClr val="FF0000"/>
                </a:solidFill>
              </a:rPr>
              <a:t>57,5% &lt; 70% de la validation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66C019-3995-CD4C-BEC9-F5FD318B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F4283-EB9D-624E-92F1-4981D35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F9A394E-AB88-4990-B027-6E03846B2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92075"/>
              </p:ext>
            </p:extLst>
          </p:nvPr>
        </p:nvGraphicFramePr>
        <p:xfrm>
          <a:off x="695324" y="1612900"/>
          <a:ext cx="9623054" cy="474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4EA498-FA9B-7A46-B279-1A5D4FAC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C3EC03-F6C6-5D4A-AAA5-3469CBBF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4-Prototype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ce réservé du contenu 4" descr="Une image contenant intérieur, mur, évier, sale&#10;&#10;Description générée automatiquement">
            <a:extLst>
              <a:ext uri="{FF2B5EF4-FFF2-40B4-BE49-F238E27FC236}">
                <a16:creationId xmlns:a16="http://schemas.microsoft.com/office/drawing/2014/main" id="{6BBBBD6A-9E58-B04C-9A5E-35320D08C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73" b="1273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D84A834-CE89-0249-8E29-EB0FA16C3D2E}"/>
              </a:ext>
            </a:extLst>
          </p:cNvPr>
          <p:cNvSpPr txBox="1"/>
          <p:nvPr/>
        </p:nvSpPr>
        <p:spPr>
          <a:xfrm>
            <a:off x="5566944" y="2133600"/>
            <a:ext cx="4480824" cy="3774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100" dirty="0" err="1"/>
              <a:t>Envisagé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début de Recherche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1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1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100" dirty="0"/>
              <a:t>Conception d’un Tapis </a:t>
            </a:r>
            <a:r>
              <a:rPr lang="en-US" sz="3100" dirty="0" err="1"/>
              <a:t>Roulant</a:t>
            </a:r>
            <a:r>
              <a:rPr lang="en-US" sz="3100" dirty="0"/>
              <a:t> </a:t>
            </a:r>
            <a:r>
              <a:rPr lang="en-US" sz="3100" dirty="0" err="1"/>
              <a:t>ou</a:t>
            </a:r>
            <a:r>
              <a:rPr lang="en-US" sz="3100" dirty="0"/>
              <a:t> </a:t>
            </a:r>
            <a:r>
              <a:rPr lang="en-US" sz="3100" dirty="0" err="1"/>
              <a:t>convoyeur</a:t>
            </a:r>
            <a:r>
              <a:rPr lang="en-US" sz="3100" dirty="0"/>
              <a:t> simple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1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1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100" dirty="0"/>
              <a:t>Manque : </a:t>
            </a:r>
            <a:r>
              <a:rPr lang="en-US" sz="3100" dirty="0" err="1"/>
              <a:t>Système</a:t>
            </a:r>
            <a:r>
              <a:rPr lang="en-US" sz="3100" dirty="0"/>
              <a:t> de </a:t>
            </a:r>
            <a:r>
              <a:rPr lang="en-US" sz="3100" dirty="0" err="1"/>
              <a:t>poussoir</a:t>
            </a:r>
            <a:r>
              <a:rPr lang="en-US" sz="3100" dirty="0"/>
              <a:t> et lien avec </a:t>
            </a:r>
            <a:r>
              <a:rPr lang="en-US" sz="3100" dirty="0" err="1"/>
              <a:t>l’algorithme</a:t>
            </a:r>
            <a:endParaRPr lang="en-US" sz="3100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232008-634E-DE43-9E6E-7CD89D91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AE876-6EB2-C14C-B9B5-8FCC2644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12EB4-AF02-7946-9ABA-8A34ED7F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9166379" cy="3636088"/>
          </a:xfrm>
        </p:spPr>
        <p:txBody>
          <a:bodyPr/>
          <a:lstStyle/>
          <a:p>
            <a:r>
              <a:rPr lang="fr-FR" dirty="0"/>
              <a:t>Performance de notre modèle :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72%</a:t>
            </a:r>
            <a:r>
              <a:rPr lang="fr-FR" dirty="0"/>
              <a:t> de bonnes prédiction sur le jeu de validation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57% </a:t>
            </a:r>
            <a:r>
              <a:rPr lang="fr-FR" dirty="0"/>
              <a:t>de bonnes prédictions sur une vingtaine de déchets test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75%</a:t>
            </a:r>
            <a:r>
              <a:rPr lang="fr-FR" dirty="0"/>
              <a:t> avec regroupement de classe et suppression de trash</a:t>
            </a:r>
          </a:p>
          <a:p>
            <a:r>
              <a:rPr lang="fr-FR" dirty="0"/>
              <a:t>Moins performant qu’un humain (80% des déchets sont bien triés dans les centres de tri )</a:t>
            </a:r>
          </a:p>
          <a:p>
            <a:r>
              <a:rPr lang="fr-FR" dirty="0"/>
              <a:t>Dans l’industrie les modèles sont mieux adaptés et les bases de données beaucoup plus importantes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02A520-A256-824C-A2CE-5600ABE3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BDA2E9-57C9-7440-9F8B-7168353D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Source base de données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400C92-B778-0C4F-BC66-4A795515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422" y="715218"/>
            <a:ext cx="6783950" cy="54102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CD21A-C571-C641-8063-915E4BC1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94B49A-45FD-844F-BC98-B164F789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Import de la base de donnée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5E8CBDBF-DAAA-3245-86BE-F7E8EC3EF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48" y="732581"/>
            <a:ext cx="6679258" cy="54102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4DAFF-B6C7-7D47-B38C-AC1E3DBD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AE064-3FF7-3548-8196-F3C1F7BD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5951"/>
          </a:xfrm>
        </p:spPr>
        <p:txBody>
          <a:bodyPr/>
          <a:lstStyle/>
          <a:p>
            <a:r>
              <a:rPr lang="fr-FR" dirty="0"/>
              <a:t>Entrainement 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5A5258-A150-0F4E-9D97-4E159A00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16" y="1890984"/>
            <a:ext cx="7410540" cy="404492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90EC45-D93E-E244-B259-97FA5A8A0B1D}"/>
              </a:ext>
            </a:extLst>
          </p:cNvPr>
          <p:cNvSpPr txBox="1"/>
          <p:nvPr/>
        </p:nvSpPr>
        <p:spPr>
          <a:xfrm>
            <a:off x="8924488" y="2996772"/>
            <a:ext cx="1474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du réseau de neurones à convolution 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CC5B11BB-3067-B748-9A44-A4D0D838C121}"/>
              </a:ext>
            </a:extLst>
          </p:cNvPr>
          <p:cNvSpPr/>
          <p:nvPr/>
        </p:nvSpPr>
        <p:spPr>
          <a:xfrm>
            <a:off x="8379608" y="2580973"/>
            <a:ext cx="276446" cy="1477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250E65FC-1B1C-534C-B815-FB9707EAA4A2}"/>
              </a:ext>
            </a:extLst>
          </p:cNvPr>
          <p:cNvSpPr/>
          <p:nvPr/>
        </p:nvSpPr>
        <p:spPr>
          <a:xfrm>
            <a:off x="8379608" y="4457979"/>
            <a:ext cx="276446" cy="1477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B00FA4-A12A-1F47-B489-589992F120FC}"/>
              </a:ext>
            </a:extLst>
          </p:cNvPr>
          <p:cNvSpPr txBox="1"/>
          <p:nvPr/>
        </p:nvSpPr>
        <p:spPr>
          <a:xfrm>
            <a:off x="8771862" y="4747989"/>
            <a:ext cx="176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avec 10 « </a:t>
            </a:r>
            <a:r>
              <a:rPr lang="fr-FR" dirty="0" err="1"/>
              <a:t>epochs</a:t>
            </a:r>
            <a:r>
              <a:rPr lang="fr-FR" dirty="0"/>
              <a:t>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3381A4-89D8-A14A-B76D-18C0CD15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5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EE1D92-138F-E24A-AC08-4A42651D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5"/>
            <a:ext cx="2886740" cy="26841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Résultat</a:t>
            </a:r>
            <a:r>
              <a:rPr lang="en-US" dirty="0"/>
              <a:t> et </a:t>
            </a:r>
            <a:r>
              <a:rPr lang="en-US" dirty="0" err="1"/>
              <a:t>prédiction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096609-D680-204B-ABD7-6B9BC6C3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74" y="715218"/>
            <a:ext cx="7237726" cy="54102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E8B46-B639-0E47-9D17-CC6555BE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76CC7B-29CC-5246-A861-1D27EA07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>
            <a:normAutofit/>
          </a:bodyPr>
          <a:lstStyle/>
          <a:p>
            <a:r>
              <a:rPr lang="fr-FR" dirty="0"/>
              <a:t>Prédiction sur vidéo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intérieur, table, plancher, table de salle à manger&#10;&#10;Description générée automatiquement">
            <a:extLst>
              <a:ext uri="{FF2B5EF4-FFF2-40B4-BE49-F238E27FC236}">
                <a16:creationId xmlns:a16="http://schemas.microsoft.com/office/drawing/2014/main" id="{B0FF2473-9095-994C-B232-4406E5B78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7"/>
          <a:stretch/>
        </p:blipFill>
        <p:spPr>
          <a:xfrm>
            <a:off x="448134" y="1905567"/>
            <a:ext cx="3089505" cy="381174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7367A-C9D6-9E46-99E2-425E1899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725" y="1734016"/>
            <a:ext cx="6723529" cy="4074781"/>
          </a:xfrm>
        </p:spPr>
        <p:txBody>
          <a:bodyPr>
            <a:normAutofit/>
          </a:bodyPr>
          <a:lstStyle/>
          <a:p>
            <a:r>
              <a:rPr lang="fr-FR" dirty="0"/>
              <a:t>Prédiction sur chaque image</a:t>
            </a:r>
          </a:p>
          <a:p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intérieur&#10;&#10;Description générée automatiquement">
            <a:extLst>
              <a:ext uri="{FF2B5EF4-FFF2-40B4-BE49-F238E27FC236}">
                <a16:creationId xmlns:a16="http://schemas.microsoft.com/office/drawing/2014/main" id="{BF823C61-EDF3-AB43-A8C2-D678FA616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20"/>
          <a:stretch/>
        </p:blipFill>
        <p:spPr>
          <a:xfrm>
            <a:off x="3855891" y="2380988"/>
            <a:ext cx="7112350" cy="27462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4B3796-DE8C-0D42-B5AA-A427A8A18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50"/>
          <a:stretch/>
        </p:blipFill>
        <p:spPr>
          <a:xfrm>
            <a:off x="3855891" y="5606150"/>
            <a:ext cx="7063195" cy="30866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67B2623-3000-334C-B2B1-5B606FDF259F}"/>
              </a:ext>
            </a:extLst>
          </p:cNvPr>
          <p:cNvSpPr/>
          <p:nvPr/>
        </p:nvSpPr>
        <p:spPr>
          <a:xfrm>
            <a:off x="7581900" y="5482774"/>
            <a:ext cx="838200" cy="778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9FC5BA9-2665-D347-94AF-97EE8E3E4EF8}"/>
              </a:ext>
            </a:extLst>
          </p:cNvPr>
          <p:cNvCxnSpPr>
            <a:endCxn id="6" idx="7"/>
          </p:cNvCxnSpPr>
          <p:nvPr/>
        </p:nvCxnSpPr>
        <p:spPr>
          <a:xfrm flipH="1">
            <a:off x="8297348" y="4203700"/>
            <a:ext cx="808552" cy="13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BA83A7-5955-6346-90FE-6BDFA25C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4A3F69-E3CB-3340-BA32-6DE8FA89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40931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Code prediction sur vidéo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9A2E01-22E4-F34F-9742-F01B073C7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262" y="723901"/>
            <a:ext cx="6891975" cy="54102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7249D-7255-8545-9ED5-99C357BC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3BB48-C786-A943-9E46-15C50C23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F9035-F622-D441-B7A3-4E7AB485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495449" cy="3636088"/>
          </a:xfrm>
        </p:spPr>
        <p:txBody>
          <a:bodyPr/>
          <a:lstStyle/>
          <a:p>
            <a:r>
              <a:rPr lang="fr-FR" dirty="0"/>
              <a:t>Axe de travail : </a:t>
            </a:r>
          </a:p>
          <a:p>
            <a:pPr lvl="1"/>
            <a:r>
              <a:rPr lang="fr-FR" dirty="0"/>
              <a:t>Traitement d’images </a:t>
            </a:r>
          </a:p>
          <a:p>
            <a:pPr lvl="1"/>
            <a:r>
              <a:rPr lang="fr-FR" dirty="0"/>
              <a:t>Classification d’images</a:t>
            </a:r>
          </a:p>
          <a:p>
            <a:pPr lvl="1"/>
            <a:r>
              <a:rPr lang="fr-FR" dirty="0"/>
              <a:t>Conception d’un prototype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 : Réussir à reproduire un prototype efficace qui permet de trier les déchets ménagers sur un convoyeur à l’aide d’une caméra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1B46F2-A801-A146-B163-FB6EB4F5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49" y="1275134"/>
            <a:ext cx="3979863" cy="264841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FC77D0-226C-EA4A-B4EC-9A2E0F6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BCB14-8F9D-544F-A836-2ECB9198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fr-FR" dirty="0"/>
              <a:t>traitement d’images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36E57-06C9-C449-B29D-A3A5E7A2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65588"/>
            <a:ext cx="6000258" cy="3553109"/>
          </a:xfrm>
        </p:spPr>
        <p:txBody>
          <a:bodyPr>
            <a:normAutofit/>
          </a:bodyPr>
          <a:lstStyle/>
          <a:p>
            <a:r>
              <a:rPr lang="fr-FR" dirty="0"/>
              <a:t>Discrétisation en pixel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Pixel codée en [R,V,B]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B1AB46-D11C-784A-B64F-574C02CA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99" y="3429000"/>
            <a:ext cx="2596557" cy="25965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1549E5B-4800-B34F-B0F5-6F09921B8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284" y="832443"/>
            <a:ext cx="3694707" cy="253585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982A-199C-E34E-B063-784AAF79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E27272-CF90-E643-9608-CD98BA8B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Descente de gradient </a:t>
            </a:r>
            <a:br>
              <a:rPr lang="fr-FR" sz="2800"/>
            </a:br>
            <a:endParaRPr lang="fr-FR" sz="2800" dirty="0"/>
          </a:p>
        </p:txBody>
      </p:sp>
      <p:cxnSp>
        <p:nvCxnSpPr>
          <p:cNvPr id="57" name="Straight Connector 5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991D320-0003-774C-AA1A-5D9A9126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2" t="10000"/>
          <a:stretch/>
        </p:blipFill>
        <p:spPr>
          <a:xfrm>
            <a:off x="614734" y="2141230"/>
            <a:ext cx="3989164" cy="3042348"/>
          </a:xfrm>
          <a:prstGeom prst="rect">
            <a:avLst/>
          </a:pr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15EA39FC-D774-46E4-B993-4F393E67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5558141" cy="3923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Objectif : </a:t>
            </a:r>
            <a:r>
              <a:rPr lang="en-US" dirty="0" err="1"/>
              <a:t>minimiser</a:t>
            </a:r>
            <a:r>
              <a:rPr lang="en-US" dirty="0"/>
              <a:t> la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d’erreur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On fixe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On </a:t>
            </a:r>
            <a:r>
              <a:rPr lang="en-US" dirty="0" err="1"/>
              <a:t>calcul</a:t>
            </a:r>
            <a:r>
              <a:rPr lang="en-US" dirty="0"/>
              <a:t> le gradient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point</a:t>
            </a:r>
          </a:p>
          <a:p>
            <a:pPr marL="0" indent="0">
              <a:buNone/>
            </a:pPr>
            <a:r>
              <a:rPr lang="en-US" dirty="0"/>
              <a:t>- On se </a:t>
            </a:r>
            <a:r>
              <a:rPr lang="en-US" dirty="0" err="1"/>
              <a:t>déplace</a:t>
            </a:r>
            <a:r>
              <a:rPr lang="en-US" dirty="0"/>
              <a:t> dans le </a:t>
            </a:r>
            <a:r>
              <a:rPr lang="en-US" dirty="0" err="1"/>
              <a:t>sens</a:t>
            </a:r>
            <a:r>
              <a:rPr lang="en-US" dirty="0"/>
              <a:t> inverse du gradient avec un pas  (qui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dirigé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 maximum)</a:t>
            </a:r>
          </a:p>
          <a:p>
            <a:pPr marL="0" indent="0">
              <a:buNone/>
            </a:pPr>
            <a:r>
              <a:rPr lang="en-US" dirty="0"/>
              <a:t>- On recommence </a:t>
            </a:r>
            <a:r>
              <a:rPr lang="en-US" dirty="0" err="1"/>
              <a:t>jusqu’à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un gradient </a:t>
            </a:r>
            <a:r>
              <a:rPr lang="en-US" dirty="0" err="1"/>
              <a:t>proche</a:t>
            </a:r>
            <a:r>
              <a:rPr lang="en-US" dirty="0"/>
              <a:t> de 0 </a:t>
            </a:r>
          </a:p>
          <a:p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799A74-7089-9941-9560-1E3BC5E8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3B1103-371C-CA44-B8D6-D2A6BF51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8"/>
            <a:ext cx="6852004" cy="834102"/>
          </a:xfrm>
        </p:spPr>
        <p:txBody>
          <a:bodyPr>
            <a:normAutofit/>
          </a:bodyPr>
          <a:lstStyle/>
          <a:p>
            <a:r>
              <a:rPr lang="fr-FR" dirty="0"/>
              <a:t> 2-Traitement d’images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796D2FA-AE9C-054B-B318-AFD7F4694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5825" y="2124070"/>
                <a:ext cx="6804626" cy="355310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fr-FR" dirty="0"/>
                  <a:t>Redimensionnement  et conversion en niveau de gris 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Application de filtre ou matrice de </a:t>
                </a:r>
                <a:r>
                  <a:rPr lang="fr-FR" dirty="0">
                    <a:solidFill>
                      <a:srgbClr val="FF0000"/>
                    </a:solidFill>
                  </a:rPr>
                  <a:t>convolution</a:t>
                </a:r>
                <a:r>
                  <a:rPr lang="fr-FR" dirty="0"/>
                  <a:t> :</a:t>
                </a:r>
              </a:p>
              <a:p>
                <a:pPr marL="457200" lvl="1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                              </a:t>
                </a:r>
                <a14:m>
                  <m:oMath xmlns:m="http://schemas.openxmlformats.org/officeDocument/2006/math">
                    <m:r>
                      <a:rPr lang="fr-FR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796D2FA-AE9C-054B-B318-AFD7F4694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825" y="2124070"/>
                <a:ext cx="6804626" cy="3553109"/>
              </a:xfrm>
              <a:blipFill>
                <a:blip r:embed="rId2"/>
                <a:stretch>
                  <a:fillRect l="-7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 descr="page3image45067024">
            <a:extLst>
              <a:ext uri="{FF2B5EF4-FFF2-40B4-BE49-F238E27FC236}">
                <a16:creationId xmlns:a16="http://schemas.microsoft.com/office/drawing/2014/main" id="{1D3CFC16-E258-6042-BB21-42D0CF83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4335" y="3407445"/>
            <a:ext cx="2261776" cy="248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>
            <a:extLst>
              <a:ext uri="{FF2B5EF4-FFF2-40B4-BE49-F238E27FC236}">
                <a16:creationId xmlns:a16="http://schemas.microsoft.com/office/drawing/2014/main" id="{E85F9F8F-91DC-414B-A8B8-F97A7E3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90" y="3825825"/>
            <a:ext cx="1612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Une image contenant boisson, eau potable, bouteille&#10;&#10;Description générée automatiquement">
            <a:extLst>
              <a:ext uri="{FF2B5EF4-FFF2-40B4-BE49-F238E27FC236}">
                <a16:creationId xmlns:a16="http://schemas.microsoft.com/office/drawing/2014/main" id="{7E08AC6A-2E1D-FA45-ADF6-1E1DD9112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8" y="3725818"/>
            <a:ext cx="2317743" cy="1738307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5E1FD02-5B03-A941-9AD9-59432E39E2DF}"/>
              </a:ext>
            </a:extLst>
          </p:cNvPr>
          <p:cNvCxnSpPr>
            <a:cxnSpLocks/>
          </p:cNvCxnSpPr>
          <p:nvPr/>
        </p:nvCxnSpPr>
        <p:spPr>
          <a:xfrm>
            <a:off x="6132874" y="4644975"/>
            <a:ext cx="142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5E334AF-8C0F-9C4C-A121-3E936B989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335" y="1097312"/>
            <a:ext cx="1945368" cy="193672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977EA0-58E2-6E4D-B953-476442A7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578F3-B4D9-0A4E-9675-F0E17101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Nécessité de l’Intelligence artificielle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5DB40-42BB-9A4F-B917-B7D2FD53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Principe: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63DDFA-045C-6044-AE0F-84064740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91" y="2864142"/>
            <a:ext cx="7943107" cy="2980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68E2E0-B282-4248-956B-3782BDEA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91" y="1560671"/>
            <a:ext cx="1219200" cy="1219200"/>
          </a:xfrm>
          <a:prstGeom prst="rect">
            <a:avLst/>
          </a:prstGeom>
        </p:spPr>
      </p:pic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5284E848-F041-2F43-AF54-949365E6C3AD}"/>
              </a:ext>
            </a:extLst>
          </p:cNvPr>
          <p:cNvSpPr/>
          <p:nvPr/>
        </p:nvSpPr>
        <p:spPr>
          <a:xfrm>
            <a:off x="1804058" y="3266615"/>
            <a:ext cx="1400175" cy="585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88FB61-6721-8E41-86BA-4221497E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07" y="3145724"/>
            <a:ext cx="1103423" cy="82756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1B4DA7F-2489-A547-B66C-D32B5E607237}"/>
              </a:ext>
            </a:extLst>
          </p:cNvPr>
          <p:cNvSpPr txBox="1"/>
          <p:nvPr/>
        </p:nvSpPr>
        <p:spPr>
          <a:xfrm>
            <a:off x="421027" y="4253282"/>
            <a:ext cx="110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54997-BB96-734F-9113-12E10958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3680E-0AB6-A843-B78E-084176BE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5" cy="649772"/>
          </a:xfrm>
        </p:spPr>
        <p:txBody>
          <a:bodyPr>
            <a:normAutofit fontScale="90000"/>
          </a:bodyPr>
          <a:lstStyle/>
          <a:p>
            <a:r>
              <a:rPr lang="fr-FR" dirty="0"/>
              <a:t>Réseau de neurones simple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7CEBA9A-BAA2-A24B-9BF3-443DC0F398D1}"/>
              </a:ext>
            </a:extLst>
          </p:cNvPr>
          <p:cNvSpPr/>
          <p:nvPr/>
        </p:nvSpPr>
        <p:spPr>
          <a:xfrm>
            <a:off x="7871637" y="4829616"/>
            <a:ext cx="1275906" cy="1071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44D871-8CF3-884E-BE70-2331B3171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14" y="3078163"/>
            <a:ext cx="2277533" cy="170815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FE485CB-7EFD-7844-A15C-8AF782BB78A0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179674" y="3803649"/>
            <a:ext cx="1830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42A998-F22F-B449-A0CD-58019B6B6404}"/>
              </a:ext>
            </a:extLst>
          </p:cNvPr>
          <p:cNvSpPr/>
          <p:nvPr/>
        </p:nvSpPr>
        <p:spPr>
          <a:xfrm>
            <a:off x="2030819" y="3721395"/>
            <a:ext cx="148855" cy="191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FB48A4-98BF-844F-8181-63C0E039E94E}"/>
              </a:ext>
            </a:extLst>
          </p:cNvPr>
          <p:cNvSpPr txBox="1"/>
          <p:nvPr/>
        </p:nvSpPr>
        <p:spPr>
          <a:xfrm>
            <a:off x="4075424" y="3618983"/>
            <a:ext cx="116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Neurone i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C8A478-341B-ED4C-91E1-CDD326D27407}"/>
              </a:ext>
            </a:extLst>
          </p:cNvPr>
          <p:cNvSpPr/>
          <p:nvPr/>
        </p:nvSpPr>
        <p:spPr>
          <a:xfrm>
            <a:off x="7871637" y="1681000"/>
            <a:ext cx="1275906" cy="1071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verre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E9E6C9D-DE4F-5840-A0A6-A5C088576969}"/>
              </a:ext>
            </a:extLst>
          </p:cNvPr>
          <p:cNvSpPr/>
          <p:nvPr/>
        </p:nvSpPr>
        <p:spPr>
          <a:xfrm>
            <a:off x="7871637" y="3255308"/>
            <a:ext cx="1275906" cy="1071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AD2DAC5-254B-124F-A9D6-5C4360E76ED8}"/>
              </a:ext>
            </a:extLst>
          </p:cNvPr>
          <p:cNvSpPr/>
          <p:nvPr/>
        </p:nvSpPr>
        <p:spPr>
          <a:xfrm>
            <a:off x="4010453" y="3268109"/>
            <a:ext cx="1275906" cy="1071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0519AEF-814B-634F-8E9D-D2D615309AA0}"/>
              </a:ext>
            </a:extLst>
          </p:cNvPr>
          <p:cNvCxnSpPr>
            <a:stCxn id="15" idx="7"/>
            <a:endCxn id="13" idx="2"/>
          </p:cNvCxnSpPr>
          <p:nvPr/>
        </p:nvCxnSpPr>
        <p:spPr>
          <a:xfrm flipV="1">
            <a:off x="5099507" y="2216540"/>
            <a:ext cx="2772130" cy="120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981404B-399A-5749-8032-3755DCE77F9A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5286359" y="3790848"/>
            <a:ext cx="2585278" cy="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81687EA-A41D-0047-A098-CF6F566D19E7}"/>
              </a:ext>
            </a:extLst>
          </p:cNvPr>
          <p:cNvCxnSpPr>
            <a:stCxn id="15" idx="5"/>
            <a:endCxn id="4" idx="2"/>
          </p:cNvCxnSpPr>
          <p:nvPr/>
        </p:nvCxnSpPr>
        <p:spPr>
          <a:xfrm>
            <a:off x="5099507" y="4182333"/>
            <a:ext cx="2772130" cy="118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3D1C4E3-8155-9844-9573-0B7DED17C829}"/>
              </a:ext>
            </a:extLst>
          </p:cNvPr>
          <p:cNvSpPr txBox="1"/>
          <p:nvPr/>
        </p:nvSpPr>
        <p:spPr>
          <a:xfrm>
            <a:off x="8073381" y="3632422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D72365-EEB9-E24E-A01C-1754A83F5404}"/>
              </a:ext>
            </a:extLst>
          </p:cNvPr>
          <p:cNvSpPr txBox="1"/>
          <p:nvPr/>
        </p:nvSpPr>
        <p:spPr>
          <a:xfrm>
            <a:off x="8131618" y="51804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Plastic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43983A5-76D3-0249-A435-ADA6DFD00469}"/>
              </a:ext>
            </a:extLst>
          </p:cNvPr>
          <p:cNvCxnSpPr>
            <a:stCxn id="13" idx="6"/>
          </p:cNvCxnSpPr>
          <p:nvPr/>
        </p:nvCxnSpPr>
        <p:spPr>
          <a:xfrm>
            <a:off x="9147543" y="2216540"/>
            <a:ext cx="69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BA86FC-2E65-7148-ADDC-11524E50B892}"/>
              </a:ext>
            </a:extLst>
          </p:cNvPr>
          <p:cNvCxnSpPr>
            <a:stCxn id="14" idx="6"/>
          </p:cNvCxnSpPr>
          <p:nvPr/>
        </p:nvCxnSpPr>
        <p:spPr>
          <a:xfrm>
            <a:off x="9147543" y="3790848"/>
            <a:ext cx="740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93D6694-9F2E-E345-9949-57EA389838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147543" y="5365156"/>
            <a:ext cx="815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3D83B33-9178-6F4C-B102-771E587EB613}"/>
                  </a:ext>
                </a:extLst>
              </p:cNvPr>
              <p:cNvSpPr txBox="1"/>
              <p:nvPr/>
            </p:nvSpPr>
            <p:spPr>
              <a:xfrm rot="20104548">
                <a:off x="6282622" y="2581156"/>
                <a:ext cx="39523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3D83B33-9178-6F4C-B102-771E587EB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04548">
                <a:off x="6282622" y="2581156"/>
                <a:ext cx="395236" cy="289182"/>
              </a:xfrm>
              <a:prstGeom prst="rect">
                <a:avLst/>
              </a:prstGeom>
              <a:blipFill>
                <a:blip r:embed="rId3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86EABAC-712C-D84C-9F81-4E518AA50B45}"/>
                  </a:ext>
                </a:extLst>
              </p:cNvPr>
              <p:cNvSpPr txBox="1"/>
              <p:nvPr/>
            </p:nvSpPr>
            <p:spPr>
              <a:xfrm>
                <a:off x="6396353" y="3533240"/>
                <a:ext cx="39523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86EABAC-712C-D84C-9F81-4E518AA50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353" y="3533240"/>
                <a:ext cx="395236" cy="289182"/>
              </a:xfrm>
              <a:prstGeom prst="rect">
                <a:avLst/>
              </a:prstGeom>
              <a:blipFill>
                <a:blip r:embed="rId4"/>
                <a:stretch>
                  <a:fillRect l="-6250" r="-3125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E5A60DC-AD76-5348-9428-CA7E5F9C91DC}"/>
                  </a:ext>
                </a:extLst>
              </p:cNvPr>
              <p:cNvSpPr txBox="1"/>
              <p:nvPr/>
            </p:nvSpPr>
            <p:spPr>
              <a:xfrm rot="1023765">
                <a:off x="6339478" y="4429865"/>
                <a:ext cx="39523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E5A60DC-AD76-5348-9428-CA7E5F9C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3765">
                <a:off x="6339478" y="4429865"/>
                <a:ext cx="395236" cy="289182"/>
              </a:xfrm>
              <a:prstGeom prst="rect">
                <a:avLst/>
              </a:prstGeom>
              <a:blipFill>
                <a:blip r:embed="rId5"/>
                <a:stretch>
                  <a:fillRect l="-5263"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94DAB27-B76B-CD4E-85AB-C20E903386C0}"/>
                  </a:ext>
                </a:extLst>
              </p:cNvPr>
              <p:cNvSpPr txBox="1"/>
              <p:nvPr/>
            </p:nvSpPr>
            <p:spPr>
              <a:xfrm>
                <a:off x="9845749" y="1791632"/>
                <a:ext cx="935513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94DAB27-B76B-CD4E-85AB-C20E90338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749" y="1791632"/>
                <a:ext cx="935513" cy="756426"/>
              </a:xfrm>
              <a:prstGeom prst="rect">
                <a:avLst/>
              </a:prstGeom>
              <a:blipFill>
                <a:blip r:embed="rId6"/>
                <a:stretch>
                  <a:fillRect l="-88000" t="-120000" b="-18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18D31B-CF9F-3545-ABA5-AAC8178A6FB7}"/>
                  </a:ext>
                </a:extLst>
              </p:cNvPr>
              <p:cNvSpPr/>
              <p:nvPr/>
            </p:nvSpPr>
            <p:spPr>
              <a:xfrm>
                <a:off x="9753416" y="3366469"/>
                <a:ext cx="1120178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18D31B-CF9F-3545-ABA5-AAC8178A6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416" y="3366469"/>
                <a:ext cx="1120178" cy="848758"/>
              </a:xfrm>
              <a:prstGeom prst="rect">
                <a:avLst/>
              </a:prstGeom>
              <a:blipFill>
                <a:blip r:embed="rId7"/>
                <a:stretch>
                  <a:fillRect l="-66292" t="-98529" b="-15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BC2782-CF8C-CC45-9AEA-E44C3A7D7A0E}"/>
                  </a:ext>
                </a:extLst>
              </p:cNvPr>
              <p:cNvSpPr/>
              <p:nvPr/>
            </p:nvSpPr>
            <p:spPr>
              <a:xfrm>
                <a:off x="9888279" y="4940776"/>
                <a:ext cx="1120178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BC2782-CF8C-CC45-9AEA-E44C3A7D7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279" y="4940776"/>
                <a:ext cx="1120178" cy="848758"/>
              </a:xfrm>
              <a:prstGeom prst="rect">
                <a:avLst/>
              </a:prstGeom>
              <a:blipFill>
                <a:blip r:embed="rId8"/>
                <a:stretch>
                  <a:fillRect l="-65169" t="-97101" b="-149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Image 41">
            <a:extLst>
              <a:ext uri="{FF2B5EF4-FFF2-40B4-BE49-F238E27FC236}">
                <a16:creationId xmlns:a16="http://schemas.microsoft.com/office/drawing/2014/main" id="{4E36CA2A-20E2-0C4D-999C-CEA67986D0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4818" y="795893"/>
            <a:ext cx="1216800" cy="1216800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59EEF83-F189-B34E-A044-4EB6153462D6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1424763" y="2548058"/>
            <a:ext cx="680484" cy="117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F8BC9F5-037E-7244-A94C-F615A5221BBE}"/>
                  </a:ext>
                </a:extLst>
              </p:cNvPr>
              <p:cNvSpPr txBox="1"/>
              <p:nvPr/>
            </p:nvSpPr>
            <p:spPr>
              <a:xfrm>
                <a:off x="1095153" y="2286000"/>
                <a:ext cx="2020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Pixel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 de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F8BC9F5-037E-7244-A94C-F615A522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53" y="2286000"/>
                <a:ext cx="2020746" cy="369332"/>
              </a:xfrm>
              <a:prstGeom prst="rect">
                <a:avLst/>
              </a:prstGeom>
              <a:blipFill>
                <a:blip r:embed="rId10"/>
                <a:stretch>
                  <a:fillRect l="-2500" t="-666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ccolade ouvrante 45">
            <a:extLst>
              <a:ext uri="{FF2B5EF4-FFF2-40B4-BE49-F238E27FC236}">
                <a16:creationId xmlns:a16="http://schemas.microsoft.com/office/drawing/2014/main" id="{8F5114DB-4DD1-8547-8564-1216B94DAE7F}"/>
              </a:ext>
            </a:extLst>
          </p:cNvPr>
          <p:cNvSpPr/>
          <p:nvPr/>
        </p:nvSpPr>
        <p:spPr>
          <a:xfrm rot="16200000">
            <a:off x="1659882" y="4148311"/>
            <a:ext cx="101586" cy="2020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3A03895-7505-0E48-9C3F-D7CEB6CA880B}"/>
              </a:ext>
            </a:extLst>
          </p:cNvPr>
          <p:cNvSpPr txBox="1"/>
          <p:nvPr/>
        </p:nvSpPr>
        <p:spPr>
          <a:xfrm>
            <a:off x="1296939" y="53720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Entrée</a:t>
            </a:r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E64411F0-0CB1-DD4A-95D8-373B58F9945A}"/>
              </a:ext>
            </a:extLst>
          </p:cNvPr>
          <p:cNvSpPr/>
          <p:nvPr/>
        </p:nvSpPr>
        <p:spPr>
          <a:xfrm rot="16200000">
            <a:off x="10289528" y="5171560"/>
            <a:ext cx="161954" cy="1275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BD67C24-4426-534B-BB85-67BC53C79EF7}"/>
              </a:ext>
            </a:extLst>
          </p:cNvPr>
          <p:cNvSpPr txBox="1"/>
          <p:nvPr/>
        </p:nvSpPr>
        <p:spPr>
          <a:xfrm>
            <a:off x="10008835" y="5825161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554E99-C008-764B-BA96-A509C29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5FB625-2021-4341-9EF7-FE7766CF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Réseaux de neurones à convolution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BCBF2B4-0C59-DB45-8D50-F06D877D4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27"/>
          <a:stretch/>
        </p:blipFill>
        <p:spPr>
          <a:xfrm>
            <a:off x="2074531" y="2785457"/>
            <a:ext cx="8544181" cy="3143756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CBCC48-2892-9641-A231-10B4EC15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4" y="4030563"/>
            <a:ext cx="1433623" cy="139700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C0D50A-4AFE-0F41-B850-460277B95105}"/>
              </a:ext>
            </a:extLst>
          </p:cNvPr>
          <p:cNvCxnSpPr>
            <a:cxnSpLocks/>
          </p:cNvCxnSpPr>
          <p:nvPr/>
        </p:nvCxnSpPr>
        <p:spPr>
          <a:xfrm>
            <a:off x="1500781" y="4653810"/>
            <a:ext cx="806484" cy="115195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6107E5-3B74-3B4F-8DA3-1A4D9CA80486}"/>
              </a:ext>
            </a:extLst>
          </p:cNvPr>
          <p:cNvCxnSpPr>
            <a:cxnSpLocks/>
          </p:cNvCxnSpPr>
          <p:nvPr/>
        </p:nvCxnSpPr>
        <p:spPr>
          <a:xfrm>
            <a:off x="1681569" y="5174292"/>
            <a:ext cx="785923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B67F68-FC57-6843-AC9A-35F61E1C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42DA1-12A6-2C47-84E1-7DF7C9B9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06692"/>
          </a:xfrm>
        </p:spPr>
        <p:txBody>
          <a:bodyPr/>
          <a:lstStyle/>
          <a:p>
            <a:r>
              <a:rPr lang="fr-FR" dirty="0"/>
              <a:t>3-Implémentation avec tensorflow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DDD42-EA58-5247-9CAE-1E207E82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5" y="1728788"/>
            <a:ext cx="10828375" cy="18182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6400" dirty="0"/>
              <a:t>Base de données :</a:t>
            </a:r>
          </a:p>
          <a:p>
            <a:pPr marL="0" indent="0">
              <a:buNone/>
            </a:pPr>
            <a:r>
              <a:rPr lang="fr-FR" sz="7200" dirty="0"/>
              <a:t>- 6 classes : Carton, métal, verre,  plastique, Papier, </a:t>
            </a:r>
            <a:r>
              <a:rPr lang="fr-FR" sz="7200" i="1" dirty="0"/>
              <a:t>trash</a:t>
            </a:r>
            <a:r>
              <a:rPr lang="fr-FR" sz="7200" dirty="0"/>
              <a:t> </a:t>
            </a:r>
          </a:p>
          <a:p>
            <a:pPr marL="0" indent="0">
              <a:buNone/>
            </a:pPr>
            <a:r>
              <a:rPr lang="fr-FR" sz="7200" dirty="0"/>
              <a:t>- Environ 400 images par classes (100 pour </a:t>
            </a:r>
            <a:r>
              <a:rPr lang="fr-FR" sz="7200" i="1" dirty="0"/>
              <a:t>trash</a:t>
            </a:r>
            <a:r>
              <a:rPr lang="fr-FR" sz="7200" dirty="0"/>
              <a:t>)</a:t>
            </a:r>
          </a:p>
          <a:p>
            <a:pPr marL="0" indent="0">
              <a:buNone/>
            </a:pPr>
            <a:r>
              <a:rPr lang="fr-FR" sz="7200" dirty="0"/>
              <a:t>- Premier traitement de </a:t>
            </a:r>
            <a:r>
              <a:rPr lang="fr-FR" sz="7200" dirty="0">
                <a:solidFill>
                  <a:srgbClr val="00B050"/>
                </a:solidFill>
              </a:rPr>
              <a:t>redimensionnement</a:t>
            </a:r>
            <a:r>
              <a:rPr lang="fr-FR" sz="7200" dirty="0"/>
              <a:t>  (format 382X510X3</a:t>
            </a:r>
            <a:r>
              <a:rPr lang="fr-FR" sz="4800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      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99D549-CECD-974B-AB1C-775B6211F3E2}"/>
              </a:ext>
            </a:extLst>
          </p:cNvPr>
          <p:cNvSpPr txBox="1"/>
          <p:nvPr/>
        </p:nvSpPr>
        <p:spPr>
          <a:xfrm>
            <a:off x="662206" y="3673237"/>
            <a:ext cx="108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SÉPARATION DE LA BASE EN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7ABD23-8A3B-4446-9545-B1E5EE6E4383}"/>
              </a:ext>
            </a:extLst>
          </p:cNvPr>
          <p:cNvSpPr txBox="1"/>
          <p:nvPr/>
        </p:nvSpPr>
        <p:spPr>
          <a:xfrm>
            <a:off x="1183758" y="4507375"/>
            <a:ext cx="213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d’entrainement</a:t>
            </a:r>
          </a:p>
          <a:p>
            <a:r>
              <a:rPr lang="fr-FR" dirty="0"/>
              <a:t>80% de la base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D9F6A7-F707-B54B-BBA4-C9227327D13B}"/>
              </a:ext>
            </a:extLst>
          </p:cNvPr>
          <p:cNvSpPr txBox="1"/>
          <p:nvPr/>
        </p:nvSpPr>
        <p:spPr>
          <a:xfrm>
            <a:off x="7823235" y="4507374"/>
            <a:ext cx="186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validation</a:t>
            </a:r>
          </a:p>
          <a:p>
            <a:r>
              <a:rPr lang="fr-FR" dirty="0"/>
              <a:t>20% de la base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0EAE864-B782-1D45-8F65-56AC7118CD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252331" y="4042569"/>
            <a:ext cx="3843669" cy="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FF4430C-CAD5-F442-BFC9-6D2F81DBBE3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096000" y="4042569"/>
            <a:ext cx="2657584" cy="46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0A0DCB4E-2F7C-5E41-AC63-DF37DA00E7BB}"/>
              </a:ext>
            </a:extLst>
          </p:cNvPr>
          <p:cNvSpPr/>
          <p:nvPr/>
        </p:nvSpPr>
        <p:spPr>
          <a:xfrm>
            <a:off x="882502" y="5369442"/>
            <a:ext cx="2041451" cy="3827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29871-84DF-CE48-8CD8-9C63D7E58B59}"/>
              </a:ext>
            </a:extLst>
          </p:cNvPr>
          <p:cNvSpPr txBox="1"/>
          <p:nvPr/>
        </p:nvSpPr>
        <p:spPr>
          <a:xfrm>
            <a:off x="3096289" y="5237662"/>
            <a:ext cx="288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S’assurer que l’algorithme n’apprend pas « par cœur 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440DA-8E29-B14A-8ED7-7B4958A6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CC84C1-1908-0A4A-8EC3-BF3668C4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5198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Résultat</a:t>
            </a: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l’entrainement</a:t>
            </a: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validation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B4C888-EC0C-374C-96A2-F0CEEC84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219" y="1449366"/>
            <a:ext cx="7547515" cy="47549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31580F-D3E2-BE41-861A-2B58FD025004}"/>
              </a:ext>
            </a:extLst>
          </p:cNvPr>
          <p:cNvSpPr txBox="1"/>
          <p:nvPr/>
        </p:nvSpPr>
        <p:spPr>
          <a:xfrm>
            <a:off x="8042329" y="1786118"/>
            <a:ext cx="3516296" cy="278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D5C041-CFA6-5944-A3BA-2BCE584B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466FF7-847D-CC49-8FF4-396E24FE80D3}"/>
              </a:ext>
            </a:extLst>
          </p:cNvPr>
          <p:cNvSpPr txBox="1"/>
          <p:nvPr/>
        </p:nvSpPr>
        <p:spPr>
          <a:xfrm>
            <a:off x="2963333" y="6265818"/>
            <a:ext cx="5714999" cy="269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1050" dirty="0"/>
              <a:t> </a:t>
            </a:r>
            <a:r>
              <a:rPr lang="en-US" sz="1050" dirty="0" err="1"/>
              <a:t>Précision</a:t>
            </a:r>
            <a:r>
              <a:rPr lang="en-US" sz="1050" dirty="0"/>
              <a:t> de </a:t>
            </a:r>
            <a:r>
              <a:rPr lang="en-US" sz="1050" dirty="0">
                <a:solidFill>
                  <a:srgbClr val="FF0000"/>
                </a:solidFill>
              </a:rPr>
              <a:t>80%</a:t>
            </a:r>
            <a:r>
              <a:rPr lang="en-US" sz="1050" dirty="0"/>
              <a:t> sur le jeu </a:t>
            </a:r>
            <a:r>
              <a:rPr lang="en-US" sz="1050" dirty="0" err="1"/>
              <a:t>d’entrainement</a:t>
            </a:r>
            <a:r>
              <a:rPr lang="en-US" sz="1050" dirty="0"/>
              <a:t>.        </a:t>
            </a:r>
            <a:r>
              <a:rPr lang="en-US" sz="1050" dirty="0" err="1"/>
              <a:t>Précision</a:t>
            </a:r>
            <a:r>
              <a:rPr lang="en-US" sz="1050" dirty="0"/>
              <a:t> de </a:t>
            </a:r>
            <a:r>
              <a:rPr lang="en-US" sz="1050" dirty="0">
                <a:solidFill>
                  <a:srgbClr val="FF0000"/>
                </a:solidFill>
              </a:rPr>
              <a:t>72% </a:t>
            </a:r>
            <a:r>
              <a:rPr lang="en-US" sz="1050" dirty="0"/>
              <a:t>sur le jeu de validation</a:t>
            </a:r>
          </a:p>
        </p:txBody>
      </p:sp>
    </p:spTree>
    <p:extLst>
      <p:ext uri="{BB962C8B-B14F-4D97-AF65-F5344CB8AC3E}">
        <p14:creationId xmlns:p14="http://schemas.microsoft.com/office/powerpoint/2010/main" val="44801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F77CE0-47BF-874C-8731-09F82B41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>
            <a:normAutofit/>
          </a:bodyPr>
          <a:lstStyle/>
          <a:p>
            <a:r>
              <a:rPr lang="fr-FR" dirty="0"/>
              <a:t>Prédiction sur un jeu de test (Vidéo)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table, intérieur, en bois&#10;&#10;Description générée automatiquement">
            <a:extLst>
              <a:ext uri="{FF2B5EF4-FFF2-40B4-BE49-F238E27FC236}">
                <a16:creationId xmlns:a16="http://schemas.microsoft.com/office/drawing/2014/main" id="{7E6AD867-C153-1F48-B021-6B7764F34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67"/>
          <a:stretch/>
        </p:blipFill>
        <p:spPr>
          <a:xfrm>
            <a:off x="800100" y="1795634"/>
            <a:ext cx="3238500" cy="3995565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95528D4A-15DC-4F66-9A69-EF3334F1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24" y="1754802"/>
            <a:ext cx="5427399" cy="4074781"/>
          </a:xfrm>
        </p:spPr>
        <p:txBody>
          <a:bodyPr>
            <a:normAutofit/>
          </a:bodyPr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place d’un </a:t>
            </a:r>
            <a:r>
              <a:rPr lang="en-US" dirty="0" err="1"/>
              <a:t>algorithme</a:t>
            </a:r>
            <a:r>
              <a:rPr lang="en-US" dirty="0"/>
              <a:t> qui </a:t>
            </a:r>
            <a:r>
              <a:rPr lang="en-US" dirty="0" err="1"/>
              <a:t>prédit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image issue de la webcam</a:t>
            </a:r>
          </a:p>
          <a:p>
            <a:r>
              <a:rPr lang="en-US" b="1" dirty="0" err="1"/>
              <a:t>Protocole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 fait defiler les </a:t>
            </a:r>
            <a:r>
              <a:rPr lang="en-US" dirty="0" err="1"/>
              <a:t>déchets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Temps </a:t>
            </a:r>
            <a:r>
              <a:rPr lang="en-US" dirty="0" err="1"/>
              <a:t>devant</a:t>
            </a:r>
            <a:r>
              <a:rPr lang="en-US" dirty="0"/>
              <a:t> la webcam : environ 10s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relève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prédite</a:t>
            </a:r>
            <a:endParaRPr lang="en-US" dirty="0"/>
          </a:p>
          <a:p>
            <a:pPr lvl="2"/>
            <a:r>
              <a:rPr lang="en-US" dirty="0"/>
              <a:t>On compare avec la </a:t>
            </a:r>
            <a:r>
              <a:rPr lang="en-US" dirty="0" err="1"/>
              <a:t>vrai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dechets</a:t>
            </a:r>
            <a:r>
              <a:rPr lang="en-US" dirty="0"/>
              <a:t> </a:t>
            </a:r>
            <a:r>
              <a:rPr lang="en-US" dirty="0" err="1"/>
              <a:t>testés</a:t>
            </a:r>
            <a:r>
              <a:rPr lang="en-US" dirty="0"/>
              <a:t> : 5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30 </a:t>
            </a:r>
            <a:r>
              <a:rPr lang="en-US" dirty="0" err="1">
                <a:solidFill>
                  <a:srgbClr val="FF0000"/>
                </a:solidFill>
              </a:rPr>
              <a:t>déchets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tout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CB0AD3-CBBF-FA4E-AF6F-666D15B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80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{DE71405F-B61A-334D-B00E-4005EE7FD960}tf16401378</Template>
  <TotalTime>4505</TotalTime>
  <Words>564</Words>
  <Application>Microsoft Macintosh PowerPoint</Application>
  <PresentationFormat>Grand écran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Calisto MT</vt:lpstr>
      <vt:lpstr>Cambria Math</vt:lpstr>
      <vt:lpstr>Univers Condensed</vt:lpstr>
      <vt:lpstr>ChronicleVTI</vt:lpstr>
      <vt:lpstr>Robot trieur de déchets</vt:lpstr>
      <vt:lpstr>1-Présentation</vt:lpstr>
      <vt:lpstr> 2-Traitement d’images</vt:lpstr>
      <vt:lpstr>Nécessité de l’Intelligence artificielle</vt:lpstr>
      <vt:lpstr>Réseau de neurones simple</vt:lpstr>
      <vt:lpstr>Réseaux de neurones à convolution</vt:lpstr>
      <vt:lpstr>3-Implémentation avec tensorflow</vt:lpstr>
      <vt:lpstr>Résultat de l’entrainement et validation</vt:lpstr>
      <vt:lpstr>Prédiction sur un jeu de test (Vidéo)</vt:lpstr>
      <vt:lpstr>Résultats de l’ Expérimentation</vt:lpstr>
      <vt:lpstr>Améliorations possibles</vt:lpstr>
      <vt:lpstr>4-Prototype  </vt:lpstr>
      <vt:lpstr>5-Conclusion</vt:lpstr>
      <vt:lpstr>Source base de données</vt:lpstr>
      <vt:lpstr>Import de la base de donnée</vt:lpstr>
      <vt:lpstr>Entrainement </vt:lpstr>
      <vt:lpstr>Résultat et prédiction</vt:lpstr>
      <vt:lpstr>Prédiction sur vidéo</vt:lpstr>
      <vt:lpstr>Code prediction sur vidéo</vt:lpstr>
      <vt:lpstr>traitement d’images </vt:lpstr>
      <vt:lpstr>Descente de gradient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trieur de déchets</dc:title>
  <dc:creator>Gilles DEKNACHE</dc:creator>
  <cp:lastModifiedBy>Gilles DEKNACHE</cp:lastModifiedBy>
  <cp:revision>13</cp:revision>
  <dcterms:created xsi:type="dcterms:W3CDTF">2021-05-22T13:54:05Z</dcterms:created>
  <dcterms:modified xsi:type="dcterms:W3CDTF">2021-06-08T19:22:05Z</dcterms:modified>
</cp:coreProperties>
</file>