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Playfair Displ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Playfair Display Black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44" Type="http://schemas.openxmlformats.org/officeDocument/2006/relationships/font" Target="fonts/PlayfairDisplayBlack-boldItalic.fntdata"/><Relationship Id="rId21" Type="http://schemas.openxmlformats.org/officeDocument/2006/relationships/slide" Target="slides/slide16.xml"/><Relationship Id="rId43" Type="http://schemas.openxmlformats.org/officeDocument/2006/relationships/font" Target="fonts/PlayfairDisplayBlack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549e70a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5549e70a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acb7a121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acb7a121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549e70a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549e70a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5549e70a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5549e70a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549e70a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5549e70a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cb7a1218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acb7a121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acb7a1218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acb7a1218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acb7a1218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acb7a1218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acb7a121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acb7a121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840b18e06_0_10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840b18e06_0_10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840b18e06_0_10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549e70a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5549e70a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549e70a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549e70a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840b18e06_0_10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840b18e06_0_10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f840b18e06_0_10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840b18e06_0_6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840b18e06_0_6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7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to Membership:</a:t>
            </a:r>
            <a:endParaRPr>
              <a:solidFill>
                <a:srgbClr val="1A173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A173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to slack:https://join.slack.com/t/girldevelopit-z553572/shared_invite/zt-w4gtyugk-4QZS3nYdGkn3x6LvvJYhsA</a:t>
            </a:r>
            <a:endParaRPr/>
          </a:p>
        </p:txBody>
      </p:sp>
      <p:sp>
        <p:nvSpPr>
          <p:cNvPr id="197" name="Google Shape;197;gf840b18e06_0_6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549e70a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549e70a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5549e70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5549e70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549e70a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5549e70a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5549e70a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5549e70a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549e70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549e70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40b18e06_0_7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840b18e06_0_7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f840b18e06_0_7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549e70a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549e70a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555169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Font typeface="Helvetica Neue"/>
              <a:buNone/>
              <a:defRPr b="1" i="0" sz="3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55169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Arial"/>
              <a:buNone/>
              <a:defRPr b="0" i="0" sz="2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8001000" y="0"/>
            <a:ext cx="1143000" cy="5143500"/>
          </a:xfrm>
          <a:prstGeom prst="rect">
            <a:avLst/>
          </a:prstGeom>
          <a:solidFill>
            <a:srgbClr val="F0E18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0" y="4500785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4E4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956" y="4552444"/>
            <a:ext cx="581944" cy="58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Font typeface="Helvetica Neue"/>
              <a:buNone/>
              <a:defRPr b="1" i="0" sz="4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1400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●"/>
              <a:defRPr b="0" i="0" sz="2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○"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■"/>
              <a:defRPr b="0" i="0" sz="15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○"/>
              <a:defRPr b="0" i="0" sz="14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■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○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Arial"/>
              <a:buChar char="■"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5881" y="4706034"/>
            <a:ext cx="15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@girldevelopit</a:t>
            </a:r>
            <a:endParaRPr sz="900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858250" y="0"/>
            <a:ext cx="285900" cy="5143500"/>
          </a:xfrm>
          <a:prstGeom prst="rect">
            <a:avLst/>
          </a:prstGeom>
          <a:solidFill>
            <a:srgbClr val="F0E18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285900" cy="5143500"/>
          </a:xfrm>
          <a:prstGeom prst="rect">
            <a:avLst/>
          </a:prstGeom>
          <a:solidFill>
            <a:srgbClr val="F0E18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codepen.io/" TargetMode="External"/><Relationship Id="rId5" Type="http://schemas.openxmlformats.org/officeDocument/2006/relationships/hyperlink" Target="https://replit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irldevelopit.com/codeofconduc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rldevelopit.networkforgood.com/projects/141457-memberships-2022-campaig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555169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HTML &amp; CSS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555169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rPr lang="en"/>
              <a:t>July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Outline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1474350" y="2022300"/>
            <a:ext cx="61953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&lt;nav&gt;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1474350" y="1656000"/>
            <a:ext cx="61953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&lt;header&gt;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1474350" y="2388600"/>
            <a:ext cx="61953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&lt;section&gt;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1474350" y="3121200"/>
            <a:ext cx="61953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&lt;footer&gt;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474350" y="2754900"/>
            <a:ext cx="61953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&lt;section&gt;</a:t>
            </a:r>
            <a:endParaRPr b="1"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555175" y="2291248"/>
            <a:ext cx="6858000" cy="561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Elements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Semantic: </a:t>
            </a:r>
            <a:r>
              <a:rPr lang="en"/>
              <a:t>Describe the content within them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&lt;header&gt;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&lt;footer&gt;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&lt;nav&gt;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Non-Semantic: </a:t>
            </a:r>
            <a:r>
              <a:rPr lang="en"/>
              <a:t>Don’t indicate anything about the content within them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&lt;span&gt;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&lt;div&gt;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HTML Elements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628650" y="1096601"/>
            <a:ext cx="7886700" cy="357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-345281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7350"/>
              <a:t>Heading tags are most commonly used for titles throughout a web page</a:t>
            </a:r>
            <a:endParaRPr sz="7350"/>
          </a:p>
          <a:p>
            <a:pPr indent="-34528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7350"/>
              <a:t>&lt;h1&gt; </a:t>
            </a:r>
            <a:r>
              <a:rPr lang="en" sz="7350"/>
              <a:t>- Main heading on a web page</a:t>
            </a:r>
            <a:endParaRPr sz="7350"/>
          </a:p>
          <a:p>
            <a:pPr indent="-34528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7350"/>
              <a:t>It’s best practice to have </a:t>
            </a:r>
            <a:r>
              <a:rPr b="1" lang="en" sz="7350" u="sng"/>
              <a:t>one</a:t>
            </a:r>
            <a:r>
              <a:rPr lang="en" sz="7350"/>
              <a:t> of these per web page</a:t>
            </a:r>
            <a:endParaRPr sz="7350"/>
          </a:p>
          <a:p>
            <a:pPr indent="-34528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7350"/>
              <a:t>&lt;h2&gt; through &lt;h6&gt; - </a:t>
            </a:r>
            <a:r>
              <a:rPr lang="en" sz="7350"/>
              <a:t>the higher the heading number, the less important the content within it is</a:t>
            </a:r>
            <a:endParaRPr b="1" sz="7350" u="sng">
              <a:solidFill>
                <a:srgbClr val="7D214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 Tags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 Tags (Cont’d)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628650" y="1154500"/>
            <a:ext cx="7886700" cy="3478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rgbClr val="53555C"/>
                </a:solidFill>
              </a:rPr>
              <a:t>Special Notes:</a:t>
            </a:r>
            <a:endParaRPr b="1" sz="2700" u="sng">
              <a:solidFill>
                <a:srgbClr val="53555C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3555C"/>
              </a:buClr>
              <a:buSzPts val="2200"/>
              <a:buChar char="●"/>
            </a:pPr>
            <a:r>
              <a:rPr b="1" lang="en" sz="2200">
                <a:solidFill>
                  <a:srgbClr val="53555C"/>
                </a:solidFill>
              </a:rPr>
              <a:t>Don’t skip heading levels </a:t>
            </a:r>
            <a:endParaRPr b="1" sz="2200">
              <a:solidFill>
                <a:srgbClr val="53555C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200"/>
              <a:buChar char="○"/>
            </a:pPr>
            <a:r>
              <a:rPr lang="en" sz="2200">
                <a:solidFill>
                  <a:srgbClr val="53555C"/>
                </a:solidFill>
              </a:rPr>
              <a:t>Don’t start with &lt;h1&gt; and then have your next heading be &lt;h4&gt;</a:t>
            </a:r>
            <a:endParaRPr sz="2200">
              <a:solidFill>
                <a:srgbClr val="53555C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200"/>
              <a:buChar char="●"/>
            </a:pPr>
            <a:r>
              <a:rPr b="1" lang="en" sz="2200">
                <a:solidFill>
                  <a:srgbClr val="53555C"/>
                </a:solidFill>
              </a:rPr>
              <a:t>Don’t use heading tags to style your text </a:t>
            </a:r>
            <a:endParaRPr b="1" sz="2200">
              <a:solidFill>
                <a:srgbClr val="53555C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ts val="2200"/>
              <a:buChar char="○"/>
            </a:pPr>
            <a:r>
              <a:rPr lang="en" sz="2200">
                <a:solidFill>
                  <a:srgbClr val="53555C"/>
                </a:solidFill>
              </a:rPr>
              <a:t>For example, don’t use &lt;h2&gt; to style a sentence that you want to make bold. </a:t>
            </a:r>
            <a:r>
              <a:rPr b="1" lang="en" sz="2200" u="sng">
                <a:solidFill>
                  <a:srgbClr val="53555C"/>
                </a:solidFill>
              </a:rPr>
              <a:t>Heading tags are reserved for headings! </a:t>
            </a:r>
            <a:endParaRPr sz="2200">
              <a:solidFill>
                <a:srgbClr val="53555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628650" y="1096601"/>
            <a:ext cx="7886700" cy="357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&lt;header&gt;</a:t>
            </a:r>
            <a:r>
              <a:rPr lang="en"/>
              <a:t> - container for introductory content, such as a heading for the web page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&lt;nav&gt;</a:t>
            </a:r>
            <a:r>
              <a:rPr lang="en"/>
              <a:t> - container for navigational links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Home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About Us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Services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&lt;section&gt;</a:t>
            </a:r>
            <a:r>
              <a:rPr lang="en"/>
              <a:t> - container for a section of content, such as a description of a particular service a company offers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&lt;footer&gt; </a:t>
            </a:r>
            <a:r>
              <a:rPr lang="en"/>
              <a:t>- container located at the bottom of a web page for content such as copyright info, contact info, etc.</a:t>
            </a:r>
            <a:endParaRPr/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Heading Tags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628650" y="10965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&lt;div&gt; </a:t>
            </a:r>
            <a:r>
              <a:rPr lang="en"/>
              <a:t>- indicates a division of content and is used as a container for HTML elements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&lt;span&gt; </a:t>
            </a:r>
            <a:r>
              <a:rPr lang="en"/>
              <a:t>- used inline to mark up part of the text, rather than the whole sentence or paragraph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&lt;h3&gt;</a:t>
            </a:r>
            <a:r>
              <a:rPr lang="en"/>
              <a:t> </a:t>
            </a:r>
            <a:r>
              <a:rPr b="1" lang="en"/>
              <a:t>I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&lt;span&gt;</a:t>
            </a:r>
            <a:r>
              <a:rPr lang="en"/>
              <a:t> </a:t>
            </a:r>
            <a:r>
              <a:rPr b="1" lang="en"/>
              <a:t>love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&lt;/span&gt;</a:t>
            </a:r>
            <a:r>
              <a:rPr lang="en"/>
              <a:t> </a:t>
            </a:r>
            <a:r>
              <a:rPr b="1" lang="en"/>
              <a:t>dogs!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&lt;/h3&gt;</a:t>
            </a:r>
            <a:endParaRPr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When we pair this with CSS, we can target the span and give it different styling properties than the rest of the heading.</a:t>
            </a:r>
            <a:endParaRPr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Non-Semantic</a:t>
            </a:r>
            <a:r>
              <a:rPr lang="en"/>
              <a:t> Elements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ctrTitle"/>
          </p:nvPr>
        </p:nvSpPr>
        <p:spPr>
          <a:xfrm>
            <a:off x="555175" y="2291248"/>
            <a:ext cx="6858000" cy="561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It’s Your Turn!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214B"/>
                </a:solidFill>
              </a:rPr>
              <a:t>Code Editor Options</a:t>
            </a:r>
            <a:endParaRPr>
              <a:solidFill>
                <a:srgbClr val="7D214B"/>
              </a:solidFill>
            </a:endParaRP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628650" y="1018725"/>
            <a:ext cx="7886700" cy="215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Visual Studio Code - Code Editing. Redefined</a:t>
            </a:r>
            <a:endParaRPr sz="3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CodePen: Online Code Editor and Front End Web Developer Community</a:t>
            </a:r>
            <a:endParaRPr sz="3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Replit</a:t>
            </a:r>
            <a:endParaRPr/>
          </a:p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ctrTitle"/>
          </p:nvPr>
        </p:nvSpPr>
        <p:spPr>
          <a:xfrm>
            <a:off x="555169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Week’s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058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0" lang="en">
                <a:highlight>
                  <a:srgbClr val="FFFFFF"/>
                </a:highlight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Welcome!</a:t>
            </a:r>
            <a:endParaRPr b="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13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GDI</a:t>
            </a: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mission</a:t>
            </a: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focused on providing opportunities for women &amp; non-binary adults to learn web and software development, but our classes and events are open to all genders and identities. We are dedicated to providing a welcoming and comfortable environment for all to learn to code.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D214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"rules"</a:t>
            </a:r>
            <a:endParaRPr b="1" sz="1800">
              <a:solidFill>
                <a:srgbClr val="7D21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596900" rtl="0" algn="l">
              <a:spcBef>
                <a:spcPts val="800"/>
              </a:spcBef>
              <a:spcAft>
                <a:spcPts val="0"/>
              </a:spcAft>
              <a:buClr>
                <a:srgbClr val="53555C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are here for you!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Every question is important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Help each other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rgbClr val="53555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Have fun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4327" lvl="0" marL="596900" rtl="0" algn="l">
              <a:spcBef>
                <a:spcPts val="0"/>
              </a:spcBef>
              <a:spcAft>
                <a:spcPts val="0"/>
              </a:spcAft>
              <a:buClr>
                <a:srgbClr val="53555C"/>
              </a:buClr>
              <a:buSzPct val="1000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Code of Conduct</a:t>
            </a:r>
            <a:endParaRPr sz="1800">
              <a:solidFill>
                <a:srgbClr val="53555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214B"/>
                </a:solidFill>
              </a:rPr>
              <a:t>Agenda</a:t>
            </a:r>
            <a:endParaRPr>
              <a:solidFill>
                <a:srgbClr val="7D214B"/>
              </a:solidFill>
            </a:endParaRPr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628650" y="1018725"/>
            <a:ext cx="7886700" cy="297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is CSS?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Box model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3 ways to apply CSS to HTML file(s)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CSS selectors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Start styling elements of your portfolio page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628650" y="1369219"/>
            <a:ext cx="8215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4E49"/>
                </a:solidFill>
              </a:rPr>
              <a:t>Become a Member </a:t>
            </a:r>
            <a:endParaRPr b="1">
              <a:solidFill>
                <a:srgbClr val="BF4E4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 all 150+ GDI Classes, Mentor-Groups, and Career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Explore GDI Membership and access all of our classes for $45 a month or $540 per year.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Learn more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https://girldevelopit.networkforgood.com/projects/141457-memberships-2022-campaign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214B"/>
                </a:solidFill>
              </a:rPr>
              <a:t>JOIN OUR COMMUNITY</a:t>
            </a:r>
            <a:endParaRPr>
              <a:solidFill>
                <a:srgbClr val="7D214B"/>
              </a:solidFill>
            </a:endParaRPr>
          </a:p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03500"/>
            <a:ext cx="85206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7D214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Tinu Awopetu</a:t>
            </a:r>
            <a:endParaRPr b="1" sz="2200">
              <a:solidFill>
                <a:srgbClr val="7D21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600"/>
              <a:t>Bullet points about instructor</a:t>
            </a:r>
            <a:endParaRPr sz="1600"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7D214B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Ashley Serrano-Ziel / TA</a:t>
            </a:r>
            <a:endParaRPr b="1" sz="2200">
              <a:solidFill>
                <a:srgbClr val="7D21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Bullet points about 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40">
                <a:solidFill>
                  <a:srgbClr val="7D214B"/>
                </a:solidFill>
                <a:latin typeface="Arial"/>
                <a:ea typeface="Arial"/>
                <a:cs typeface="Arial"/>
                <a:sym typeface="Arial"/>
              </a:rPr>
              <a:t>Gillian Stephen / TA</a:t>
            </a:r>
            <a:endParaRPr b="1" sz="2240">
              <a:solidFill>
                <a:srgbClr val="7D21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Bullet points about TA</a:t>
            </a:r>
            <a:endParaRPr b="1" sz="2240">
              <a:solidFill>
                <a:srgbClr val="7D21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058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0" lang="en">
                <a:highlight>
                  <a:srgbClr val="FFFFFF"/>
                </a:highlight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Your Instructors</a:t>
            </a:r>
            <a:endParaRPr b="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924200"/>
            <a:ext cx="85206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7D214B"/>
                </a:solidFill>
                <a:latin typeface="Arial"/>
                <a:ea typeface="Arial"/>
                <a:cs typeface="Arial"/>
                <a:sym typeface="Arial"/>
              </a:rPr>
              <a:t>Please share:</a:t>
            </a:r>
            <a:endParaRPr b="1" sz="2100">
              <a:solidFill>
                <a:srgbClr val="7D21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n</a:t>
            </a:r>
            <a:r>
              <a:rPr lang="en"/>
              <a:t>ame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you’re calling in from today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could have any superpower, what would it be?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Enough About Us! </a:t>
            </a:r>
            <a:endParaRPr b="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Let’s Hear About You!</a:t>
            </a:r>
            <a:endParaRPr b="0"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HTML and why does it matter?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layout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HTML elements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Start coding personal portfolio page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602744" y="2010750"/>
            <a:ext cx="6858000" cy="1122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 and why is it so important?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7D214B"/>
                </a:solidFill>
              </a:rPr>
              <a:t>HyperText Markup Language</a:t>
            </a:r>
            <a:endParaRPr b="1" sz="2200">
              <a:solidFill>
                <a:srgbClr val="7D214B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 markup language used to develop web pages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Published in 1995 as HTML 2.0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We now use HTML5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“Skeleton” of web pages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628650" y="1532850"/>
            <a:ext cx="7886700" cy="103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Supported by all browsers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Initial building block for formatting web pages</a:t>
            </a:r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628650" y="10239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HTML so important?</a:t>
            </a:r>
            <a:endParaRPr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6457950" y="4706029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532975" y="2213548"/>
            <a:ext cx="6858000" cy="71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Layout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