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8" r:id="rId3"/>
    <p:sldId id="269" r:id="rId4"/>
    <p:sldId id="257" r:id="rId5"/>
    <p:sldId id="258" r:id="rId6"/>
    <p:sldId id="263" r:id="rId7"/>
    <p:sldId id="262" r:id="rId8"/>
    <p:sldId id="266" r:id="rId9"/>
    <p:sldId id="259" r:id="rId10"/>
    <p:sldId id="265" r:id="rId11"/>
    <p:sldId id="261" r:id="rId12"/>
    <p:sldId id="260" r:id="rId13"/>
    <p:sldId id="267" r:id="rId14"/>
    <p:sldId id="264" r:id="rId15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9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68"/>
    <p:restoredTop sz="94658"/>
  </p:normalViewPr>
  <p:slideViewPr>
    <p:cSldViewPr snapToGrid="0">
      <p:cViewPr varScale="1">
        <p:scale>
          <a:sx n="101" d="100"/>
          <a:sy n="101" d="100"/>
        </p:scale>
        <p:origin x="200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EC5D6A-8573-0347-8ACF-B001830F58EE}" type="datetimeFigureOut">
              <a:rPr lang="en-TW" smtClean="0"/>
              <a:t>2024/11/26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A741C6-210D-4641-9D07-A82E171E59A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913123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A741C6-210D-4641-9D07-A82E171E59A1}" type="slidenum">
              <a:rPr lang="en-TW" smtClean="0"/>
              <a:t>9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777244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A741C6-210D-4641-9D07-A82E171E59A1}" type="slidenum">
              <a:rPr lang="en-TW" smtClean="0"/>
              <a:t>11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177941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03251E-CCAE-8172-C68D-77A67D21D9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E6A257-BF5C-13FE-8DB4-E30669D60A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CC848B-F391-9AC0-7F21-C6D765772A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3A4A18-FBFB-AFA3-2E34-76C805D240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A741C6-210D-4641-9D07-A82E171E59A1}" type="slidenum">
              <a:rPr lang="en-TW" smtClean="0"/>
              <a:t>12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87266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119F0-FAA9-D671-0256-FA6ECE8C2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8B61AA-08C3-5724-713E-F3FE7512D3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B8151-5E09-31DE-C65E-EF66A8E35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848C8-CECC-0543-A395-444E6EFFA7CA}" type="datetimeFigureOut">
              <a:rPr lang="en-TW" smtClean="0"/>
              <a:t>2024/11/26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CA6EC-D8FE-97E6-E7B6-55168B600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B4CE2-C5A7-B286-7DF8-7A325B641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AF8E-819E-2542-B531-BA8FF2B486F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548191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7ADBF-4595-FD76-065B-2227EA8AD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209CB0-0B17-8A9B-BB1D-3FAC3E6EE2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18C74-896A-0FBD-3FDD-ABC9E78D7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848C8-CECC-0543-A395-444E6EFFA7CA}" type="datetimeFigureOut">
              <a:rPr lang="en-TW" smtClean="0"/>
              <a:t>2024/11/26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9B693-5979-1975-911F-09E45A1A9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D4FCD-542D-1791-85AF-2CDFF6A6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AF8E-819E-2542-B531-BA8FF2B486F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135229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F87A66-416E-7A2F-2D76-6C21480333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CE5ED5-DDD7-D052-6931-5FF808A65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E8CC7-AFE6-7226-FC3A-844EA5AE2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848C8-CECC-0543-A395-444E6EFFA7CA}" type="datetimeFigureOut">
              <a:rPr lang="en-TW" smtClean="0"/>
              <a:t>2024/11/26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C8D1C-C71B-5AEE-29E9-D72137BAF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455E9-8997-82AA-2D61-5A963BE68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AF8E-819E-2542-B531-BA8FF2B486F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783624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7B154-0143-A733-151B-C4FA3C209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672FC-F4D6-423D-4970-13C30B364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15D79-74CD-6E8D-0981-01B0FECCD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848C8-CECC-0543-A395-444E6EFFA7CA}" type="datetimeFigureOut">
              <a:rPr lang="en-TW" smtClean="0"/>
              <a:t>2024/11/26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4355C-3C26-D540-32B2-4AC5D8662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F002E-5C38-F8BA-DB4A-8F3940627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AF8E-819E-2542-B531-BA8FF2B486F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046462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CE4C8-5C2C-04D6-CDFB-7489504ED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19DD-AF91-04A5-786C-BF6B8ACC4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3CFAA-E21B-422E-9C65-4311BF443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848C8-CECC-0543-A395-444E6EFFA7CA}" type="datetimeFigureOut">
              <a:rPr lang="en-TW" smtClean="0"/>
              <a:t>2024/11/26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08E37-88E8-AAC2-1788-C7B29ECF7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CF509-7FE8-C26F-3FD4-34CD5ABD2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AF8E-819E-2542-B531-BA8FF2B486F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282316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E63A9-C900-05D8-F5CB-600ECA91D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E0687-6816-61DB-E15C-D54898FC7A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14B4E5-7111-C628-EFBB-FFBF45F6E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7CCB7-214D-AC08-5D70-5F426777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848C8-CECC-0543-A395-444E6EFFA7CA}" type="datetimeFigureOut">
              <a:rPr lang="en-TW" smtClean="0"/>
              <a:t>2024/11/26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B78B41-2BC0-F027-15C2-C1342D1DA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4E1BC3-7120-C8BB-C1CE-43B156C11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AF8E-819E-2542-B531-BA8FF2B486F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01804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2E28D-4885-EAB9-53B6-1AE7839E3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BB9B0-5245-465B-01C8-0C8D4DE0F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3C528F-46AC-32FE-0E2B-3674D638AC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990EB9-C0A6-F8A7-CB21-1A8AF4294B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EFC8D8-C378-BC4E-3C75-105F4A67E6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00B205-39E9-0068-EE2C-D76F039D7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848C8-CECC-0543-A395-444E6EFFA7CA}" type="datetimeFigureOut">
              <a:rPr lang="en-TW" smtClean="0"/>
              <a:t>2024/11/26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4B0445-5F7E-D6A3-97AF-F1BDC83B2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D549C7-6776-12C9-7FD6-22CD9A1F8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AF8E-819E-2542-B531-BA8FF2B486F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110264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E1128-6DCA-2C64-DA17-D57549D42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56562D-7C96-7B5C-6191-EB46B1786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848C8-CECC-0543-A395-444E6EFFA7CA}" type="datetimeFigureOut">
              <a:rPr lang="en-TW" smtClean="0"/>
              <a:t>2024/11/26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0E7C8A-7902-C182-E84F-951021536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34AF34-79C6-08C4-7480-3965AD7E5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AF8E-819E-2542-B531-BA8FF2B486F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4606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F41654-4A07-C27B-6244-EA80F3FD6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848C8-CECC-0543-A395-444E6EFFA7CA}" type="datetimeFigureOut">
              <a:rPr lang="en-TW" smtClean="0"/>
              <a:t>2024/11/26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FCA0D1-BE8D-A96D-5A71-6F4A7D299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832799-883E-AD2D-4132-D06E04052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AF8E-819E-2542-B531-BA8FF2B486F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000799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449A9-6C5D-7DAB-6505-7B7169215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60836-A1A4-4AE6-3C3E-E6A016082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E7EC9E-9FCC-8976-BFDC-B17D6CE11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FB478-F6C4-F0D3-8A5E-15EFCF367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848C8-CECC-0543-A395-444E6EFFA7CA}" type="datetimeFigureOut">
              <a:rPr lang="en-TW" smtClean="0"/>
              <a:t>2024/11/26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397124-EB49-5212-B646-29CDC1C8A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0FD7E-289F-EACF-C366-1E270144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AF8E-819E-2542-B531-BA8FF2B486F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870521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7CDA8-9749-86E6-5800-E1556A178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7288D-FE45-2A7B-700D-344B309E73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D5D5ED-AB24-4B08-982B-AED402341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5AE73E-45AE-6F1F-4A69-0677714FB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848C8-CECC-0543-A395-444E6EFFA7CA}" type="datetimeFigureOut">
              <a:rPr lang="en-TW" smtClean="0"/>
              <a:t>2024/11/26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59BAF0-3406-E9A5-2600-4E361F443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E82D29-F26F-B03F-70A6-8950B187E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AF8E-819E-2542-B531-BA8FF2B486F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877459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39C383-CF51-3C35-F6DE-3C6584744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AC82DD-9B82-77AE-A098-EA42F8AD6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28064-E083-70EE-0937-C65537865C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F848C8-CECC-0543-A395-444E6EFFA7CA}" type="datetimeFigureOut">
              <a:rPr lang="en-TW" smtClean="0"/>
              <a:t>2024/11/26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1B7B9-B7E1-397A-036A-90C2EF0084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CCF5C-E0DB-AE1A-1049-9B85DA59BC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F7AF8E-819E-2542-B531-BA8FF2B486F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8878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microsoft.com/office/2007/relationships/hdphoto" Target="../media/hdphoto1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9E448-C9B6-07BB-DA9C-6ED0B8F04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737016"/>
          </a:xfrm>
        </p:spPr>
        <p:txBody>
          <a:bodyPr>
            <a:normAutofit/>
          </a:bodyPr>
          <a:lstStyle/>
          <a:p>
            <a:pPr algn="l"/>
            <a:r>
              <a:rPr lang="en-TW" dirty="0"/>
              <a:t>To do list:</a:t>
            </a:r>
            <a:br>
              <a:rPr lang="en-TW" dirty="0"/>
            </a:br>
            <a:r>
              <a:rPr lang="en-TW" dirty="0"/>
              <a:t>1. template for ppt</a:t>
            </a:r>
            <a:br>
              <a:rPr lang="en-TW" dirty="0"/>
            </a:br>
            <a:r>
              <a:rPr lang="en-TW" dirty="0"/>
              <a:t>2. </a:t>
            </a:r>
            <a:r>
              <a:rPr lang="en-TW"/>
              <a:t>btw graph?? </a:t>
            </a:r>
            <a:br>
              <a:rPr lang="en-TW" dirty="0"/>
            </a:br>
            <a:r>
              <a:rPr lang="en-TW" dirty="0"/>
              <a:t>3. </a:t>
            </a:r>
          </a:p>
        </p:txBody>
      </p:sp>
    </p:spTree>
    <p:extLst>
      <p:ext uri="{BB962C8B-B14F-4D97-AF65-F5344CB8AC3E}">
        <p14:creationId xmlns:p14="http://schemas.microsoft.com/office/powerpoint/2010/main" val="1695441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B31DD11-C2EC-A34E-BF7A-6B1E0C9B5D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301681"/>
              </p:ext>
            </p:extLst>
          </p:nvPr>
        </p:nvGraphicFramePr>
        <p:xfrm>
          <a:off x="1539014" y="2601220"/>
          <a:ext cx="5189415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3827">
                  <a:extLst>
                    <a:ext uri="{9D8B030D-6E8A-4147-A177-3AD203B41FA5}">
                      <a16:colId xmlns:a16="http://schemas.microsoft.com/office/drawing/2014/main" val="3457374781"/>
                    </a:ext>
                  </a:extLst>
                </a:gridCol>
                <a:gridCol w="1443827">
                  <a:extLst>
                    <a:ext uri="{9D8B030D-6E8A-4147-A177-3AD203B41FA5}">
                      <a16:colId xmlns:a16="http://schemas.microsoft.com/office/drawing/2014/main" val="4270307784"/>
                    </a:ext>
                  </a:extLst>
                </a:gridCol>
                <a:gridCol w="2301761">
                  <a:extLst>
                    <a:ext uri="{9D8B030D-6E8A-4147-A177-3AD203B41FA5}">
                      <a16:colId xmlns:a16="http://schemas.microsoft.com/office/drawing/2014/main" val="388004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Closeness Centrality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204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29023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0.5653409090909091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2903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16631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0.5407608695652174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66615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20193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0.5335120643431636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64829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TW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6149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0.5306666666666666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10863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14954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0.5223097112860893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70217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…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…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…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24161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TW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TW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23884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1466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network with dots and lines&#10;&#10;Description automatically generated with medium confidence">
            <a:extLst>
              <a:ext uri="{FF2B5EF4-FFF2-40B4-BE49-F238E27FC236}">
                <a16:creationId xmlns:a16="http://schemas.microsoft.com/office/drawing/2014/main" id="{D7A800AF-727B-CD3C-4046-77A2ECDCF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331" y="2607386"/>
            <a:ext cx="5935266" cy="3858322"/>
          </a:xfrm>
          <a:prstGeom prst="rect">
            <a:avLst/>
          </a:prstGeom>
        </p:spPr>
      </p:pic>
      <p:pic>
        <p:nvPicPr>
          <p:cNvPr id="6" name="Picture 5" descr="A network of colored dots and lines&#10;&#10;Description automatically generated">
            <a:extLst>
              <a:ext uri="{FF2B5EF4-FFF2-40B4-BE49-F238E27FC236}">
                <a16:creationId xmlns:a16="http://schemas.microsoft.com/office/drawing/2014/main" id="{3CE64CA3-A81F-D56F-450E-DAA1CD615E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1675" y="2640841"/>
            <a:ext cx="5935266" cy="386331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37C024A-E7C8-1D29-EE13-B24DEC19275A}"/>
              </a:ext>
            </a:extLst>
          </p:cNvPr>
          <p:cNvSpPr txBox="1"/>
          <p:nvPr/>
        </p:nvSpPr>
        <p:spPr>
          <a:xfrm>
            <a:off x="1040296" y="1037955"/>
            <a:ext cx="4449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dirty="0"/>
              <a:t>Use closeness centrality – output</a:t>
            </a:r>
          </a:p>
          <a:p>
            <a:pPr marL="342900" indent="-342900">
              <a:buAutoNum type="arabicPeriod"/>
            </a:pPr>
            <a:r>
              <a:rPr lang="en-US" dirty="0"/>
              <a:t>T</a:t>
            </a:r>
            <a:r>
              <a:rPr lang="en-TW" dirty="0"/>
              <a:t>able (list top 10)</a:t>
            </a:r>
          </a:p>
          <a:p>
            <a:pPr marL="342900" indent="-342900">
              <a:buAutoNum type="arabicPeriod"/>
            </a:pPr>
            <a:r>
              <a:rPr lang="en-US" dirty="0"/>
              <a:t>S</a:t>
            </a:r>
            <a:r>
              <a:rPr lang="en-TW" dirty="0"/>
              <a:t>hortest path graph (highest vs a node with low closeness centrality) 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06D060-0452-870D-8434-1D090D7E4D09}"/>
              </a:ext>
            </a:extLst>
          </p:cNvPr>
          <p:cNvSpPr txBox="1"/>
          <p:nvPr/>
        </p:nvSpPr>
        <p:spPr>
          <a:xfrm>
            <a:off x="3962400" y="2640841"/>
            <a:ext cx="580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TW" dirty="0"/>
              <a:t>hoose 3 random ID from 10 people we previosuly chose</a:t>
            </a:r>
          </a:p>
        </p:txBody>
      </p:sp>
    </p:spTree>
    <p:extLst>
      <p:ext uri="{BB962C8B-B14F-4D97-AF65-F5344CB8AC3E}">
        <p14:creationId xmlns:p14="http://schemas.microsoft.com/office/powerpoint/2010/main" val="11601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C12277-9026-A30C-377A-0DE3ED16BD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BA63992-35B6-107B-44E9-DB6BE7D01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TW" dirty="0"/>
              <a:t>Betweenness Centrality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927665-68A6-F4A6-E942-AF00A17E49D8}"/>
              </a:ext>
            </a:extLst>
          </p:cNvPr>
          <p:cNvSpPr txBox="1"/>
          <p:nvPr/>
        </p:nvSpPr>
        <p:spPr>
          <a:xfrm>
            <a:off x="838199" y="1690688"/>
            <a:ext cx="4718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It is determined as how often the shortest path between two other nodes in the network.</a:t>
            </a:r>
            <a:endParaRPr lang="en-TW" dirty="0"/>
          </a:p>
        </p:txBody>
      </p:sp>
      <p:pic>
        <p:nvPicPr>
          <p:cNvPr id="6" name="Picture 5" descr="A black and white math symbol&#10;&#10;Description automatically generated">
            <a:extLst>
              <a:ext uri="{FF2B5EF4-FFF2-40B4-BE49-F238E27FC236}">
                <a16:creationId xmlns:a16="http://schemas.microsoft.com/office/drawing/2014/main" id="{45E8D06E-6316-D9A9-CD37-BAD3094DC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361" y="2675890"/>
            <a:ext cx="2717800" cy="1016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7388A2-4F32-B088-7384-71F9ADDC04B9}"/>
              </a:ext>
            </a:extLst>
          </p:cNvPr>
          <p:cNvSpPr txBox="1"/>
          <p:nvPr/>
        </p:nvSpPr>
        <p:spPr>
          <a:xfrm>
            <a:off x="3422161" y="2676227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212529"/>
                </a:solidFill>
                <a:effectLst/>
                <a:latin typeface="-apple-system"/>
              </a:rPr>
              <a:t>For starting node s, destination node </a:t>
            </a:r>
            <a:r>
              <a:rPr lang="en-US" sz="2000" b="0" i="0" dirty="0">
                <a:solidFill>
                  <a:srgbClr val="212529"/>
                </a:solidFill>
                <a:effectLst/>
                <a:latin typeface="MJXc-TeX-math-I"/>
              </a:rPr>
              <a:t>t</a:t>
            </a:r>
            <a:r>
              <a:rPr lang="en-US" sz="2000" b="0" i="0" dirty="0">
                <a:solidFill>
                  <a:srgbClr val="212529"/>
                </a:solidFill>
                <a:effectLst/>
                <a:latin typeface="-apple-system"/>
              </a:rPr>
              <a:t> and the input node </a:t>
            </a:r>
            <a:r>
              <a:rPr lang="en-US" sz="2000" b="0" i="0" dirty="0">
                <a:solidFill>
                  <a:srgbClr val="212529"/>
                </a:solidFill>
                <a:effectLst/>
                <a:latin typeface="MJXc-TeX-math-I"/>
              </a:rPr>
              <a:t>i</a:t>
            </a:r>
            <a:r>
              <a:rPr lang="en-US" sz="2000" b="0" i="0" dirty="0">
                <a:solidFill>
                  <a:srgbClr val="212529"/>
                </a:solidFill>
                <a:effectLst/>
                <a:latin typeface="-apple-system"/>
              </a:rPr>
              <a:t>i that holds </a:t>
            </a:r>
            <a:r>
              <a:rPr lang="en-US" sz="2000" b="0" i="0" dirty="0" err="1">
                <a:solidFill>
                  <a:srgbClr val="212529"/>
                </a:solidFill>
                <a:effectLst/>
                <a:latin typeface="-apple-system"/>
              </a:rPr>
              <a:t>s≠t≠i</a:t>
            </a:r>
            <a:r>
              <a:rPr lang="en-US" sz="2000" b="0" i="0" dirty="0">
                <a:solidFill>
                  <a:srgbClr val="212529"/>
                </a:solidFill>
                <a:effectLst/>
                <a:latin typeface="-apple-system"/>
              </a:rPr>
              <a:t>, let </a:t>
            </a:r>
            <a:r>
              <a:rPr lang="en-US" sz="2000" b="0" i="0" dirty="0" err="1">
                <a:solidFill>
                  <a:srgbClr val="212529"/>
                </a:solidFill>
                <a:effectLst/>
                <a:latin typeface="-apple-system"/>
              </a:rPr>
              <a:t>n</a:t>
            </a:r>
            <a:r>
              <a:rPr lang="en-US" sz="2000" b="0" i="0" baseline="30000" dirty="0" err="1">
                <a:solidFill>
                  <a:srgbClr val="212529"/>
                </a:solidFill>
                <a:effectLst/>
                <a:latin typeface="-apple-system"/>
              </a:rPr>
              <a:t>i</a:t>
            </a:r>
            <a:r>
              <a:rPr lang="en-US" sz="2000" b="0" i="0" baseline="-25000" dirty="0" err="1">
                <a:solidFill>
                  <a:srgbClr val="212529"/>
                </a:solidFill>
                <a:effectLst/>
                <a:latin typeface="-apple-system"/>
              </a:rPr>
              <a:t>st</a:t>
            </a:r>
            <a:r>
              <a:rPr lang="en-US" sz="2000" b="0" i="0" dirty="0">
                <a:solidFill>
                  <a:srgbClr val="212529"/>
                </a:solidFill>
                <a:effectLst/>
                <a:latin typeface="-apple-system"/>
              </a:rPr>
              <a:t> be 1 if node </a:t>
            </a:r>
            <a:r>
              <a:rPr lang="en-US" sz="2000" b="0" i="0" dirty="0" err="1">
                <a:solidFill>
                  <a:srgbClr val="212529"/>
                </a:solidFill>
                <a:effectLst/>
                <a:latin typeface="MJXc-TeX-math-I"/>
              </a:rPr>
              <a:t>i</a:t>
            </a:r>
            <a:r>
              <a:rPr lang="en-US" sz="2000" b="0" i="0" dirty="0">
                <a:solidFill>
                  <a:srgbClr val="212529"/>
                </a:solidFill>
                <a:effectLst/>
                <a:latin typeface="-apple-system"/>
              </a:rPr>
              <a:t> lies on the shortest path between </a:t>
            </a:r>
            <a:r>
              <a:rPr lang="en-US" sz="2000" b="0" i="0" dirty="0">
                <a:solidFill>
                  <a:srgbClr val="212529"/>
                </a:solidFill>
                <a:effectLst/>
                <a:latin typeface="MJXc-TeX-math-I"/>
              </a:rPr>
              <a:t>s</a:t>
            </a:r>
            <a:r>
              <a:rPr lang="en-US" sz="2000" b="0" i="0" dirty="0">
                <a:solidFill>
                  <a:srgbClr val="212529"/>
                </a:solidFill>
                <a:effectLst/>
                <a:latin typeface="-apple-system"/>
              </a:rPr>
              <a:t> and t; and 0 if not.</a:t>
            </a:r>
            <a:endParaRPr lang="en-TW" sz="2000" dirty="0"/>
          </a:p>
        </p:txBody>
      </p:sp>
      <p:pic>
        <p:nvPicPr>
          <p:cNvPr id="10" name="Picture 9" descr="A diagram of a network&#10;&#10;Description automatically generated">
            <a:extLst>
              <a:ext uri="{FF2B5EF4-FFF2-40B4-BE49-F238E27FC236}">
                <a16:creationId xmlns:a16="http://schemas.microsoft.com/office/drawing/2014/main" id="{BA85AC66-8295-8D77-30DA-1B351D8DBF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361" y="3586913"/>
            <a:ext cx="5943600" cy="28831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916C4CE-FD16-B97A-9B80-769A9DB0501E}"/>
                  </a:ext>
                </a:extLst>
              </p:cNvPr>
              <p:cNvSpPr txBox="1"/>
              <p:nvPr/>
            </p:nvSpPr>
            <p:spPr>
              <a:xfrm>
                <a:off x="6454935" y="1736854"/>
                <a:ext cx="3054426" cy="4054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𝑠𝑡</m:t>
                            </m:r>
                          </m:den>
                        </m:f>
                      </m:e>
                    </m:nary>
                  </m:oMath>
                </a14:m>
                <a:r>
                  <a:rPr lang="en-TW" dirty="0"/>
                  <a:t> 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916C4CE-FD16-B97A-9B80-769A9DB05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4935" y="1736854"/>
                <a:ext cx="3054426" cy="405496"/>
              </a:xfrm>
              <a:prstGeom prst="rect">
                <a:avLst/>
              </a:prstGeom>
              <a:blipFill>
                <a:blip r:embed="rId5"/>
                <a:stretch>
                  <a:fillRect l="-2490" t="-96970" b="-148485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>
            <a:extLst>
              <a:ext uri="{FF2B5EF4-FFF2-40B4-BE49-F238E27FC236}">
                <a16:creationId xmlns:a16="http://schemas.microsoft.com/office/drawing/2014/main" id="{11836452-1339-6E58-A854-80B4A6528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7500" r="90000">
                        <a14:foregroundMark x1="7500" y1="28750" x2="15625" y2="16667"/>
                        <a14:foregroundMark x1="15625" y1="16667" x2="19531" y2="143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381000"/>
            <a:ext cx="8128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7688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F252F-8F45-8C67-436F-79551A01E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floyld</a:t>
            </a:r>
          </a:p>
        </p:txBody>
      </p:sp>
    </p:spTree>
    <p:extLst>
      <p:ext uri="{BB962C8B-B14F-4D97-AF65-F5344CB8AC3E}">
        <p14:creationId xmlns:p14="http://schemas.microsoft.com/office/powerpoint/2010/main" val="4002465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28AE49-5314-0617-A12C-7A3254DD8540}"/>
              </a:ext>
            </a:extLst>
          </p:cNvPr>
          <p:cNvSpPr txBox="1"/>
          <p:nvPr/>
        </p:nvSpPr>
        <p:spPr>
          <a:xfrm>
            <a:off x="1107831" y="4520981"/>
            <a:ext cx="44493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dirty="0"/>
              <a:t>Use closeness centrality – output</a:t>
            </a:r>
          </a:p>
          <a:p>
            <a:pPr marL="342900" indent="-342900">
              <a:buAutoNum type="arabicPeriod"/>
            </a:pPr>
            <a:r>
              <a:rPr lang="en-US" dirty="0"/>
              <a:t>T</a:t>
            </a:r>
            <a:r>
              <a:rPr lang="en-TW" dirty="0"/>
              <a:t>able (list top 10)</a:t>
            </a:r>
          </a:p>
          <a:p>
            <a:pPr marL="342900" indent="-342900">
              <a:buAutoNum type="arabicPeriod"/>
            </a:pPr>
            <a:r>
              <a:rPr lang="en-US" dirty="0"/>
              <a:t>G</a:t>
            </a:r>
            <a:r>
              <a:rPr lang="en-TW" dirty="0"/>
              <a:t>raph???</a:t>
            </a:r>
          </a:p>
          <a:p>
            <a:r>
              <a:rPr lang="en-TW" dirty="0"/>
              <a:t>標示出source_node在圖中位置 &amp; 不同clusters，希望表達出 source_node可以連接不同 clusters？</a:t>
            </a:r>
          </a:p>
        </p:txBody>
      </p:sp>
    </p:spTree>
    <p:extLst>
      <p:ext uri="{BB962C8B-B14F-4D97-AF65-F5344CB8AC3E}">
        <p14:creationId xmlns:p14="http://schemas.microsoft.com/office/powerpoint/2010/main" val="3891411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94587-3C0F-D54B-573F-E139C5B84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577EE-1FFC-7882-17D9-918B68E11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3579489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8283A-BF9F-064C-F124-BF17CC92B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Problem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58933-CB7C-F8B6-8ED4-2DC967744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1663152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241D590-723A-20E9-F688-B23786D5F9C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TW" dirty="0"/>
              <a:t>Data processing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755131-04C5-2472-F491-7DB11254DCAD}"/>
              </a:ext>
            </a:extLst>
          </p:cNvPr>
          <p:cNvSpPr txBox="1"/>
          <p:nvPr/>
        </p:nvSpPr>
        <p:spPr>
          <a:xfrm>
            <a:off x="838200" y="2157698"/>
            <a:ext cx="44493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somebody loves reading, then he/she would have a tag. We first filter out those who love reading, and then extract their connections </a:t>
            </a:r>
            <a:endParaRPr lang="en-TW" dirty="0"/>
          </a:p>
          <a:p>
            <a:endParaRPr lang="en-TW" dirty="0"/>
          </a:p>
          <a:p>
            <a:r>
              <a:rPr lang="en-TW" dirty="0"/>
              <a:t>(p1, p2) </a:t>
            </a:r>
            <a:r>
              <a:rPr lang="en-TW" dirty="0">
                <a:sym typeface="Wingdings" pitchFamily="2" charset="2"/>
              </a:rPr>
              <a:t> edges</a:t>
            </a:r>
            <a:endParaRPr lang="en-TW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F4AF788-224D-CFF3-2775-73485AFDAA83}"/>
              </a:ext>
            </a:extLst>
          </p:cNvPr>
          <p:cNvSpPr/>
          <p:nvPr/>
        </p:nvSpPr>
        <p:spPr>
          <a:xfrm>
            <a:off x="6096000" y="1438507"/>
            <a:ext cx="3248722" cy="9701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Raw Data</a:t>
            </a:r>
            <a:br>
              <a:rPr lang="en-TW" dirty="0"/>
            </a:br>
            <a:r>
              <a:rPr lang="en-TW" dirty="0"/>
              <a:t>(Nodes : 37699)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0370919-4762-1D83-446C-E17C1AD71941}"/>
              </a:ext>
            </a:extLst>
          </p:cNvPr>
          <p:cNvSpPr/>
          <p:nvPr/>
        </p:nvSpPr>
        <p:spPr>
          <a:xfrm>
            <a:off x="6096000" y="2764070"/>
            <a:ext cx="3248722" cy="9701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Common Interest: Reading</a:t>
            </a:r>
          </a:p>
          <a:p>
            <a:pPr algn="ctr"/>
            <a:r>
              <a:rPr lang="en-TW" dirty="0"/>
              <a:t>(Nodes : 9739)</a:t>
            </a:r>
          </a:p>
        </p:txBody>
      </p:sp>
    </p:spTree>
    <p:extLst>
      <p:ext uri="{BB962C8B-B14F-4D97-AF65-F5344CB8AC3E}">
        <p14:creationId xmlns:p14="http://schemas.microsoft.com/office/powerpoint/2010/main" val="3729216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63685-7252-8D2C-2F89-F309C175C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Degree Centrality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520D1C-BA34-AA30-D84D-E8DD7FF3E989}"/>
              </a:ext>
            </a:extLst>
          </p:cNvPr>
          <p:cNvSpPr txBox="1"/>
          <p:nvPr/>
        </p:nvSpPr>
        <p:spPr>
          <a:xfrm>
            <a:off x="838200" y="1481822"/>
            <a:ext cx="1082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Google Sans"/>
              </a:rPr>
              <a:t>T</a:t>
            </a:r>
            <a:r>
              <a:rPr lang="en-US" sz="3200" b="0" i="0" dirty="0">
                <a:effectLst/>
                <a:latin typeface="Google Sans"/>
              </a:rPr>
              <a:t>he number of a node's links to and from other nodes.</a:t>
            </a:r>
            <a:endParaRPr lang="en-TW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5D0734-34A8-01A1-64CE-9548796EB0B7}"/>
              </a:ext>
            </a:extLst>
          </p:cNvPr>
          <p:cNvSpPr txBox="1"/>
          <p:nvPr/>
        </p:nvSpPr>
        <p:spPr>
          <a:xfrm>
            <a:off x="1150143" y="2667297"/>
            <a:ext cx="61007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CD(v) = deg(v) / (n - 1)</a:t>
            </a:r>
            <a:r>
              <a:rPr lang="en-US" b="0" i="0" dirty="0">
                <a:effectLst/>
                <a:latin typeface="Google Sans"/>
              </a:rPr>
              <a:t>, where "CD(v)" represents the degree centrality of node "v", "deg(v)" is the number of connections (degree) of node "v", and "n”.</a:t>
            </a:r>
            <a:endParaRPr lang="en-TW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EBBDFA-71F1-3286-0CB7-11CA0B5D0986}"/>
              </a:ext>
            </a:extLst>
          </p:cNvPr>
          <p:cNvSpPr txBox="1"/>
          <p:nvPr/>
        </p:nvSpPr>
        <p:spPr>
          <a:xfrm>
            <a:off x="2619910" y="4500081"/>
            <a:ext cx="1842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r>
              <a:rPr lang="en-TW" dirty="0"/>
              <a:t>igh 代表意義？</a:t>
            </a:r>
          </a:p>
          <a:p>
            <a:r>
              <a:rPr lang="en-TW" dirty="0"/>
              <a:t>適用場合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FE6DCED-87F7-9D33-D42C-CECB86BAE84E}"/>
                  </a:ext>
                </a:extLst>
              </p:cNvPr>
              <p:cNvSpPr txBox="1"/>
              <p:nvPr/>
            </p:nvSpPr>
            <p:spPr>
              <a:xfrm>
                <a:off x="7158789" y="2291388"/>
                <a:ext cx="1652119" cy="5259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𝑑𝑖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TW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FE6DCED-87F7-9D33-D42C-CECB86BAE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8789" y="2291388"/>
                <a:ext cx="1652119" cy="525913"/>
              </a:xfrm>
              <a:prstGeom prst="rect">
                <a:avLst/>
              </a:prstGeom>
              <a:blipFill>
                <a:blip r:embed="rId2"/>
                <a:stretch>
                  <a:fillRect l="-3053" t="-2381" r="-3053" b="-14286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A94AD108-368B-A8A2-AA2C-827EAC78190F}"/>
              </a:ext>
            </a:extLst>
          </p:cNvPr>
          <p:cNvGrpSpPr/>
          <p:nvPr/>
        </p:nvGrpSpPr>
        <p:grpSpPr>
          <a:xfrm>
            <a:off x="4808929" y="3540080"/>
            <a:ext cx="4189839" cy="2281002"/>
            <a:chOff x="4808929" y="3540080"/>
            <a:chExt cx="4189839" cy="228100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743E6B1-3BF7-40A1-2145-97BB7FC72A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1339" t="6995" r="49579" b="44774"/>
            <a:stretch/>
          </p:blipFill>
          <p:spPr>
            <a:xfrm>
              <a:off x="4808929" y="3540080"/>
              <a:ext cx="4189839" cy="2281002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ADB2E8C-E839-3F65-39CD-6EBF0187A0BD}"/>
                </a:ext>
              </a:extLst>
            </p:cNvPr>
            <p:cNvSpPr/>
            <p:nvPr/>
          </p:nvSpPr>
          <p:spPr>
            <a:xfrm>
              <a:off x="5032188" y="3590627"/>
              <a:ext cx="1216212" cy="12326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4EE937-8BB7-FDFD-D76F-B82D5E5029A7}"/>
                </a:ext>
              </a:extLst>
            </p:cNvPr>
            <p:cNvSpPr/>
            <p:nvPr/>
          </p:nvSpPr>
          <p:spPr>
            <a:xfrm rot="20237369">
              <a:off x="7524393" y="5043358"/>
              <a:ext cx="1461219" cy="7768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</p:grpSp>
    </p:spTree>
    <p:extLst>
      <p:ext uri="{BB962C8B-B14F-4D97-AF65-F5344CB8AC3E}">
        <p14:creationId xmlns:p14="http://schemas.microsoft.com/office/powerpoint/2010/main" val="3420690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459194-5731-EBD8-DB45-0C61BF6F3DEC}"/>
              </a:ext>
            </a:extLst>
          </p:cNvPr>
          <p:cNvSpPr txBox="1"/>
          <p:nvPr/>
        </p:nvSpPr>
        <p:spPr>
          <a:xfrm>
            <a:off x="858748" y="1319999"/>
            <a:ext cx="4449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dirty="0"/>
              <a:t>Use deg centrality – output</a:t>
            </a:r>
          </a:p>
          <a:p>
            <a:pPr marL="342900" indent="-342900">
              <a:buAutoNum type="arabicPeriod"/>
            </a:pPr>
            <a:r>
              <a:rPr lang="en-US" dirty="0"/>
              <a:t>T</a:t>
            </a:r>
            <a:r>
              <a:rPr lang="en-TW" dirty="0"/>
              <a:t>able (list top 10)</a:t>
            </a:r>
          </a:p>
          <a:p>
            <a:pPr marL="342900" indent="-342900">
              <a:buAutoNum type="arabicPeriod"/>
            </a:pPr>
            <a:r>
              <a:rPr lang="en-TW" dirty="0"/>
              <a:t>Heatmap?</a:t>
            </a:r>
          </a:p>
          <a:p>
            <a:pPr marL="342900" indent="-342900">
              <a:buAutoNum type="arabicPeriod"/>
            </a:pPr>
            <a:r>
              <a:rPr lang="en-TW" dirty="0"/>
              <a:t>選幾個點zoom-in？  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89B5D12-A4E6-98CC-8D27-D40AD4515382}"/>
              </a:ext>
            </a:extLst>
          </p:cNvPr>
          <p:cNvSpPr/>
          <p:nvPr/>
        </p:nvSpPr>
        <p:spPr>
          <a:xfrm>
            <a:off x="8518951" y="2543445"/>
            <a:ext cx="3248722" cy="970156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Raw Data</a:t>
            </a:r>
            <a:br>
              <a:rPr lang="en-TW" dirty="0"/>
            </a:br>
            <a:r>
              <a:rPr lang="en-TW" dirty="0"/>
              <a:t>(Nodes : 37699)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30ABBA5-AECA-616F-A240-67FBC66305B2}"/>
              </a:ext>
            </a:extLst>
          </p:cNvPr>
          <p:cNvSpPr/>
          <p:nvPr/>
        </p:nvSpPr>
        <p:spPr>
          <a:xfrm>
            <a:off x="8518951" y="3869008"/>
            <a:ext cx="3248722" cy="970156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Common Interest: Reading</a:t>
            </a:r>
          </a:p>
          <a:p>
            <a:pPr algn="ctr"/>
            <a:r>
              <a:rPr lang="en-TW" dirty="0"/>
              <a:t>(Nodes : 9739)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BFB3CAC-D5B9-1414-D255-A428D5342E90}"/>
              </a:ext>
            </a:extLst>
          </p:cNvPr>
          <p:cNvSpPr/>
          <p:nvPr/>
        </p:nvSpPr>
        <p:spPr>
          <a:xfrm>
            <a:off x="8518951" y="5314950"/>
            <a:ext cx="3248722" cy="9701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Degree Centrality</a:t>
            </a:r>
          </a:p>
          <a:p>
            <a:pPr algn="ctr"/>
            <a:r>
              <a:rPr lang="en-TW" dirty="0"/>
              <a:t>(Nodes : 200)</a:t>
            </a:r>
          </a:p>
        </p:txBody>
      </p:sp>
    </p:spTree>
    <p:extLst>
      <p:ext uri="{BB962C8B-B14F-4D97-AF65-F5344CB8AC3E}">
        <p14:creationId xmlns:p14="http://schemas.microsoft.com/office/powerpoint/2010/main" val="3711171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 shot of a computer generated image&#10;&#10;Description automatically generated">
            <a:extLst>
              <a:ext uri="{FF2B5EF4-FFF2-40B4-BE49-F238E27FC236}">
                <a16:creationId xmlns:a16="http://schemas.microsoft.com/office/drawing/2014/main" id="{FB2E5941-D535-51A1-AC61-896BE3918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21" y="324021"/>
            <a:ext cx="7772400" cy="620995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00CD02C-CF60-EC25-48F6-F50243041544}"/>
              </a:ext>
            </a:extLst>
          </p:cNvPr>
          <p:cNvSpPr txBox="1"/>
          <p:nvPr/>
        </p:nvSpPr>
        <p:spPr>
          <a:xfrm>
            <a:off x="8034317" y="2877014"/>
            <a:ext cx="27238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再調整，將紅點放在上面</a:t>
            </a:r>
          </a:p>
          <a:p>
            <a:r>
              <a:rPr lang="en-US" dirty="0"/>
              <a:t>O</a:t>
            </a:r>
            <a:r>
              <a:rPr lang="en-TW" dirty="0"/>
              <a:t>r </a:t>
            </a:r>
          </a:p>
          <a:p>
            <a:r>
              <a:rPr lang="en-US" dirty="0"/>
              <a:t>O</a:t>
            </a:r>
            <a:r>
              <a:rPr lang="en-TW" dirty="0"/>
              <a:t>nly plot top 200 nodes?</a:t>
            </a:r>
          </a:p>
        </p:txBody>
      </p:sp>
    </p:spTree>
    <p:extLst>
      <p:ext uri="{BB962C8B-B14F-4D97-AF65-F5344CB8AC3E}">
        <p14:creationId xmlns:p14="http://schemas.microsoft.com/office/powerpoint/2010/main" val="2910630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775BD-127D-BFDC-E03F-252CF74CB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2103437"/>
            <a:ext cx="8284767" cy="1325563"/>
          </a:xfrm>
        </p:spPr>
        <p:txBody>
          <a:bodyPr/>
          <a:lstStyle/>
          <a:p>
            <a:r>
              <a:rPr lang="en-US" dirty="0"/>
              <a:t>R</a:t>
            </a:r>
            <a:r>
              <a:rPr lang="en-TW" dirty="0"/>
              <a:t>andom pick up 10 people to count shortest path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3F31486-4E3F-9758-F915-534165C24613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TW"/>
              <a:t>關注者數分佈</a:t>
            </a:r>
            <a:endParaRPr lang="en-TW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594B67E-D005-E2D8-66DD-DDFED6F78BBF}"/>
              </a:ext>
            </a:extLst>
          </p:cNvPr>
          <p:cNvSpPr txBox="1">
            <a:spLocks/>
          </p:cNvSpPr>
          <p:nvPr/>
        </p:nvSpPr>
        <p:spPr>
          <a:xfrm>
            <a:off x="1143000" y="4352131"/>
            <a:ext cx="828476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TW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3DDC93C-707F-E1F3-8650-15702F0931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516135"/>
              </p:ext>
            </p:extLst>
          </p:nvPr>
        </p:nvGraphicFramePr>
        <p:xfrm>
          <a:off x="1727200" y="3824443"/>
          <a:ext cx="81280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11316413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365733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TW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Avg shortest path from</a:t>
                      </a:r>
                      <a:r>
                        <a:rPr lang="en-TW" dirty="0"/>
                        <a:t> 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011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W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212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W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20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W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959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W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990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3844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C442A3A-3D11-A8B0-0BDE-397AAB4D8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53209" y="-28153"/>
            <a:ext cx="10515600" cy="1325563"/>
          </a:xfrm>
        </p:spPr>
        <p:txBody>
          <a:bodyPr/>
          <a:lstStyle/>
          <a:p>
            <a:r>
              <a:rPr lang="en-TW" dirty="0"/>
              <a:t>Closeness Centrality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2EFBCC-CFE5-18C3-D364-9C1636DA5F27}"/>
              </a:ext>
            </a:extLst>
          </p:cNvPr>
          <p:cNvSpPr txBox="1"/>
          <p:nvPr/>
        </p:nvSpPr>
        <p:spPr>
          <a:xfrm>
            <a:off x="-1653209" y="1112744"/>
            <a:ext cx="5797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reciprocal of the sum of the length of the shortest paths between the node and all other nodes in the graph.</a:t>
            </a:r>
            <a:endParaRPr lang="en-TW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23CA8D-57B0-8776-263E-04E2044DA5B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2331" b="9997"/>
          <a:stretch/>
        </p:blipFill>
        <p:spPr>
          <a:xfrm>
            <a:off x="-972294" y="2077265"/>
            <a:ext cx="3176175" cy="12916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3BE89DF-E6E1-7D22-D9EE-C9AF1A7964C5}"/>
              </a:ext>
            </a:extLst>
          </p:cNvPr>
          <p:cNvSpPr txBox="1"/>
          <p:nvPr/>
        </p:nvSpPr>
        <p:spPr>
          <a:xfrm>
            <a:off x="-1782164" y="383055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Let 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MJXc-TeX-math-I"/>
              </a:rPr>
              <a:t>dij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 be the length of the shortest path between nodes 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i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 and j, the average distance </a:t>
            </a:r>
            <a:r>
              <a:rPr lang="en-US" b="0" i="0" dirty="0">
                <a:solidFill>
                  <a:srgbClr val="212529"/>
                </a:solidFill>
                <a:effectLst/>
                <a:latin typeface="MJXc-TeX-math-I"/>
              </a:rPr>
              <a:t>li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 </a:t>
            </a:r>
            <a:endParaRPr lang="en-TW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375E0EF-C2EB-C4AA-A592-F860AB96E9C6}"/>
              </a:ext>
            </a:extLst>
          </p:cNvPr>
          <p:cNvGrpSpPr/>
          <p:nvPr/>
        </p:nvGrpSpPr>
        <p:grpSpPr>
          <a:xfrm>
            <a:off x="5767020" y="2220640"/>
            <a:ext cx="6133644" cy="3665810"/>
            <a:chOff x="5767020" y="2220640"/>
            <a:chExt cx="6133644" cy="366581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E10EFCD-0AA1-3DA4-62BE-B06771610F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67020" y="2220640"/>
              <a:ext cx="6133644" cy="3665810"/>
            </a:xfrm>
            <a:prstGeom prst="rect">
              <a:avLst/>
            </a:prstGeom>
          </p:spPr>
        </p:pic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6FE5AE7D-3309-4506-26DF-899B63A68963}"/>
                </a:ext>
              </a:extLst>
            </p:cNvPr>
            <p:cNvSpPr/>
            <p:nvPr/>
          </p:nvSpPr>
          <p:spPr>
            <a:xfrm>
              <a:off x="7029449" y="2220640"/>
              <a:ext cx="619125" cy="627335"/>
            </a:xfrm>
            <a:prstGeom prst="ellipse">
              <a:avLst/>
            </a:prstGeom>
            <a:solidFill>
              <a:srgbClr val="729FC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E55B3B9-8952-1D08-7BED-6AF473B19239}"/>
                </a:ext>
              </a:extLst>
            </p:cNvPr>
            <p:cNvCxnSpPr/>
            <p:nvPr/>
          </p:nvCxnSpPr>
          <p:spPr>
            <a:xfrm>
              <a:off x="7416368" y="2847975"/>
              <a:ext cx="360000" cy="1620000"/>
            </a:xfrm>
            <a:prstGeom prst="line">
              <a:avLst/>
            </a:prstGeom>
            <a:ln w="1206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A0A865D-06AE-203A-1F6D-8B3DBDEA5C40}"/>
                </a:ext>
              </a:extLst>
            </p:cNvPr>
            <p:cNvCxnSpPr>
              <a:cxnSpLocks/>
            </p:cNvCxnSpPr>
            <p:nvPr/>
          </p:nvCxnSpPr>
          <p:spPr>
            <a:xfrm>
              <a:off x="8148737" y="4930865"/>
              <a:ext cx="1065990" cy="434289"/>
            </a:xfrm>
            <a:prstGeom prst="line">
              <a:avLst/>
            </a:prstGeom>
            <a:ln w="1206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582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431</Words>
  <Application>Microsoft Macintosh PowerPoint</Application>
  <PresentationFormat>Widescreen</PresentationFormat>
  <Paragraphs>76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-apple-system</vt:lpstr>
      <vt:lpstr>Google Sans</vt:lpstr>
      <vt:lpstr>MJXc-TeX-math-I</vt:lpstr>
      <vt:lpstr>Aptos</vt:lpstr>
      <vt:lpstr>Aptos Display</vt:lpstr>
      <vt:lpstr>Aptos Narrow</vt:lpstr>
      <vt:lpstr>Arial</vt:lpstr>
      <vt:lpstr>Cambria Math</vt:lpstr>
      <vt:lpstr>Wingdings</vt:lpstr>
      <vt:lpstr>Office Theme</vt:lpstr>
      <vt:lpstr>To do list: 1. template for ppt 2. btw graph??  3. </vt:lpstr>
      <vt:lpstr>Intro</vt:lpstr>
      <vt:lpstr>Problem setup</vt:lpstr>
      <vt:lpstr>PowerPoint Presentation</vt:lpstr>
      <vt:lpstr>Degree Centrality </vt:lpstr>
      <vt:lpstr>PowerPoint Presentation</vt:lpstr>
      <vt:lpstr>PowerPoint Presentation</vt:lpstr>
      <vt:lpstr>Random pick up 10 people to count shortest path</vt:lpstr>
      <vt:lpstr>Closeness Centrality</vt:lpstr>
      <vt:lpstr>PowerPoint Presentation</vt:lpstr>
      <vt:lpstr>PowerPoint Presentation</vt:lpstr>
      <vt:lpstr>Betweenness Centrality</vt:lpstr>
      <vt:lpstr>floyld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Tzu Ying Liu</dc:creator>
  <cp:lastModifiedBy>Tzu Ying Liu</cp:lastModifiedBy>
  <cp:revision>9</cp:revision>
  <dcterms:created xsi:type="dcterms:W3CDTF">2024-11-25T03:58:57Z</dcterms:created>
  <dcterms:modified xsi:type="dcterms:W3CDTF">2024-11-26T21:01:36Z</dcterms:modified>
</cp:coreProperties>
</file>