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9" r:id="rId4"/>
    <p:sldId id="257" r:id="rId5"/>
    <p:sldId id="258" r:id="rId6"/>
    <p:sldId id="263" r:id="rId7"/>
    <p:sldId id="262" r:id="rId8"/>
    <p:sldId id="266" r:id="rId9"/>
    <p:sldId id="259" r:id="rId10"/>
    <p:sldId id="265" r:id="rId11"/>
    <p:sldId id="261" r:id="rId12"/>
    <p:sldId id="260" r:id="rId13"/>
    <p:sldId id="267" r:id="rId14"/>
    <p:sldId id="264" r:id="rId1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5"/>
    <p:restoredTop sz="94658"/>
  </p:normalViewPr>
  <p:slideViewPr>
    <p:cSldViewPr snapToGrid="0">
      <p:cViewPr>
        <p:scale>
          <a:sx n="135" d="100"/>
          <a:sy n="135" d="100"/>
        </p:scale>
        <p:origin x="128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5D6A-8573-0347-8ACF-B001830F58EE}" type="datetimeFigureOut">
              <a:rPr lang="en-TW" smtClean="0"/>
              <a:t>2024/11/25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741C6-210D-4641-9D07-A82E171E59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1312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741C6-210D-4641-9D07-A82E171E59A1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77244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741C6-210D-4641-9D07-A82E171E59A1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77941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3251E-CCAE-8172-C68D-77A67D21D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E6A257-BF5C-13FE-8DB4-E30669D60A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CC848B-F391-9AC0-7F21-C6D765772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A4A18-FBFB-AFA3-2E34-76C805D24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741C6-210D-4641-9D07-A82E171E59A1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726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19F0-FAA9-D671-0256-FA6ECE8C2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B61AA-08C3-5724-713E-F3FE7512D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B8151-5E09-31DE-C65E-EF66A8E3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48C8-CECC-0543-A395-444E6EFFA7CA}" type="datetimeFigureOut">
              <a:rPr lang="en-TW" smtClean="0"/>
              <a:t>2024/11/25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A6EC-D8FE-97E6-E7B6-55168B60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4CE2-C5A7-B286-7DF8-7A325B64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F8E-819E-2542-B531-BA8FF2B486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4819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ADBF-4595-FD76-065B-2227EA8A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09CB0-0B17-8A9B-BB1D-3FAC3E6EE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18C74-896A-0FBD-3FDD-ABC9E78D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48C8-CECC-0543-A395-444E6EFFA7CA}" type="datetimeFigureOut">
              <a:rPr lang="en-TW" smtClean="0"/>
              <a:t>2024/11/25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9B693-5979-1975-911F-09E45A1A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D4FCD-542D-1791-85AF-2CDFF6A6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F8E-819E-2542-B531-BA8FF2B486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3522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87A66-416E-7A2F-2D76-6C2148033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E5ED5-DDD7-D052-6931-5FF808A65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8CC7-AFE6-7226-FC3A-844EA5AE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48C8-CECC-0543-A395-444E6EFFA7CA}" type="datetimeFigureOut">
              <a:rPr lang="en-TW" smtClean="0"/>
              <a:t>2024/11/25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C8D1C-C71B-5AEE-29E9-D72137BA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455E9-8997-82AA-2D61-5A963BE6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F8E-819E-2542-B531-BA8FF2B486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8362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B154-0143-A733-151B-C4FA3C20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72FC-F4D6-423D-4970-13C30B364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15D79-74CD-6E8D-0981-01B0FECC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48C8-CECC-0543-A395-444E6EFFA7CA}" type="datetimeFigureOut">
              <a:rPr lang="en-TW" smtClean="0"/>
              <a:t>2024/11/25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4355C-3C26-D540-32B2-4AC5D866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F002E-5C38-F8BA-DB4A-8F394062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F8E-819E-2542-B531-BA8FF2B486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4646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E4C8-5C2C-04D6-CDFB-7489504E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19DD-AF91-04A5-786C-BF6B8ACC4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3CFAA-E21B-422E-9C65-4311BF44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48C8-CECC-0543-A395-444E6EFFA7CA}" type="datetimeFigureOut">
              <a:rPr lang="en-TW" smtClean="0"/>
              <a:t>2024/11/25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08E37-88E8-AAC2-1788-C7B29ECF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CF509-7FE8-C26F-3FD4-34CD5ABD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F8E-819E-2542-B531-BA8FF2B486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8231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63A9-C900-05D8-F5CB-600ECA91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0687-6816-61DB-E15C-D54898FC7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4B4E5-7111-C628-EFBB-FFBF45F6E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7CCB7-214D-AC08-5D70-5F426777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48C8-CECC-0543-A395-444E6EFFA7CA}" type="datetimeFigureOut">
              <a:rPr lang="en-TW" smtClean="0"/>
              <a:t>2024/11/25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78B41-2BC0-F027-15C2-C1342D1D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E1BC3-7120-C8BB-C1CE-43B156C1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F8E-819E-2542-B531-BA8FF2B486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1804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E28D-4885-EAB9-53B6-1AE7839E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B9B0-5245-465B-01C8-0C8D4DE0F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C528F-46AC-32FE-0E2B-3674D638A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90EB9-C0A6-F8A7-CB21-1A8AF4294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FC8D8-C378-BC4E-3C75-105F4A67E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0B205-39E9-0068-EE2C-D76F039D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48C8-CECC-0543-A395-444E6EFFA7CA}" type="datetimeFigureOut">
              <a:rPr lang="en-TW" smtClean="0"/>
              <a:t>2024/11/25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B0445-5F7E-D6A3-97AF-F1BDC83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549C7-6776-12C9-7FD6-22CD9A1F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F8E-819E-2542-B531-BA8FF2B486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102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1128-6DCA-2C64-DA17-D57549D4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6562D-7C96-7B5C-6191-EB46B178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48C8-CECC-0543-A395-444E6EFFA7CA}" type="datetimeFigureOut">
              <a:rPr lang="en-TW" smtClean="0"/>
              <a:t>2024/11/25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E7C8A-7902-C182-E84F-95102153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4AF34-79C6-08C4-7480-3965AD7E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F8E-819E-2542-B531-BA8FF2B486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460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41654-4A07-C27B-6244-EA80F3FD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48C8-CECC-0543-A395-444E6EFFA7CA}" type="datetimeFigureOut">
              <a:rPr lang="en-TW" smtClean="0"/>
              <a:t>2024/11/25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CA0D1-BE8D-A96D-5A71-6F4A7D29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32799-883E-AD2D-4132-D06E0405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F8E-819E-2542-B531-BA8FF2B486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0079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49A9-6C5D-7DAB-6505-7B716921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0836-A1A4-4AE6-3C3E-E6A01608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7EC9E-9FCC-8976-BFDC-B17D6CE11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FB478-F6C4-F0D3-8A5E-15EFCF36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48C8-CECC-0543-A395-444E6EFFA7CA}" type="datetimeFigureOut">
              <a:rPr lang="en-TW" smtClean="0"/>
              <a:t>2024/11/25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97124-EB49-5212-B646-29CDC1C8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0FD7E-289F-EACF-C366-1E27014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F8E-819E-2542-B531-BA8FF2B486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7052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CDA8-9749-86E6-5800-E1556A17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7288D-FE45-2A7B-700D-344B309E7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5D5ED-AB24-4B08-982B-AED402341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AE73E-45AE-6F1F-4A69-0677714F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48C8-CECC-0543-A395-444E6EFFA7CA}" type="datetimeFigureOut">
              <a:rPr lang="en-TW" smtClean="0"/>
              <a:t>2024/11/25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9BAF0-3406-E9A5-2600-4E361F44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82D29-F26F-B03F-70A6-8950B187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AF8E-819E-2542-B531-BA8FF2B486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774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9C383-CF51-3C35-F6DE-3C658474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C82DD-9B82-77AE-A098-EA42F8AD6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8064-E083-70EE-0937-C65537865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848C8-CECC-0543-A395-444E6EFFA7CA}" type="datetimeFigureOut">
              <a:rPr lang="en-TW" smtClean="0"/>
              <a:t>2024/11/25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1B7B9-B7E1-397A-036A-90C2EF008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CCF5C-E0DB-AE1A-1049-9B85DA59B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F7AF8E-819E-2542-B531-BA8FF2B486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8878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E448-C9B6-07BB-DA9C-6ED0B8F04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87643-3C92-7326-9119-377E310AB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9544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31DD11-C2EC-A34E-BF7A-6B1E0C9B5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138073"/>
              </p:ext>
            </p:extLst>
          </p:nvPr>
        </p:nvGraphicFramePr>
        <p:xfrm>
          <a:off x="2020277" y="1458220"/>
          <a:ext cx="518941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827">
                  <a:extLst>
                    <a:ext uri="{9D8B030D-6E8A-4147-A177-3AD203B41FA5}">
                      <a16:colId xmlns:a16="http://schemas.microsoft.com/office/drawing/2014/main" val="3457374781"/>
                    </a:ext>
                  </a:extLst>
                </a:gridCol>
                <a:gridCol w="1443827">
                  <a:extLst>
                    <a:ext uri="{9D8B030D-6E8A-4147-A177-3AD203B41FA5}">
                      <a16:colId xmlns:a16="http://schemas.microsoft.com/office/drawing/2014/main" val="4270307784"/>
                    </a:ext>
                  </a:extLst>
                </a:gridCol>
                <a:gridCol w="2301761">
                  <a:extLst>
                    <a:ext uri="{9D8B030D-6E8A-4147-A177-3AD203B41FA5}">
                      <a16:colId xmlns:a16="http://schemas.microsoft.com/office/drawing/2014/main" val="388004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Closeness Centrality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0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29023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0.5653409090909091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290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0.5407608695652174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66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0.5335120643431636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482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0.5306666666666666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086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14954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0.5223097112860893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021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416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TW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TW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3884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46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network with dots and lines&#10;&#10;Description automatically generated with medium confidence">
            <a:extLst>
              <a:ext uri="{FF2B5EF4-FFF2-40B4-BE49-F238E27FC236}">
                <a16:creationId xmlns:a16="http://schemas.microsoft.com/office/drawing/2014/main" id="{D7A800AF-727B-CD3C-4046-77A2ECDCF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31" y="2607386"/>
            <a:ext cx="5935266" cy="3858322"/>
          </a:xfrm>
          <a:prstGeom prst="rect">
            <a:avLst/>
          </a:prstGeom>
        </p:spPr>
      </p:pic>
      <p:pic>
        <p:nvPicPr>
          <p:cNvPr id="6" name="Picture 5" descr="A network of colored dots and lines&#10;&#10;Description automatically generated">
            <a:extLst>
              <a:ext uri="{FF2B5EF4-FFF2-40B4-BE49-F238E27FC236}">
                <a16:creationId xmlns:a16="http://schemas.microsoft.com/office/drawing/2014/main" id="{3CE64CA3-A81F-D56F-450E-DAA1CD615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675" y="2640841"/>
            <a:ext cx="5935266" cy="38633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7C024A-E7C8-1D29-EE13-B24DEC19275A}"/>
              </a:ext>
            </a:extLst>
          </p:cNvPr>
          <p:cNvSpPr txBox="1"/>
          <p:nvPr/>
        </p:nvSpPr>
        <p:spPr>
          <a:xfrm>
            <a:off x="1040296" y="1037955"/>
            <a:ext cx="4449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Use closeness centrality – output</a:t>
            </a:r>
          </a:p>
          <a:p>
            <a:pPr marL="342900" indent="-342900">
              <a:buAutoNum type="arabicPeriod"/>
            </a:pPr>
            <a:r>
              <a:rPr lang="en-US" dirty="0"/>
              <a:t>T</a:t>
            </a:r>
            <a:r>
              <a:rPr lang="en-TW" dirty="0"/>
              <a:t>able (list top 10)</a:t>
            </a:r>
          </a:p>
          <a:p>
            <a:pPr marL="342900" indent="-342900">
              <a:buAutoNum type="arabicPeriod"/>
            </a:pPr>
            <a:r>
              <a:rPr lang="en-US" dirty="0"/>
              <a:t>S</a:t>
            </a:r>
            <a:r>
              <a:rPr lang="en-TW" dirty="0"/>
              <a:t>hortest path graph (highest vs a node with low closeness centrality)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6D060-0452-870D-8434-1D090D7E4D09}"/>
              </a:ext>
            </a:extLst>
          </p:cNvPr>
          <p:cNvSpPr txBox="1"/>
          <p:nvPr/>
        </p:nvSpPr>
        <p:spPr>
          <a:xfrm>
            <a:off x="3962400" y="2640841"/>
            <a:ext cx="580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TW" dirty="0"/>
              <a:t>hoose 3 random ID from 10 people we previosuly chose</a:t>
            </a:r>
          </a:p>
        </p:txBody>
      </p:sp>
    </p:spTree>
    <p:extLst>
      <p:ext uri="{BB962C8B-B14F-4D97-AF65-F5344CB8AC3E}">
        <p14:creationId xmlns:p14="http://schemas.microsoft.com/office/powerpoint/2010/main" val="1160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12277-9026-A30C-377A-0DE3ED16B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BA63992-35B6-107B-44E9-DB6BE7D0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TW" dirty="0"/>
              <a:t>Betweenness Centrality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27665-68A6-F4A6-E942-AF00A17E49D8}"/>
              </a:ext>
            </a:extLst>
          </p:cNvPr>
          <p:cNvSpPr txBox="1"/>
          <p:nvPr/>
        </p:nvSpPr>
        <p:spPr>
          <a:xfrm>
            <a:off x="838199" y="1690688"/>
            <a:ext cx="4718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It is determined as how often the shortest path between two other nodes in the network.</a:t>
            </a:r>
            <a:endParaRPr lang="en-TW" dirty="0"/>
          </a:p>
        </p:txBody>
      </p:sp>
      <p:pic>
        <p:nvPicPr>
          <p:cNvPr id="6" name="Picture 5" descr="A black and white math symbol&#10;&#10;Description automatically generated">
            <a:extLst>
              <a:ext uri="{FF2B5EF4-FFF2-40B4-BE49-F238E27FC236}">
                <a16:creationId xmlns:a16="http://schemas.microsoft.com/office/drawing/2014/main" id="{45E8D06E-6316-D9A9-CD37-BAD3094DC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61" y="2675890"/>
            <a:ext cx="2717800" cy="101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7388A2-4F32-B088-7384-71F9ADDC04B9}"/>
              </a:ext>
            </a:extLst>
          </p:cNvPr>
          <p:cNvSpPr txBox="1"/>
          <p:nvPr/>
        </p:nvSpPr>
        <p:spPr>
          <a:xfrm>
            <a:off x="3422161" y="267622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For starting node s, destination node 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MJXc-TeX-math-I"/>
              </a:rPr>
              <a:t>t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 and the input node 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MJXc-TeX-math-I"/>
              </a:rPr>
              <a:t>i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i that holds 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-apple-system"/>
              </a:rPr>
              <a:t>s≠t≠i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, let 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-apple-system"/>
              </a:rPr>
              <a:t>n</a:t>
            </a:r>
            <a:r>
              <a:rPr lang="en-US" sz="2000" b="0" i="0" baseline="30000" dirty="0" err="1">
                <a:solidFill>
                  <a:srgbClr val="212529"/>
                </a:solidFill>
                <a:effectLst/>
                <a:latin typeface="-apple-system"/>
              </a:rPr>
              <a:t>i</a:t>
            </a:r>
            <a:r>
              <a:rPr lang="en-US" sz="2000" b="0" i="0" baseline="-25000" dirty="0" err="1">
                <a:solidFill>
                  <a:srgbClr val="212529"/>
                </a:solidFill>
                <a:effectLst/>
                <a:latin typeface="-apple-system"/>
              </a:rPr>
              <a:t>st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 be 1 if node 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MJXc-TeX-math-I"/>
              </a:rPr>
              <a:t>i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 lies on the shortest path between 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MJXc-TeX-math-I"/>
              </a:rPr>
              <a:t>s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 and t; and 0 if not.</a:t>
            </a:r>
            <a:endParaRPr lang="en-TW" sz="2000" dirty="0"/>
          </a:p>
        </p:txBody>
      </p:sp>
      <p:pic>
        <p:nvPicPr>
          <p:cNvPr id="10" name="Picture 9" descr="A diagram of a network&#10;&#10;Description automatically generated">
            <a:extLst>
              <a:ext uri="{FF2B5EF4-FFF2-40B4-BE49-F238E27FC236}">
                <a16:creationId xmlns:a16="http://schemas.microsoft.com/office/drawing/2014/main" id="{BA85AC66-8295-8D77-30DA-1B351D8DB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82" y="3800207"/>
            <a:ext cx="5943600" cy="288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8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252F-8F45-8C67-436F-79551A01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floyld</a:t>
            </a:r>
          </a:p>
        </p:txBody>
      </p:sp>
    </p:spTree>
    <p:extLst>
      <p:ext uri="{BB962C8B-B14F-4D97-AF65-F5344CB8AC3E}">
        <p14:creationId xmlns:p14="http://schemas.microsoft.com/office/powerpoint/2010/main" val="400246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28AE49-5314-0617-A12C-7A3254DD8540}"/>
              </a:ext>
            </a:extLst>
          </p:cNvPr>
          <p:cNvSpPr txBox="1"/>
          <p:nvPr/>
        </p:nvSpPr>
        <p:spPr>
          <a:xfrm>
            <a:off x="1107831" y="4520981"/>
            <a:ext cx="4449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Use closeness centrality – output</a:t>
            </a:r>
          </a:p>
          <a:p>
            <a:pPr marL="342900" indent="-342900">
              <a:buAutoNum type="arabicPeriod"/>
            </a:pPr>
            <a:r>
              <a:rPr lang="en-US" dirty="0"/>
              <a:t>T</a:t>
            </a:r>
            <a:r>
              <a:rPr lang="en-TW" dirty="0"/>
              <a:t>able (list top 10)</a:t>
            </a:r>
          </a:p>
          <a:p>
            <a:pPr marL="342900" indent="-342900">
              <a:buAutoNum type="arabicPeriod"/>
            </a:pPr>
            <a:r>
              <a:rPr lang="en-US" dirty="0"/>
              <a:t>G</a:t>
            </a:r>
            <a:r>
              <a:rPr lang="en-TW" dirty="0"/>
              <a:t>raph???</a:t>
            </a:r>
          </a:p>
          <a:p>
            <a:r>
              <a:rPr lang="en-TW" dirty="0"/>
              <a:t>標示出source_node在圖中位置 &amp; 不同clusters，希望表達出 source_node可以連接不同 clusters？</a:t>
            </a:r>
          </a:p>
        </p:txBody>
      </p:sp>
    </p:spTree>
    <p:extLst>
      <p:ext uri="{BB962C8B-B14F-4D97-AF65-F5344CB8AC3E}">
        <p14:creationId xmlns:p14="http://schemas.microsoft.com/office/powerpoint/2010/main" val="389141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4587-3C0F-D54B-573F-E139C5B8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577EE-1FFC-7882-17D9-918B68E1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57948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283A-BF9F-064C-F124-BF17CC92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Problem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8933-CB7C-F8B6-8ED4-2DC967744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66315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41D590-723A-20E9-F688-B23786D5F9C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dirty="0"/>
              <a:t>Data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55131-04C5-2472-F491-7DB11254DCAD}"/>
              </a:ext>
            </a:extLst>
          </p:cNvPr>
          <p:cNvSpPr txBox="1"/>
          <p:nvPr/>
        </p:nvSpPr>
        <p:spPr>
          <a:xfrm>
            <a:off x="838200" y="2157698"/>
            <a:ext cx="4449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somebody loves reading, then he/she would have a tag. We first filter out those who love reading, and then extract their connections </a:t>
            </a:r>
            <a:endParaRPr lang="en-TW" dirty="0"/>
          </a:p>
          <a:p>
            <a:endParaRPr lang="en-TW" dirty="0"/>
          </a:p>
          <a:p>
            <a:r>
              <a:rPr lang="en-TW" dirty="0"/>
              <a:t>(p1, p2) </a:t>
            </a:r>
            <a:r>
              <a:rPr lang="en-TW" dirty="0">
                <a:sym typeface="Wingdings" pitchFamily="2" charset="2"/>
              </a:rPr>
              <a:t> edges</a:t>
            </a:r>
            <a:endParaRPr lang="en-TW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4AF788-224D-CFF3-2775-73485AFDAA83}"/>
              </a:ext>
            </a:extLst>
          </p:cNvPr>
          <p:cNvSpPr/>
          <p:nvPr/>
        </p:nvSpPr>
        <p:spPr>
          <a:xfrm>
            <a:off x="6096000" y="1438507"/>
            <a:ext cx="3248722" cy="970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Raw Data</a:t>
            </a:r>
            <a:br>
              <a:rPr lang="en-TW" dirty="0"/>
            </a:br>
            <a:r>
              <a:rPr lang="en-TW" dirty="0"/>
              <a:t>(Nodes : 37699)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0370919-4762-1D83-446C-E17C1AD71941}"/>
              </a:ext>
            </a:extLst>
          </p:cNvPr>
          <p:cNvSpPr/>
          <p:nvPr/>
        </p:nvSpPr>
        <p:spPr>
          <a:xfrm>
            <a:off x="6096000" y="2764070"/>
            <a:ext cx="3248722" cy="970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Common Interest: Reading</a:t>
            </a:r>
          </a:p>
          <a:p>
            <a:pPr algn="ctr"/>
            <a:r>
              <a:rPr lang="en-TW" dirty="0"/>
              <a:t>(Nodes : 9739)</a:t>
            </a:r>
          </a:p>
        </p:txBody>
      </p:sp>
    </p:spTree>
    <p:extLst>
      <p:ext uri="{BB962C8B-B14F-4D97-AF65-F5344CB8AC3E}">
        <p14:creationId xmlns:p14="http://schemas.microsoft.com/office/powerpoint/2010/main" val="372921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3685-7252-8D2C-2F89-F309C175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Degree Centrality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20D1C-BA34-AA30-D84D-E8DD7FF3E989}"/>
              </a:ext>
            </a:extLst>
          </p:cNvPr>
          <p:cNvSpPr txBox="1"/>
          <p:nvPr/>
        </p:nvSpPr>
        <p:spPr>
          <a:xfrm>
            <a:off x="838200" y="1481822"/>
            <a:ext cx="1082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oogle Sans"/>
              </a:rPr>
              <a:t>T</a:t>
            </a:r>
            <a:r>
              <a:rPr lang="en-US" sz="3200" b="0" i="0" dirty="0">
                <a:effectLst/>
                <a:latin typeface="Google Sans"/>
              </a:rPr>
              <a:t>he number of a node's links to and from other nodes.</a:t>
            </a:r>
            <a:endParaRPr lang="en-TW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D0734-34A8-01A1-64CE-9548796EB0B7}"/>
              </a:ext>
            </a:extLst>
          </p:cNvPr>
          <p:cNvSpPr txBox="1"/>
          <p:nvPr/>
        </p:nvSpPr>
        <p:spPr>
          <a:xfrm>
            <a:off x="1150143" y="2667297"/>
            <a:ext cx="6100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CD(v) = deg(v) / (n - 1)</a:t>
            </a:r>
            <a:r>
              <a:rPr lang="en-US" b="0" i="0" dirty="0">
                <a:effectLst/>
                <a:latin typeface="Google Sans"/>
              </a:rPr>
              <a:t>, where "CD(v)" represents the degree centrality of node "v", "deg(v)" is the number of connections (degree) of node "v", and "n”.</a:t>
            </a:r>
            <a:endParaRPr lang="en-TW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BBDFA-71F1-3286-0CB7-11CA0B5D0986}"/>
              </a:ext>
            </a:extLst>
          </p:cNvPr>
          <p:cNvSpPr txBox="1"/>
          <p:nvPr/>
        </p:nvSpPr>
        <p:spPr>
          <a:xfrm>
            <a:off x="2619910" y="4500081"/>
            <a:ext cx="184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TW" dirty="0"/>
              <a:t>igh 代表意義？</a:t>
            </a:r>
          </a:p>
          <a:p>
            <a:r>
              <a:rPr lang="en-TW" dirty="0"/>
              <a:t>適用場合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43E6B1-3BF7-40A1-2145-97BB7FC72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3305175"/>
            <a:ext cx="72263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9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59194-5731-EBD8-DB45-0C61BF6F3DEC}"/>
              </a:ext>
            </a:extLst>
          </p:cNvPr>
          <p:cNvSpPr txBox="1"/>
          <p:nvPr/>
        </p:nvSpPr>
        <p:spPr>
          <a:xfrm>
            <a:off x="858748" y="1319999"/>
            <a:ext cx="4449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Use deg centrality – output</a:t>
            </a:r>
          </a:p>
          <a:p>
            <a:pPr marL="342900" indent="-342900">
              <a:buAutoNum type="arabicPeriod"/>
            </a:pPr>
            <a:r>
              <a:rPr lang="en-US" dirty="0"/>
              <a:t>T</a:t>
            </a:r>
            <a:r>
              <a:rPr lang="en-TW" dirty="0"/>
              <a:t>able (list top 10)</a:t>
            </a:r>
          </a:p>
          <a:p>
            <a:pPr marL="342900" indent="-342900">
              <a:buAutoNum type="arabicPeriod"/>
            </a:pPr>
            <a:r>
              <a:rPr lang="en-TW" dirty="0"/>
              <a:t>Heatmap?</a:t>
            </a:r>
          </a:p>
          <a:p>
            <a:pPr marL="342900" indent="-342900">
              <a:buAutoNum type="arabicPeriod"/>
            </a:pPr>
            <a:r>
              <a:rPr lang="en-TW" dirty="0"/>
              <a:t>選幾個點zoom-in？ 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89B5D12-A4E6-98CC-8D27-D40AD4515382}"/>
              </a:ext>
            </a:extLst>
          </p:cNvPr>
          <p:cNvSpPr/>
          <p:nvPr/>
        </p:nvSpPr>
        <p:spPr>
          <a:xfrm>
            <a:off x="8518951" y="2543445"/>
            <a:ext cx="3248722" cy="97015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Raw Data</a:t>
            </a:r>
            <a:br>
              <a:rPr lang="en-TW" dirty="0"/>
            </a:br>
            <a:r>
              <a:rPr lang="en-TW" dirty="0"/>
              <a:t>(Nodes : 37699)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30ABBA5-AECA-616F-A240-67FBC66305B2}"/>
              </a:ext>
            </a:extLst>
          </p:cNvPr>
          <p:cNvSpPr/>
          <p:nvPr/>
        </p:nvSpPr>
        <p:spPr>
          <a:xfrm>
            <a:off x="8518951" y="3869008"/>
            <a:ext cx="3248722" cy="97015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Common Interest: Reading</a:t>
            </a:r>
          </a:p>
          <a:p>
            <a:pPr algn="ctr"/>
            <a:r>
              <a:rPr lang="en-TW" dirty="0"/>
              <a:t>(Nodes : 9739)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BFB3CAC-D5B9-1414-D255-A428D5342E90}"/>
              </a:ext>
            </a:extLst>
          </p:cNvPr>
          <p:cNvSpPr/>
          <p:nvPr/>
        </p:nvSpPr>
        <p:spPr>
          <a:xfrm>
            <a:off x="8518951" y="5314950"/>
            <a:ext cx="3248722" cy="970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Degree Centrality</a:t>
            </a:r>
          </a:p>
          <a:p>
            <a:pPr algn="ctr"/>
            <a:r>
              <a:rPr lang="en-TW" dirty="0"/>
              <a:t>(Nodes : 200)</a:t>
            </a:r>
          </a:p>
        </p:txBody>
      </p:sp>
    </p:spTree>
    <p:extLst>
      <p:ext uri="{BB962C8B-B14F-4D97-AF65-F5344CB8AC3E}">
        <p14:creationId xmlns:p14="http://schemas.microsoft.com/office/powerpoint/2010/main" val="371117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 generated image&#10;&#10;Description automatically generated">
            <a:extLst>
              <a:ext uri="{FF2B5EF4-FFF2-40B4-BE49-F238E27FC236}">
                <a16:creationId xmlns:a16="http://schemas.microsoft.com/office/drawing/2014/main" id="{FB2E5941-D535-51A1-AC61-896BE3918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1" y="324021"/>
            <a:ext cx="7772400" cy="62099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0CD02C-CF60-EC25-48F6-F50243041544}"/>
              </a:ext>
            </a:extLst>
          </p:cNvPr>
          <p:cNvSpPr txBox="1"/>
          <p:nvPr/>
        </p:nvSpPr>
        <p:spPr>
          <a:xfrm>
            <a:off x="8034317" y="2877014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再調整，將紅點放在上面</a:t>
            </a:r>
          </a:p>
          <a:p>
            <a:r>
              <a:rPr lang="en-US" dirty="0"/>
              <a:t>O</a:t>
            </a:r>
            <a:r>
              <a:rPr lang="en-TW" dirty="0"/>
              <a:t>r </a:t>
            </a:r>
          </a:p>
          <a:p>
            <a:r>
              <a:rPr lang="en-US" dirty="0"/>
              <a:t>O</a:t>
            </a:r>
            <a:r>
              <a:rPr lang="en-TW" dirty="0"/>
              <a:t>nly plot top 200 nodes?</a:t>
            </a:r>
          </a:p>
        </p:txBody>
      </p:sp>
    </p:spTree>
    <p:extLst>
      <p:ext uri="{BB962C8B-B14F-4D97-AF65-F5344CB8AC3E}">
        <p14:creationId xmlns:p14="http://schemas.microsoft.com/office/powerpoint/2010/main" val="291063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75BD-127D-BFDC-E03F-252CF74C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103437"/>
            <a:ext cx="8284767" cy="1325563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TW" dirty="0"/>
              <a:t>andom pick up 10 people to count shortest path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3F31486-4E3F-9758-F915-534165C2461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/>
              <a:t>關注者數分佈</a:t>
            </a:r>
            <a:endParaRPr lang="en-TW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94B67E-D005-E2D8-66DD-DDFED6F78BBF}"/>
              </a:ext>
            </a:extLst>
          </p:cNvPr>
          <p:cNvSpPr txBox="1">
            <a:spLocks/>
          </p:cNvSpPr>
          <p:nvPr/>
        </p:nvSpPr>
        <p:spPr>
          <a:xfrm>
            <a:off x="1143000" y="4352131"/>
            <a:ext cx="82847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TW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DDC93C-707F-E1F3-8650-15702F093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16135"/>
              </p:ext>
            </p:extLst>
          </p:nvPr>
        </p:nvGraphicFramePr>
        <p:xfrm>
          <a:off x="1727200" y="3824443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131641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36573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TW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shortest path from</a:t>
                      </a:r>
                      <a:r>
                        <a:rPr lang="en-TW" dirty="0"/>
                        <a:t> 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1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21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2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95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99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84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442A3A-3D11-A8B0-0BDE-397AAB4D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TW" dirty="0"/>
              <a:t>Closeness Centrality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EFBCC-CFE5-18C3-D364-9C1636DA5F27}"/>
              </a:ext>
            </a:extLst>
          </p:cNvPr>
          <p:cNvSpPr txBox="1"/>
          <p:nvPr/>
        </p:nvSpPr>
        <p:spPr>
          <a:xfrm>
            <a:off x="838200" y="1506022"/>
            <a:ext cx="5797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reciprocal of the sum of the length of the shortest paths between the node and all other nodes in the graph.</a:t>
            </a:r>
            <a:endParaRPr lang="en-TW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23CA8D-57B0-8776-263E-04E2044DA5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331" b="9997"/>
          <a:stretch/>
        </p:blipFill>
        <p:spPr>
          <a:xfrm>
            <a:off x="1519115" y="2470543"/>
            <a:ext cx="3176175" cy="1291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BE89DF-E6E1-7D22-D9EE-C9AF1A7964C5}"/>
              </a:ext>
            </a:extLst>
          </p:cNvPr>
          <p:cNvSpPr txBox="1"/>
          <p:nvPr/>
        </p:nvSpPr>
        <p:spPr>
          <a:xfrm>
            <a:off x="709245" y="42238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Let 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MJXc-TeX-math-I"/>
              </a:rPr>
              <a:t>dij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be the length of the shortest path between nodes 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and j, the average distance </a:t>
            </a:r>
            <a:r>
              <a:rPr lang="en-US" b="0" i="0" dirty="0">
                <a:solidFill>
                  <a:srgbClr val="212529"/>
                </a:solidFill>
                <a:effectLst/>
                <a:latin typeface="MJXc-TeX-math-I"/>
              </a:rPr>
              <a:t>li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endParaRPr lang="en-TW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10EFCD-0AA1-3DA4-62BE-B06771610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262" y="1487215"/>
            <a:ext cx="4351002" cy="26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404</Words>
  <Application>Microsoft Macintosh PowerPoint</Application>
  <PresentationFormat>Widescreen</PresentationFormat>
  <Paragraphs>73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-apple-system</vt:lpstr>
      <vt:lpstr>Google Sans</vt:lpstr>
      <vt:lpstr>MJXc-TeX-math-I</vt:lpstr>
      <vt:lpstr>Aptos</vt:lpstr>
      <vt:lpstr>Aptos Display</vt:lpstr>
      <vt:lpstr>Aptos Narrow</vt:lpstr>
      <vt:lpstr>Arial</vt:lpstr>
      <vt:lpstr>Wingdings</vt:lpstr>
      <vt:lpstr>Office Theme</vt:lpstr>
      <vt:lpstr>PowerPoint Presentation</vt:lpstr>
      <vt:lpstr>Intro</vt:lpstr>
      <vt:lpstr>Problem setup</vt:lpstr>
      <vt:lpstr>PowerPoint Presentation</vt:lpstr>
      <vt:lpstr>Degree Centrality </vt:lpstr>
      <vt:lpstr>PowerPoint Presentation</vt:lpstr>
      <vt:lpstr>PowerPoint Presentation</vt:lpstr>
      <vt:lpstr>Random pick up 10 people to count shortest path</vt:lpstr>
      <vt:lpstr>Closeness Centrality</vt:lpstr>
      <vt:lpstr>PowerPoint Presentation</vt:lpstr>
      <vt:lpstr>PowerPoint Presentation</vt:lpstr>
      <vt:lpstr>Betweenness Centrality</vt:lpstr>
      <vt:lpstr>floyld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Tzu Ying Liu</dc:creator>
  <cp:lastModifiedBy>Tzu Ying Liu</cp:lastModifiedBy>
  <cp:revision>7</cp:revision>
  <dcterms:created xsi:type="dcterms:W3CDTF">2024-11-25T03:58:57Z</dcterms:created>
  <dcterms:modified xsi:type="dcterms:W3CDTF">2024-11-25T23:35:24Z</dcterms:modified>
</cp:coreProperties>
</file>