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notesSlides/notesSlide1.xml" ContentType="application/vnd.openxmlformats-officedocument.presentationml.notesSlide+xml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1pPr>
    <a:lvl2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2pPr>
    <a:lvl3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3pPr>
    <a:lvl4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4pPr>
    <a:lvl5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5pPr>
    <a:lvl6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6pPr>
    <a:lvl7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7pPr>
    <a:lvl8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8pPr>
    <a:lvl9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EFA07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3712597"/>
              <a:satOff val="-23099"/>
              <a:lumOff val="5802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9BCEF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2871FF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D1F6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E7FE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u="sng"/>
            </a:pPr>
            <a:r>
              <a:t>Algoritme:</a:t>
            </a:r>
          </a:p>
          <a:p>
            <a:pPr marL="228600" indent="-228600">
              <a:buSzPct val="100000"/>
              <a:buChar char="•"/>
            </a:pPr>
            <a:r>
              <a:t>verkleinen - vergroten</a:t>
            </a:r>
          </a:p>
          <a:p>
            <a:pPr marL="228600" indent="-228600">
              <a:buSzPct val="100000"/>
              <a:buChar char="•"/>
            </a:pPr>
            <a:r>
              <a:t>naar grijswaarden</a:t>
            </a:r>
          </a:p>
          <a:p>
            <a:pPr marL="228600" indent="-228600">
              <a:buSzPct val="100000"/>
              <a:buChar char="•"/>
            </a:pPr>
            <a:r>
              <a:t>dilate (kernel 21x21)</a:t>
            </a:r>
          </a:p>
          <a:p>
            <a:pPr marL="228600" indent="-228600">
              <a:buSzPct val="100000"/>
              <a:buChar char="•"/>
            </a:pPr>
            <a:r>
              <a:t>erode (kernel 21x21)</a:t>
            </a:r>
          </a:p>
          <a:p>
            <a:pPr marL="228600" indent="-228600">
              <a:buSzPct val="100000"/>
              <a:buChar char="•"/>
            </a:pPr>
            <a:r>
              <a:t>median blur</a:t>
            </a:r>
          </a:p>
          <a:p>
            <a:pPr marL="228600" indent="-228600">
              <a:buSzPct val="100000"/>
              <a:buChar char="•"/>
            </a:pPr>
            <a:r>
              <a:t>Canny</a:t>
            </a:r>
          </a:p>
          <a:p>
            <a:pPr marL="228600" indent="-228600">
              <a:buSzPct val="100000"/>
              <a:buChar char="•"/>
            </a:pPr>
            <a:r>
              <a:t>dilate (kernel 9x9)</a:t>
            </a:r>
          </a:p>
          <a:p>
            <a:pPr marL="228600" indent="-228600">
              <a:buSzPct val="100000"/>
              <a:buChar char="•"/>
            </a:pPr>
            <a:r>
              <a:t>contours zoeken</a:t>
            </a:r>
          </a:p>
          <a:p>
            <a:pPr marL="228600" indent="-228600">
              <a:buSzPct val="100000"/>
              <a:buChar char="•"/>
            </a:pPr>
            <a:r>
              <a:t>enkel contours met ratio 1:10 overhouden (horizontaal &amp; verticaal)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Body Level One…"/>
          <p:cNvSpPr txBox="1"/>
          <p:nvPr>
            <p:ph type="body" sz="half" idx="1" hasCustomPrompt="1"/>
          </p:nvPr>
        </p:nvSpPr>
        <p:spPr>
          <a:xfrm>
            <a:off x="1298277" y="4927600"/>
            <a:ext cx="21863646" cy="3853767"/>
          </a:xfrm>
          <a:prstGeom prst="rect">
            <a:avLst/>
          </a:prstGeom>
        </p:spPr>
        <p:txBody>
          <a:bodyPr anchor="ctr"/>
          <a:lstStyle>
            <a:lvl1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1pPr>
            <a:lvl2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2pPr>
            <a:lvl3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3pPr>
            <a:lvl4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4pPr>
            <a:lvl5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act information"/>
          <p:cNvSpPr txBox="1"/>
          <p:nvPr>
            <p:ph type="body" sz="quarter" idx="13" hasCustomPrompt="1"/>
          </p:nvPr>
        </p:nvSpPr>
        <p:spPr>
          <a:xfrm>
            <a:off x="1295400" y="8117284"/>
            <a:ext cx="21869400" cy="592456"/>
          </a:xfrm>
          <a:prstGeom prst="rect">
            <a:avLst/>
          </a:prstGeom>
        </p:spPr>
        <p:txBody>
          <a:bodyPr/>
          <a:lstStyle>
            <a:lvl1pPr algn="ctr" defTabSz="490727">
              <a:spcBef>
                <a:spcPts val="2600"/>
              </a:spcBef>
              <a:defRPr spc="-88" sz="2940"/>
            </a:lvl1pPr>
          </a:lstStyle>
          <a:p>
            <a:pPr/>
            <a:r>
              <a:t>Fact information</a:t>
            </a:r>
          </a:p>
        </p:txBody>
      </p:sp>
      <p:sp>
        <p:nvSpPr>
          <p:cNvPr id="121" name="Body Level One…"/>
          <p:cNvSpPr txBox="1"/>
          <p:nvPr>
            <p:ph type="body" sz="half" idx="1" hasCustomPrompt="1"/>
          </p:nvPr>
        </p:nvSpPr>
        <p:spPr>
          <a:xfrm>
            <a:off x="1295400" y="3587043"/>
            <a:ext cx="21869400" cy="4730168"/>
          </a:xfrm>
          <a:prstGeom prst="rect">
            <a:avLst/>
          </a:prstGeom>
        </p:spPr>
        <p:txBody>
          <a:bodyPr anchor="b"/>
          <a:lstStyle>
            <a:lvl1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1pPr>
            <a:lvl2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2pPr>
            <a:lvl3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3pPr>
            <a:lvl4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4pPr>
            <a:lvl5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123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rgbClr val="FDCB6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ttribution"/>
          <p:cNvSpPr txBox="1"/>
          <p:nvPr>
            <p:ph type="body" sz="quarter" idx="13" hasCustomPrompt="1"/>
          </p:nvPr>
        </p:nvSpPr>
        <p:spPr>
          <a:xfrm>
            <a:off x="2252674" y="10353079"/>
            <a:ext cx="20691414" cy="567945"/>
          </a:xfrm>
          <a:prstGeom prst="rect">
            <a:avLst/>
          </a:prstGeom>
        </p:spPr>
        <p:txBody>
          <a:bodyPr/>
          <a:lstStyle>
            <a:lvl1pPr defTabSz="584200">
              <a:defRPr spc="-84" sz="2800"/>
            </a:lvl1pPr>
          </a:lstStyle>
          <a:p>
            <a:pPr/>
            <a:r>
              <a:t>Attribution </a:t>
            </a:r>
          </a:p>
        </p:txBody>
      </p:sp>
      <p:sp>
        <p:nvSpPr>
          <p:cNvPr id="132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133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rgbClr val="FDCB6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134" name="Body Level One…"/>
          <p:cNvSpPr txBox="1"/>
          <p:nvPr>
            <p:ph type="body" sz="half" idx="1" hasCustomPrompt="1"/>
          </p:nvPr>
        </p:nvSpPr>
        <p:spPr>
          <a:xfrm>
            <a:off x="1439912" y="4332885"/>
            <a:ext cx="21504176" cy="5497468"/>
          </a:xfrm>
          <a:prstGeom prst="rect">
            <a:avLst/>
          </a:prstGeom>
        </p:spPr>
        <p:txBody>
          <a:bodyPr anchor="b"/>
          <a:lstStyle>
            <a:lvl1pPr marL="714375" indent="-7143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1pPr>
            <a:lvl2pPr marL="714375" indent="-7143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2pPr>
            <a:lvl3pPr marL="714375" indent="-7143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3pPr>
            <a:lvl4pPr marL="714375" indent="-7143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4pPr>
            <a:lvl5pPr marL="714375" indent="-7143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518839134_3132x2088.jpeg"/>
          <p:cNvSpPr/>
          <p:nvPr>
            <p:ph type="pic" idx="13"/>
          </p:nvPr>
        </p:nvSpPr>
        <p:spPr>
          <a:xfrm>
            <a:off x="4076700" y="-3937000"/>
            <a:ext cx="26492200" cy="17661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766363123_1851x1194.jpeg"/>
          <p:cNvSpPr/>
          <p:nvPr>
            <p:ph type="pic" sz="half" idx="14"/>
          </p:nvPr>
        </p:nvSpPr>
        <p:spPr>
          <a:xfrm>
            <a:off x="-1" y="-525805"/>
            <a:ext cx="12065001" cy="77826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4" name="981594838_2460x1641.jpeg"/>
          <p:cNvSpPr/>
          <p:nvPr>
            <p:ph type="pic" sz="half" idx="15"/>
          </p:nvPr>
        </p:nvSpPr>
        <p:spPr>
          <a:xfrm>
            <a:off x="-1" y="6384784"/>
            <a:ext cx="12065001" cy="80482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463013163_3048x2031.jpeg"/>
          <p:cNvSpPr/>
          <p:nvPr>
            <p:ph type="pic" idx="13"/>
          </p:nvPr>
        </p:nvSpPr>
        <p:spPr>
          <a:xfrm>
            <a:off x="0" y="-1266000"/>
            <a:ext cx="24384000" cy="16248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014407370_retouch_4050x2379.jpeg"/>
          <p:cNvSpPr/>
          <p:nvPr>
            <p:ph type="pic" idx="13"/>
          </p:nvPr>
        </p:nvSpPr>
        <p:spPr>
          <a:xfrm>
            <a:off x="-685800" y="-6146800"/>
            <a:ext cx="34201100" cy="200899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95400" y="4384675"/>
            <a:ext cx="21869400" cy="4699000"/>
          </a:xfrm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95400" y="9268776"/>
            <a:ext cx="21869400" cy="1422714"/>
          </a:xfrm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518839134_3132x2088.jpeg"/>
          <p:cNvSpPr/>
          <p:nvPr>
            <p:ph type="pic" idx="13"/>
          </p:nvPr>
        </p:nvSpPr>
        <p:spPr>
          <a:xfrm>
            <a:off x="8922063" y="-1"/>
            <a:ext cx="20573998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95400" y="3743016"/>
            <a:ext cx="11442700" cy="5334001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95400" y="9271000"/>
            <a:ext cx="11442700" cy="3175000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hor and Date"/>
          <p:cNvSpPr txBox="1"/>
          <p:nvPr>
            <p:ph type="body" sz="quarter" idx="13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42" name="Slide Subtitle"/>
          <p:cNvSpPr txBox="1"/>
          <p:nvPr>
            <p:ph type="body" sz="quarter" idx="14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</p:txBody>
      </p:sp>
      <p:sp>
        <p:nvSpPr>
          <p:cNvPr id="43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44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rgbClr val="FDCB6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45" name="Slide Title"/>
          <p:cNvSpPr txBox="1"/>
          <p:nvPr>
            <p:ph type="title" hasCustomPrompt="1"/>
          </p:nvPr>
        </p:nvSpPr>
        <p:spPr>
          <a:xfrm>
            <a:off x="1295400" y="1620697"/>
            <a:ext cx="21869400" cy="1778386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46" name="Body Level One…"/>
          <p:cNvSpPr txBox="1"/>
          <p:nvPr>
            <p:ph type="body" idx="1" hasCustomPrompt="1"/>
          </p:nvPr>
        </p:nvSpPr>
        <p:spPr>
          <a:xfrm>
            <a:off x="1295400" y="5270500"/>
            <a:ext cx="21869400" cy="7137400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xfrm>
            <a:off x="22774909" y="12955885"/>
            <a:ext cx="39878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Author and Date"/>
          <p:cNvSpPr txBox="1"/>
          <p:nvPr>
            <p:ph type="body" sz="quarter" idx="13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55" name="Body Level One…"/>
          <p:cNvSpPr txBox="1"/>
          <p:nvPr>
            <p:ph type="body" idx="1" hasCustomPrompt="1"/>
          </p:nvPr>
        </p:nvSpPr>
        <p:spPr>
          <a:xfrm>
            <a:off x="1295400" y="5270500"/>
            <a:ext cx="21869400" cy="7135317"/>
          </a:xfrm>
          <a:prstGeom prst="rect">
            <a:avLst/>
          </a:prstGeom>
        </p:spPr>
        <p:txBody>
          <a:bodyPr numCol="2" spcCol="1093469"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6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57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rgbClr val="FDCB6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981594838_2460x1641.jpeg"/>
          <p:cNvSpPr/>
          <p:nvPr>
            <p:ph type="pic" idx="13"/>
          </p:nvPr>
        </p:nvSpPr>
        <p:spPr>
          <a:xfrm>
            <a:off x="10236489" y="-1"/>
            <a:ext cx="2056146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Body Level One…"/>
          <p:cNvSpPr txBox="1"/>
          <p:nvPr>
            <p:ph type="body" sz="half" idx="1" hasCustomPrompt="1"/>
          </p:nvPr>
        </p:nvSpPr>
        <p:spPr>
          <a:xfrm>
            <a:off x="1295400" y="5257800"/>
            <a:ext cx="11442700" cy="6886575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7" name="Rectangle"/>
          <p:cNvSpPr/>
          <p:nvPr/>
        </p:nvSpPr>
        <p:spPr>
          <a:xfrm>
            <a:off x="0" y="990550"/>
            <a:ext cx="12538389" cy="279401"/>
          </a:xfrm>
          <a:prstGeom prst="rect">
            <a:avLst/>
          </a:prstGeom>
          <a:solidFill>
            <a:srgbClr val="FDCB6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68" name="Author and Date"/>
          <p:cNvSpPr txBox="1"/>
          <p:nvPr>
            <p:ph type="body" sz="quarter" idx="14" hasCustomPrompt="1"/>
          </p:nvPr>
        </p:nvSpPr>
        <p:spPr>
          <a:xfrm>
            <a:off x="1295400" y="12955885"/>
            <a:ext cx="114427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69" name="Slide Title"/>
          <p:cNvSpPr txBox="1"/>
          <p:nvPr>
            <p:ph type="title" hasCustomPrompt="1"/>
          </p:nvPr>
        </p:nvSpPr>
        <p:spPr>
          <a:xfrm>
            <a:off x="1295400" y="1625600"/>
            <a:ext cx="11442700" cy="2466975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70" name="Slide Subtitle"/>
          <p:cNvSpPr txBox="1"/>
          <p:nvPr>
            <p:ph type="body" sz="quarter" idx="15" hasCustomPrompt="1"/>
          </p:nvPr>
        </p:nvSpPr>
        <p:spPr>
          <a:xfrm>
            <a:off x="1295400" y="4092575"/>
            <a:ext cx="11442701" cy="678372"/>
          </a:xfrm>
          <a:prstGeom prst="rect">
            <a:avLst/>
          </a:prstGeom>
        </p:spPr>
        <p:txBody>
          <a:bodyPr/>
          <a:lstStyle>
            <a:lvl1pPr defTabSz="566674">
              <a:defRPr spc="-101" sz="3395"/>
            </a:lvl1pPr>
          </a:lstStyle>
          <a:p>
            <a:pPr/>
            <a:r>
              <a:t>Slide Subtitle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1071588906_5475x3081_03.jpeg" descr="1071588906_5475x3081_03.jpeg"/>
          <p:cNvPicPr>
            <a:picLocks noChangeAspect="1"/>
          </p:cNvPicPr>
          <p:nvPr/>
        </p:nvPicPr>
        <p:blipFill>
          <a:blip r:embed="rId2">
            <a:extLst/>
          </a:blip>
          <a:srcRect l="1332" t="47600" r="46378" b="0"/>
          <a:stretch>
            <a:fillRect/>
          </a:stretch>
        </p:blipFill>
        <p:spPr>
          <a:xfrm rot="21594000">
            <a:off x="-15269" y="-21302"/>
            <a:ext cx="24446071" cy="137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" y="0"/>
                </a:moveTo>
                <a:lnTo>
                  <a:pt x="0" y="21550"/>
                </a:lnTo>
                <a:lnTo>
                  <a:pt x="16175" y="21600"/>
                </a:lnTo>
                <a:lnTo>
                  <a:pt x="21579" y="21600"/>
                </a:lnTo>
                <a:lnTo>
                  <a:pt x="21600" y="67"/>
                </a:lnTo>
                <a:lnTo>
                  <a:pt x="21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79" name="Section Title"/>
          <p:cNvSpPr txBox="1"/>
          <p:nvPr>
            <p:ph type="title" hasCustomPrompt="1"/>
          </p:nvPr>
        </p:nvSpPr>
        <p:spPr>
          <a:xfrm>
            <a:off x="1295400" y="5404408"/>
            <a:ext cx="21869400" cy="2881785"/>
          </a:xfrm>
          <a:prstGeom prst="rect">
            <a:avLst/>
          </a:prstGeom>
        </p:spPr>
        <p:txBody>
          <a:bodyPr anchor="ctr"/>
          <a:lstStyle>
            <a:lvl1pPr defTabSz="825500">
              <a:defRPr spc="-408" sz="10200"/>
            </a:lvl1pPr>
          </a:lstStyle>
          <a:p>
            <a:pPr/>
            <a:r>
              <a:t>Section Title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Author and Date"/>
          <p:cNvSpPr txBox="1"/>
          <p:nvPr>
            <p:ph type="body" sz="quarter" idx="13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88" name="Slide Subtitle"/>
          <p:cNvSpPr txBox="1"/>
          <p:nvPr>
            <p:ph type="body" sz="quarter" idx="14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pPr/>
            <a:r>
              <a:t>Slide Subtitle </a:t>
            </a:r>
          </a:p>
        </p:txBody>
      </p:sp>
      <p:sp>
        <p:nvSpPr>
          <p:cNvPr id="89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90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rgbClr val="FDCB6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91" name="Slide Title"/>
          <p:cNvSpPr txBox="1"/>
          <p:nvPr>
            <p:ph type="title" hasCustomPrompt="1"/>
          </p:nvPr>
        </p:nvSpPr>
        <p:spPr>
          <a:xfrm>
            <a:off x="1295400" y="1620697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uthor and Date"/>
          <p:cNvSpPr txBox="1"/>
          <p:nvPr>
            <p:ph type="body" sz="quarter" idx="13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00" name="Agenda Subtitle"/>
          <p:cNvSpPr txBox="1"/>
          <p:nvPr>
            <p:ph type="body" sz="quarter" idx="14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pPr/>
            <a:r>
              <a:t>Agenda Subtitle</a:t>
            </a:r>
          </a:p>
        </p:txBody>
      </p:sp>
      <p:sp>
        <p:nvSpPr>
          <p:cNvPr id="101" name="Body Level One…"/>
          <p:cNvSpPr txBox="1"/>
          <p:nvPr>
            <p:ph type="body" idx="1" hasCustomPrompt="1"/>
          </p:nvPr>
        </p:nvSpPr>
        <p:spPr>
          <a:xfrm>
            <a:off x="1295400" y="5118100"/>
            <a:ext cx="21869400" cy="7137400"/>
          </a:xfrm>
          <a:prstGeom prst="rect">
            <a:avLst/>
          </a:prstGeom>
        </p:spPr>
        <p:txBody>
          <a:bodyPr/>
          <a:lstStyle>
            <a:lvl1pPr defTabSz="825500">
              <a:spcBef>
                <a:spcPts val="3200"/>
              </a:spcBef>
              <a:defRPr cap="none" spc="-53"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defTabSz="825500">
              <a:spcBef>
                <a:spcPts val="3200"/>
              </a:spcBef>
              <a:defRPr cap="none" spc="-53"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defTabSz="825500">
              <a:spcBef>
                <a:spcPts val="3200"/>
              </a:spcBef>
              <a:defRPr cap="none" spc="-53"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defTabSz="825500">
              <a:spcBef>
                <a:spcPts val="3200"/>
              </a:spcBef>
              <a:defRPr cap="none" spc="-53"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defTabSz="825500">
              <a:spcBef>
                <a:spcPts val="3200"/>
              </a:spcBef>
              <a:defRPr cap="none" spc="-53"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2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103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rgbClr val="FDCB6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104" name="Agenda Title"/>
          <p:cNvSpPr txBox="1"/>
          <p:nvPr>
            <p:ph type="title" hasCustomPrompt="1"/>
          </p:nvPr>
        </p:nvSpPr>
        <p:spPr>
          <a:xfrm>
            <a:off x="1295400" y="1620697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Agenda Title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071588906_5475x3081_02.jpeg" descr="1071588906_5475x3081_02.jpeg"/>
          <p:cNvPicPr>
            <a:picLocks noChangeAspect="1"/>
          </p:cNvPicPr>
          <p:nvPr/>
        </p:nvPicPr>
        <p:blipFill>
          <a:blip r:embed="rId2">
            <a:extLst/>
          </a:blip>
          <a:srcRect l="0" t="21" r="0" b="21"/>
          <a:stretch>
            <a:fillRect/>
          </a:stretch>
        </p:blipFill>
        <p:spPr>
          <a:xfrm>
            <a:off x="0" y="0"/>
            <a:ext cx="24384002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Presentation Title"/>
          <p:cNvSpPr txBox="1"/>
          <p:nvPr>
            <p:ph type="title" hasCustomPrompt="1"/>
          </p:nvPr>
        </p:nvSpPr>
        <p:spPr>
          <a:xfrm>
            <a:off x="1298349" y="4384675"/>
            <a:ext cx="21869401" cy="469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4" name="Body Level One…"/>
          <p:cNvSpPr txBox="1"/>
          <p:nvPr>
            <p:ph type="body" idx="1" hasCustomPrompt="1"/>
          </p:nvPr>
        </p:nvSpPr>
        <p:spPr>
          <a:xfrm>
            <a:off x="1298349" y="9268776"/>
            <a:ext cx="21869401" cy="140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2778720" y="12954000"/>
            <a:ext cx="39878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3428914">
              <a:defRPr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9pPr>
    </p:bodyStyle>
    <p:otherStyle>
      <a:lvl1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 Medium"/>
        </a:defRPr>
      </a:lvl1pPr>
      <a:lvl2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 Medium"/>
        </a:defRPr>
      </a:lvl2pPr>
      <a:lvl3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 Medium"/>
        </a:defRPr>
      </a:lvl3pPr>
      <a:lvl4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 Medium"/>
        </a:defRPr>
      </a:lvl4pPr>
      <a:lvl5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 Medium"/>
        </a:defRPr>
      </a:lvl5pPr>
      <a:lvl6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 Medium"/>
        </a:defRPr>
      </a:lvl6pPr>
      <a:lvl7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 Medium"/>
        </a:defRPr>
      </a:lvl7pPr>
      <a:lvl8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 Medium"/>
        </a:defRPr>
      </a:lvl8pPr>
      <a:lvl9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 Medium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VisitReeks61-DT008529.jpg" descr="VisitReeks61-DT008529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555" t="0" r="5555" b="0"/>
          <a:stretch>
            <a:fillRect/>
          </a:stretch>
        </p:blipFill>
        <p:spPr>
          <a:xfrm>
            <a:off x="-2" y="0"/>
            <a:ext cx="24384001" cy="13716000"/>
          </a:xfrm>
          <a:prstGeom prst="rect">
            <a:avLst/>
          </a:prstGeom>
        </p:spPr>
      </p:pic>
      <p:sp>
        <p:nvSpPr>
          <p:cNvPr id="170" name="An approach for continuous painting detection and room prediction"/>
          <p:cNvSpPr txBox="1"/>
          <p:nvPr>
            <p:ph type="title"/>
          </p:nvPr>
        </p:nvSpPr>
        <p:spPr>
          <a:xfrm>
            <a:off x="1295400" y="6935400"/>
            <a:ext cx="21869400" cy="4699001"/>
          </a:xfrm>
          <a:prstGeom prst="rect">
            <a:avLst/>
          </a:prstGeom>
        </p:spPr>
        <p:txBody>
          <a:bodyPr/>
          <a:lstStyle>
            <a:lvl1pPr defTabSz="584200">
              <a:defRPr b="0" cap="none" spc="-525" sz="10500">
                <a:solidFill>
                  <a:srgbClr val="FFFFFF"/>
                </a:solidFill>
                <a:latin typeface="Sen Bold"/>
                <a:ea typeface="Sen Bold"/>
                <a:cs typeface="Sen Bold"/>
                <a:sym typeface="Sen Bold"/>
              </a:defRPr>
            </a:lvl1pPr>
          </a:lstStyle>
          <a:p>
            <a:pPr/>
            <a:r>
              <a:t>An approach for continuous painting detection and room prediction</a:t>
            </a:r>
          </a:p>
        </p:txBody>
      </p:sp>
      <p:sp>
        <p:nvSpPr>
          <p:cNvPr id="171" name="Thomas Aelbrecht | Andreas De Witte | Jochen Laroy | Pieter-Jan Philips | Gillis Werrebrouck"/>
          <p:cNvSpPr txBox="1"/>
          <p:nvPr>
            <p:ph type="body" sz="quarter" idx="1"/>
          </p:nvPr>
        </p:nvSpPr>
        <p:spPr>
          <a:xfrm>
            <a:off x="1257300" y="11889705"/>
            <a:ext cx="21869400" cy="1422714"/>
          </a:xfrm>
          <a:prstGeom prst="rect">
            <a:avLst/>
          </a:prstGeom>
        </p:spPr>
        <p:txBody>
          <a:bodyPr/>
          <a:lstStyle>
            <a:lvl1pPr defTabSz="701675">
              <a:spcBef>
                <a:spcPts val="2700"/>
              </a:spcBef>
              <a:defRPr cap="none" spc="-45" sz="4590">
                <a:solidFill>
                  <a:srgbClr val="FFFFFF"/>
                </a:solidFill>
                <a:latin typeface="Cabin Regular"/>
                <a:ea typeface="Cabin Regular"/>
                <a:cs typeface="Cabin Regular"/>
                <a:sym typeface="Cabin Regular"/>
              </a:defRPr>
            </a:lvl1pPr>
          </a:lstStyle>
          <a:p>
            <a:pPr/>
            <a:r>
              <a:t>Thomas Aelbrecht | Andreas De Witte | Jochen Laroy | Pieter-Jan Philips | Gillis Werrebrouck </a:t>
            </a:r>
          </a:p>
        </p:txBody>
      </p:sp>
      <p:sp>
        <p:nvSpPr>
          <p:cNvPr id="172" name="Line"/>
          <p:cNvSpPr/>
          <p:nvPr/>
        </p:nvSpPr>
        <p:spPr>
          <a:xfrm>
            <a:off x="1270000" y="11798811"/>
            <a:ext cx="21869401" cy="1"/>
          </a:xfrm>
          <a:prstGeom prst="line">
            <a:avLst/>
          </a:prstGeom>
          <a:ln w="38100">
            <a:solidFill>
              <a:srgbClr val="FDCB6E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xfrm>
            <a:off x="22867747" y="12954000"/>
            <a:ext cx="22072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4" name="Source: https://visit.gent.be/nl/zien-doen/museum-voor-schone-kunsten-msk"/>
          <p:cNvSpPr txBox="1"/>
          <p:nvPr/>
        </p:nvSpPr>
        <p:spPr>
          <a:xfrm>
            <a:off x="176529" y="13295630"/>
            <a:ext cx="470614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rgbClr val="FFFFFF"/>
                </a:solidFill>
                <a:latin typeface="Sen Regular"/>
                <a:ea typeface="Sen Regular"/>
                <a:cs typeface="Sen Regular"/>
                <a:sym typeface="Sen Regular"/>
              </a:defRPr>
            </a:lvl1pPr>
          </a:lstStyle>
          <a:p>
            <a:pPr/>
            <a:r>
              <a:t>Source: https://visit.gent.be/nl/zien-doen/museum-voor-schone-kunsten-msk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2" name="02/06/2020"/>
          <p:cNvSpPr txBox="1"/>
          <p:nvPr/>
        </p:nvSpPr>
        <p:spPr>
          <a:xfrm>
            <a:off x="1295400" y="12955885"/>
            <a:ext cx="21869400" cy="42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200"/>
              </a:spcBef>
              <a:defRPr cap="all"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02/06/2020</a:t>
            </a:r>
          </a:p>
        </p:txBody>
      </p:sp>
      <p:sp>
        <p:nvSpPr>
          <p:cNvPr id="263" name="samples"/>
          <p:cNvSpPr txBox="1"/>
          <p:nvPr/>
        </p:nvSpPr>
        <p:spPr>
          <a:xfrm rot="16200000">
            <a:off x="-1625910" y="6045200"/>
            <a:ext cx="5855345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z="10000">
                <a:solidFill>
                  <a:srgbClr val="FDCB6E"/>
                </a:solidFill>
                <a:latin typeface="Sen Bold"/>
                <a:ea typeface="Sen Bold"/>
                <a:cs typeface="Sen Bold"/>
                <a:sym typeface="Sen Bold"/>
              </a:defRPr>
            </a:lvl1pPr>
          </a:lstStyle>
          <a:p>
            <a:pPr/>
            <a:r>
              <a:t>samples</a:t>
            </a:r>
          </a:p>
        </p:txBody>
      </p:sp>
      <p:pic>
        <p:nvPicPr>
          <p:cNvPr id="264" name="101382296_385679138998891_2098424667529281536_n.jpg" descr="101382296_385679138998891_2098424667529281536_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3430" y="7390612"/>
            <a:ext cx="7813590" cy="5855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100046341_253199219099270_6837411708428877824_n.jpg" descr="100046341_253199219099270_6837411708428877824_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3430" y="1011181"/>
            <a:ext cx="7813590" cy="5855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99384562_257248738827366_1490707282139283456_n.jpg" descr="99384562_257248738827366_1490707282139283456_n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15306" y="1010789"/>
            <a:ext cx="9185729" cy="122577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02/06/2020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02/06/2020</a:t>
            </a:r>
          </a:p>
        </p:txBody>
      </p:sp>
      <p:sp>
        <p:nvSpPr>
          <p:cNvPr id="269" name="det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detection</a:t>
            </a:r>
          </a:p>
        </p:txBody>
      </p:sp>
      <p:pic>
        <p:nvPicPr>
          <p:cNvPr id="27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5823" y="4902091"/>
            <a:ext cx="19652354" cy="6550786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Detection accuracy ranges for the dataset"/>
          <p:cNvSpPr txBox="1"/>
          <p:nvPr/>
        </p:nvSpPr>
        <p:spPr>
          <a:xfrm>
            <a:off x="7082532" y="4184650"/>
            <a:ext cx="10295136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Sen Regular"/>
                <a:ea typeface="Sen Regular"/>
                <a:cs typeface="Sen Regular"/>
                <a:sym typeface="Sen Regular"/>
              </a:defRPr>
            </a:lvl1pPr>
          </a:lstStyle>
          <a:p>
            <a:pPr/>
            <a:r>
              <a:t>Detection accuracy ranges for the dataset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02/06/2020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02/06/2020</a:t>
            </a:r>
          </a:p>
        </p:txBody>
      </p:sp>
      <p:sp>
        <p:nvSpPr>
          <p:cNvPr id="274" name="Det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Detection</a:t>
            </a:r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xfrm>
            <a:off x="22790531" y="12955885"/>
            <a:ext cx="36753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6" name="3.png" descr="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8549" y="4902200"/>
            <a:ext cx="19646901" cy="6548966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Average room detection accuracy"/>
          <p:cNvSpPr txBox="1"/>
          <p:nvPr/>
        </p:nvSpPr>
        <p:spPr>
          <a:xfrm>
            <a:off x="8098531" y="4235450"/>
            <a:ext cx="826313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Sen Regular"/>
                <a:ea typeface="Sen Regular"/>
                <a:cs typeface="Sen Regular"/>
                <a:sym typeface="Sen Regular"/>
              </a:defRPr>
            </a:lvl1pPr>
          </a:lstStyle>
          <a:p>
            <a:pPr/>
            <a:r>
              <a:t>Average room detection accuracy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02/06/2020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02/06/2020</a:t>
            </a:r>
          </a:p>
        </p:txBody>
      </p:sp>
      <p:sp>
        <p:nvSpPr>
          <p:cNvPr id="280" name="Det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Detection</a:t>
            </a:r>
          </a:p>
        </p:txBody>
      </p:sp>
      <p:sp>
        <p:nvSpPr>
          <p:cNvPr id="281" name="Slide Number"/>
          <p:cNvSpPr txBox="1"/>
          <p:nvPr>
            <p:ph type="sldNum" sz="quarter" idx="2"/>
          </p:nvPr>
        </p:nvSpPr>
        <p:spPr>
          <a:xfrm>
            <a:off x="22784815" y="12955885"/>
            <a:ext cx="37896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2" name="4.png" descr="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8549" y="4902200"/>
            <a:ext cx="19646901" cy="6548967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False negatives and false positives per room"/>
          <p:cNvSpPr txBox="1"/>
          <p:nvPr/>
        </p:nvSpPr>
        <p:spPr>
          <a:xfrm>
            <a:off x="6852344" y="4260850"/>
            <a:ext cx="1075551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Sen Regular"/>
                <a:ea typeface="Sen Regular"/>
                <a:cs typeface="Sen Regular"/>
                <a:sym typeface="Sen Regular"/>
              </a:defRPr>
            </a:lvl1pPr>
          </a:lstStyle>
          <a:p>
            <a:pPr/>
            <a:r>
              <a:t>False negatives and false positives per room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02/06/2020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02/06/2020</a:t>
            </a:r>
          </a:p>
        </p:txBody>
      </p:sp>
      <p:sp>
        <p:nvSpPr>
          <p:cNvPr id="286" name="Ideas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Ideas</a:t>
            </a:r>
          </a:p>
        </p:txBody>
      </p:sp>
      <p:sp>
        <p:nvSpPr>
          <p:cNvPr id="287" name="Match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Matching</a:t>
            </a:r>
          </a:p>
        </p:txBody>
      </p:sp>
      <p:sp>
        <p:nvSpPr>
          <p:cNvPr id="288" name="Slide Number"/>
          <p:cNvSpPr txBox="1"/>
          <p:nvPr>
            <p:ph type="sldNum" sz="quarter" idx="2"/>
          </p:nvPr>
        </p:nvSpPr>
        <p:spPr>
          <a:xfrm>
            <a:off x="22784435" y="12955885"/>
            <a:ext cx="37973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9" name="ideas.png" descr="idea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6224" y="6023840"/>
            <a:ext cx="7835901" cy="6692901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Circle"/>
          <p:cNvSpPr/>
          <p:nvPr/>
        </p:nvSpPr>
        <p:spPr>
          <a:xfrm>
            <a:off x="14804879" y="5269263"/>
            <a:ext cx="1270001" cy="1270001"/>
          </a:xfrm>
          <a:prstGeom prst="ellipse">
            <a:avLst/>
          </a:prstGeom>
          <a:solidFill>
            <a:srgbClr val="F9A82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spcBef>
                <a:spcPts val="0"/>
              </a:spcBef>
              <a:defRPr spc="-44" sz="2200">
                <a:solidFill>
                  <a:srgbClr val="FFFFFF"/>
                </a:solidFill>
              </a:defRPr>
            </a:pPr>
          </a:p>
        </p:txBody>
      </p:sp>
      <p:sp>
        <p:nvSpPr>
          <p:cNvPr id="291" name="ORB…"/>
          <p:cNvSpPr/>
          <p:nvPr/>
        </p:nvSpPr>
        <p:spPr>
          <a:xfrm>
            <a:off x="14740034" y="3016518"/>
            <a:ext cx="4977398" cy="3295787"/>
          </a:xfrm>
          <a:prstGeom prst="ellipse">
            <a:avLst/>
          </a:prstGeom>
          <a:solidFill>
            <a:srgbClr val="F9A8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1531">
              <a:spcBef>
                <a:spcPts val="0"/>
              </a:spcBef>
              <a:defRPr spc="-66" sz="3300">
                <a:solidFill>
                  <a:srgbClr val="FFFFFF"/>
                </a:solidFill>
              </a:defRPr>
            </a:pPr>
            <a:r>
              <a:t>ORB</a:t>
            </a:r>
          </a:p>
          <a:p>
            <a:pPr algn="ctr" defTabSz="821531">
              <a:spcBef>
                <a:spcPts val="0"/>
              </a:spcBef>
              <a:defRPr spc="-66" sz="3300">
                <a:solidFill>
                  <a:srgbClr val="FFFFFF"/>
                </a:solidFill>
              </a:defRPr>
            </a:pPr>
            <a:r>
              <a:t>Line segments</a:t>
            </a:r>
          </a:p>
        </p:txBody>
      </p:sp>
      <p:sp>
        <p:nvSpPr>
          <p:cNvPr id="292" name="Circle"/>
          <p:cNvSpPr/>
          <p:nvPr/>
        </p:nvSpPr>
        <p:spPr>
          <a:xfrm>
            <a:off x="8521122" y="6728133"/>
            <a:ext cx="1270001" cy="1270001"/>
          </a:xfrm>
          <a:prstGeom prst="ellipse">
            <a:avLst/>
          </a:prstGeom>
          <a:solidFill>
            <a:srgbClr val="F9A82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spcBef>
                <a:spcPts val="0"/>
              </a:spcBef>
              <a:defRPr spc="-44" sz="2200">
                <a:solidFill>
                  <a:srgbClr val="FFFFFF"/>
                </a:solidFill>
              </a:defRPr>
            </a:pPr>
          </a:p>
        </p:txBody>
      </p:sp>
      <p:sp>
        <p:nvSpPr>
          <p:cNvPr id="293" name="Histograms…"/>
          <p:cNvSpPr/>
          <p:nvPr/>
        </p:nvSpPr>
        <p:spPr>
          <a:xfrm>
            <a:off x="4350629" y="4090172"/>
            <a:ext cx="5647879" cy="3628183"/>
          </a:xfrm>
          <a:prstGeom prst="ellipse">
            <a:avLst/>
          </a:prstGeom>
          <a:solidFill>
            <a:srgbClr val="F9A8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1531">
              <a:spcBef>
                <a:spcPts val="0"/>
              </a:spcBef>
              <a:defRPr spc="-66" sz="3300">
                <a:solidFill>
                  <a:srgbClr val="FFFFFF"/>
                </a:solidFill>
              </a:defRPr>
            </a:pPr>
            <a:r>
              <a:t>Histograms </a:t>
            </a:r>
          </a:p>
          <a:p>
            <a:pPr algn="ctr" defTabSz="821531">
              <a:spcBef>
                <a:spcPts val="0"/>
              </a:spcBef>
              <a:defRPr spc="-66" sz="3300">
                <a:solidFill>
                  <a:srgbClr val="FFFFFF"/>
                </a:solidFill>
              </a:defRPr>
            </a:pPr>
            <a:r>
              <a:t>(block &amp; full image)</a:t>
            </a:r>
          </a:p>
          <a:p>
            <a:pPr algn="ctr" defTabSz="821531">
              <a:spcBef>
                <a:spcPts val="0"/>
              </a:spcBef>
              <a:defRPr spc="-66" sz="3300">
                <a:solidFill>
                  <a:srgbClr val="FFFFFF"/>
                </a:solidFill>
              </a:defRPr>
            </a:pPr>
            <a:r>
              <a:t>Local Binary Patterns</a:t>
            </a:r>
          </a:p>
        </p:txBody>
      </p:sp>
      <p:sp>
        <p:nvSpPr>
          <p:cNvPr id="294" name="Circle"/>
          <p:cNvSpPr/>
          <p:nvPr/>
        </p:nvSpPr>
        <p:spPr>
          <a:xfrm>
            <a:off x="10945132" y="10577253"/>
            <a:ext cx="279401" cy="279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spcBef>
                <a:spcPts val="0"/>
              </a:spcBef>
              <a:defRPr spc="-44" sz="2200">
                <a:solidFill>
                  <a:srgbClr val="FFFFFF"/>
                </a:solidFill>
              </a:defRPr>
            </a:pPr>
          </a:p>
        </p:txBody>
      </p:sp>
      <p:sp>
        <p:nvSpPr>
          <p:cNvPr id="295" name="Circle"/>
          <p:cNvSpPr/>
          <p:nvPr/>
        </p:nvSpPr>
        <p:spPr>
          <a:xfrm>
            <a:off x="11427732" y="10577253"/>
            <a:ext cx="279401" cy="279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spcBef>
                <a:spcPts val="0"/>
              </a:spcBef>
              <a:defRPr spc="-44" sz="2200">
                <a:solidFill>
                  <a:srgbClr val="FFFFFF"/>
                </a:solidFill>
              </a:defRPr>
            </a:pPr>
          </a:p>
        </p:txBody>
      </p:sp>
      <p:sp>
        <p:nvSpPr>
          <p:cNvPr id="296" name="Circle"/>
          <p:cNvSpPr/>
          <p:nvPr/>
        </p:nvSpPr>
        <p:spPr>
          <a:xfrm>
            <a:off x="11910332" y="10577253"/>
            <a:ext cx="279401" cy="2794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spcBef>
                <a:spcPts val="0"/>
              </a:spcBef>
              <a:defRPr spc="-44"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Class="entr" nodeType="afterEffect" presetSubtype="16" presetID="23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Class="entr" nodeType="afterEffect" presetSubtype="16" presetID="23" grpId="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xit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Class="exit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3" grpId="7"/>
      <p:bldP build="whole" bldLvl="1" animBg="1" rev="0" advAuto="0" spid="291" grpId="8"/>
      <p:bldP build="whole" bldLvl="1" animBg="1" rev="0" advAuto="0" spid="290" grpId="9"/>
      <p:bldP build="whole" bldLvl="1" animBg="1" rev="0" advAuto="0" spid="290" grpId="4"/>
      <p:bldP build="whole" bldLvl="1" animBg="1" rev="0" advAuto="0" spid="292" grpId="6"/>
      <p:bldP build="whole" bldLvl="1" animBg="1" rev="0" advAuto="0" spid="291" grpId="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02/06/2020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02/06/2020</a:t>
            </a:r>
          </a:p>
        </p:txBody>
      </p:sp>
      <p:sp>
        <p:nvSpPr>
          <p:cNvPr id="299" name="Final choice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Final choice</a:t>
            </a:r>
          </a:p>
        </p:txBody>
      </p:sp>
      <p:sp>
        <p:nvSpPr>
          <p:cNvPr id="300" name="Match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Matching</a:t>
            </a:r>
          </a:p>
        </p:txBody>
      </p:sp>
      <p:sp>
        <p:nvSpPr>
          <p:cNvPr id="301" name="Based on histograms of:"/>
          <p:cNvSpPr txBox="1"/>
          <p:nvPr>
            <p:ph type="body" sz="quarter" idx="1"/>
          </p:nvPr>
        </p:nvSpPr>
        <p:spPr>
          <a:xfrm>
            <a:off x="1295400" y="6823309"/>
            <a:ext cx="6520097" cy="854577"/>
          </a:xfrm>
          <a:prstGeom prst="rect">
            <a:avLst/>
          </a:prstGeom>
        </p:spPr>
        <p:txBody>
          <a:bodyPr/>
          <a:lstStyle/>
          <a:p>
            <a:pPr/>
            <a:r>
              <a:t>Based on histograms of:</a:t>
            </a:r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xfrm>
            <a:off x="22787228" y="12955885"/>
            <a:ext cx="37414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5" name="Group"/>
          <p:cNvGrpSpPr/>
          <p:nvPr/>
        </p:nvGrpSpPr>
        <p:grpSpPr>
          <a:xfrm>
            <a:off x="8851375" y="5226047"/>
            <a:ext cx="3368626" cy="3773742"/>
            <a:chOff x="0" y="0"/>
            <a:chExt cx="3368625" cy="3773740"/>
          </a:xfrm>
        </p:grpSpPr>
        <p:sp>
          <p:nvSpPr>
            <p:cNvPr id="303" name="Full image"/>
            <p:cNvSpPr/>
            <p:nvPr/>
          </p:nvSpPr>
          <p:spPr>
            <a:xfrm>
              <a:off x="0" y="405115"/>
              <a:ext cx="3368626" cy="3368626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1531">
                <a:spcBef>
                  <a:spcPts val="0"/>
                </a:spcBef>
                <a:defRPr spc="-66" sz="3300"/>
              </a:lvl1pPr>
            </a:lstStyle>
            <a:p>
              <a:pPr/>
              <a:r>
                <a:t>Full image</a:t>
              </a:r>
            </a:p>
          </p:txBody>
        </p:sp>
        <p:sp>
          <p:nvSpPr>
            <p:cNvPr id="304" name="Circle"/>
            <p:cNvSpPr/>
            <p:nvPr/>
          </p:nvSpPr>
          <p:spPr>
            <a:xfrm>
              <a:off x="1308182" y="0"/>
              <a:ext cx="752262" cy="752262"/>
            </a:xfrm>
            <a:prstGeom prst="ellipse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1531">
                <a:spcBef>
                  <a:spcPts val="0"/>
                </a:spcBef>
                <a:defRPr spc="-44" sz="2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08" name="Group"/>
          <p:cNvGrpSpPr/>
          <p:nvPr/>
        </p:nvGrpSpPr>
        <p:grpSpPr>
          <a:xfrm>
            <a:off x="13255879" y="5226047"/>
            <a:ext cx="3368626" cy="3773742"/>
            <a:chOff x="0" y="0"/>
            <a:chExt cx="3368625" cy="3773740"/>
          </a:xfrm>
        </p:grpSpPr>
        <p:sp>
          <p:nvSpPr>
            <p:cNvPr id="306" name="Image devided in 16 blocks"/>
            <p:cNvSpPr/>
            <p:nvPr/>
          </p:nvSpPr>
          <p:spPr>
            <a:xfrm>
              <a:off x="0" y="405115"/>
              <a:ext cx="3368626" cy="3368626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1531">
                <a:spcBef>
                  <a:spcPts val="0"/>
                </a:spcBef>
                <a:defRPr spc="-66" sz="3300"/>
              </a:lvl1pPr>
            </a:lstStyle>
            <a:p>
              <a:pPr/>
              <a:r>
                <a:t>Image devided in 16 blocks</a:t>
              </a:r>
            </a:p>
          </p:txBody>
        </p:sp>
        <p:sp>
          <p:nvSpPr>
            <p:cNvPr id="307" name="Circle"/>
            <p:cNvSpPr/>
            <p:nvPr/>
          </p:nvSpPr>
          <p:spPr>
            <a:xfrm>
              <a:off x="1308181" y="0"/>
              <a:ext cx="752262" cy="752262"/>
            </a:xfrm>
            <a:prstGeom prst="ellipse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1531">
                <a:spcBef>
                  <a:spcPts val="0"/>
                </a:spcBef>
                <a:defRPr spc="-44" sz="2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17660383" y="5226047"/>
            <a:ext cx="3368626" cy="3773742"/>
            <a:chOff x="0" y="0"/>
            <a:chExt cx="3368625" cy="3773740"/>
          </a:xfrm>
        </p:grpSpPr>
        <p:sp>
          <p:nvSpPr>
            <p:cNvPr id="309" name="Image’s LBP"/>
            <p:cNvSpPr/>
            <p:nvPr/>
          </p:nvSpPr>
          <p:spPr>
            <a:xfrm>
              <a:off x="0" y="405115"/>
              <a:ext cx="3368626" cy="3368626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1531">
                <a:spcBef>
                  <a:spcPts val="0"/>
                </a:spcBef>
                <a:defRPr spc="-66" sz="3300"/>
              </a:lvl1pPr>
            </a:lstStyle>
            <a:p>
              <a:pPr/>
              <a:r>
                <a:t>Image’s LBP</a:t>
              </a:r>
            </a:p>
          </p:txBody>
        </p:sp>
        <p:sp>
          <p:nvSpPr>
            <p:cNvPr id="310" name="Circle"/>
            <p:cNvSpPr/>
            <p:nvPr/>
          </p:nvSpPr>
          <p:spPr>
            <a:xfrm>
              <a:off x="1308182" y="0"/>
              <a:ext cx="752262" cy="752262"/>
            </a:xfrm>
            <a:prstGeom prst="ellipse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1531">
                <a:spcBef>
                  <a:spcPts val="0"/>
                </a:spcBef>
                <a:defRPr spc="-44" sz="2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Class="entr" nodeType="afterEffect" presetSubtype="1" presetID="2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600"/>
                            </p:stCondLst>
                            <p:childTnLst>
                              <p:par>
                                <p:cTn id="15" presetClass="entr" nodeType="afterEffect" presetSubtype="1" presetID="2" grpId="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8" grpId="2"/>
      <p:bldP build="whole" bldLvl="1" animBg="1" rev="0" advAuto="0" spid="311" grpId="3"/>
      <p:bldP build="whole" bldLvl="1" animBg="1" rev="0" advAuto="0" spid="30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02/06/2020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02/06/2020</a:t>
            </a:r>
          </a:p>
        </p:txBody>
      </p:sp>
      <p:sp>
        <p:nvSpPr>
          <p:cNvPr id="314" name="Match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Matching</a:t>
            </a:r>
          </a:p>
        </p:txBody>
      </p:sp>
      <p:sp>
        <p:nvSpPr>
          <p:cNvPr id="315" name="Slide Number"/>
          <p:cNvSpPr txBox="1"/>
          <p:nvPr>
            <p:ph type="sldNum" sz="quarter" idx="2"/>
          </p:nvPr>
        </p:nvSpPr>
        <p:spPr>
          <a:xfrm>
            <a:off x="22782529" y="12955885"/>
            <a:ext cx="38354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6" name="2.png" descr="2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368549" y="4902200"/>
            <a:ext cx="19646901" cy="6548967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Correct and incorrect painting predictions per room"/>
          <p:cNvSpPr txBox="1"/>
          <p:nvPr/>
        </p:nvSpPr>
        <p:spPr>
          <a:xfrm>
            <a:off x="5924401" y="4210050"/>
            <a:ext cx="1261139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Sen Regular"/>
                <a:ea typeface="Sen Regular"/>
                <a:cs typeface="Sen Regular"/>
                <a:sym typeface="Sen Regular"/>
              </a:defRPr>
            </a:lvl1pPr>
          </a:lstStyle>
          <a:p>
            <a:pPr/>
            <a:r>
              <a:t>Correct and incorrect painting predictions per room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02/06/2020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02/06/2020</a:t>
            </a:r>
          </a:p>
        </p:txBody>
      </p:sp>
      <p:sp>
        <p:nvSpPr>
          <p:cNvPr id="320" name="Hidden Markov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Hidden Markov Model</a:t>
            </a:r>
          </a:p>
        </p:txBody>
      </p:sp>
      <p:sp>
        <p:nvSpPr>
          <p:cNvPr id="321" name="Slide Number"/>
          <p:cNvSpPr txBox="1"/>
          <p:nvPr>
            <p:ph type="sldNum" sz="quarter" idx="2"/>
          </p:nvPr>
        </p:nvSpPr>
        <p:spPr>
          <a:xfrm>
            <a:off x="22794721" y="12955885"/>
            <a:ext cx="35915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2" name="[ “19” , 0.456 ]"/>
          <p:cNvSpPr txBox="1"/>
          <p:nvPr/>
        </p:nvSpPr>
        <p:spPr>
          <a:xfrm>
            <a:off x="5977528" y="6100801"/>
            <a:ext cx="3601213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F9A826"/>
                </a:solidFill>
              </a:rPr>
              <a:t>[</a:t>
            </a:r>
            <a:r>
              <a:t> “19” </a:t>
            </a:r>
            <a:r>
              <a:rPr>
                <a:solidFill>
                  <a:srgbClr val="F9A826"/>
                </a:solidFill>
              </a:rPr>
              <a:t>,</a:t>
            </a:r>
            <a:r>
              <a:t> 0.456 </a:t>
            </a:r>
            <a:r>
              <a:rPr>
                <a:solidFill>
                  <a:srgbClr val="F9A826"/>
                </a:solidFill>
              </a:rPr>
              <a:t>]</a:t>
            </a:r>
          </a:p>
        </p:txBody>
      </p:sp>
      <p:sp>
        <p:nvSpPr>
          <p:cNvPr id="323" name="[ “3” , 0.061 ]"/>
          <p:cNvSpPr txBox="1"/>
          <p:nvPr/>
        </p:nvSpPr>
        <p:spPr>
          <a:xfrm>
            <a:off x="5977529" y="6946737"/>
            <a:ext cx="3279649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F9A826"/>
                </a:solidFill>
              </a:rPr>
              <a:t>[</a:t>
            </a:r>
            <a:r>
              <a:t> “3” </a:t>
            </a:r>
            <a:r>
              <a:rPr>
                <a:solidFill>
                  <a:srgbClr val="F9A826"/>
                </a:solidFill>
              </a:rPr>
              <a:t>,</a:t>
            </a:r>
            <a:r>
              <a:t> 0.061 </a:t>
            </a:r>
            <a:r>
              <a:rPr>
                <a:solidFill>
                  <a:srgbClr val="F9A826"/>
                </a:solidFill>
              </a:rPr>
              <a:t>]</a:t>
            </a:r>
          </a:p>
        </p:txBody>
      </p:sp>
      <p:sp>
        <p:nvSpPr>
          <p:cNvPr id="324" name="[ “19” , 0.320 ]"/>
          <p:cNvSpPr txBox="1"/>
          <p:nvPr/>
        </p:nvSpPr>
        <p:spPr>
          <a:xfrm>
            <a:off x="5977528" y="7792673"/>
            <a:ext cx="3611881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F9A826"/>
                </a:solidFill>
              </a:rPr>
              <a:t>[</a:t>
            </a:r>
            <a:r>
              <a:t> “19” </a:t>
            </a:r>
            <a:r>
              <a:rPr>
                <a:solidFill>
                  <a:srgbClr val="F9A826"/>
                </a:solidFill>
              </a:rPr>
              <a:t>,</a:t>
            </a:r>
            <a:r>
              <a:t> 0.320 </a:t>
            </a:r>
            <a:r>
              <a:rPr>
                <a:solidFill>
                  <a:srgbClr val="F9A826"/>
                </a:solidFill>
              </a:rPr>
              <a:t>]</a:t>
            </a:r>
          </a:p>
        </p:txBody>
      </p:sp>
      <p:sp>
        <p:nvSpPr>
          <p:cNvPr id="325" name="[ “J” , 0.106 ]"/>
          <p:cNvSpPr txBox="1"/>
          <p:nvPr/>
        </p:nvSpPr>
        <p:spPr>
          <a:xfrm>
            <a:off x="5977529" y="8638610"/>
            <a:ext cx="3148585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F9A826"/>
                </a:solidFill>
              </a:rPr>
              <a:t>[</a:t>
            </a:r>
            <a:r>
              <a:t> “J” </a:t>
            </a:r>
            <a:r>
              <a:rPr>
                <a:solidFill>
                  <a:srgbClr val="F9A826"/>
                </a:solidFill>
              </a:rPr>
              <a:t>,</a:t>
            </a:r>
            <a:r>
              <a:t> 0.106 </a:t>
            </a:r>
            <a:r>
              <a:rPr>
                <a:solidFill>
                  <a:srgbClr val="F9A826"/>
                </a:solidFill>
              </a:rPr>
              <a:t>]</a:t>
            </a:r>
          </a:p>
        </p:txBody>
      </p:sp>
      <p:sp>
        <p:nvSpPr>
          <p:cNvPr id="326" name="[ “19” , 0.764 ]"/>
          <p:cNvSpPr txBox="1"/>
          <p:nvPr/>
        </p:nvSpPr>
        <p:spPr>
          <a:xfrm>
            <a:off x="5977528" y="9484546"/>
            <a:ext cx="3541777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rgbClr val="F9A826"/>
                </a:solidFill>
              </a:rPr>
              <a:t>[</a:t>
            </a:r>
            <a:r>
              <a:t> “19” </a:t>
            </a:r>
            <a:r>
              <a:rPr>
                <a:solidFill>
                  <a:srgbClr val="F9A826"/>
                </a:solidFill>
              </a:rPr>
              <a:t>,</a:t>
            </a:r>
            <a:r>
              <a:t> 0.764 </a:t>
            </a:r>
            <a:r>
              <a:rPr>
                <a:solidFill>
                  <a:srgbClr val="F9A826"/>
                </a:solidFill>
              </a:rPr>
              <a:t>]</a:t>
            </a:r>
          </a:p>
        </p:txBody>
      </p:sp>
      <p:pic>
        <p:nvPicPr>
          <p:cNvPr id="327" name="hmm.png" descr="hm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38319" y="5196077"/>
            <a:ext cx="9683412" cy="5962814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[ ROOM : “19” ]"/>
          <p:cNvSpPr txBox="1"/>
          <p:nvPr/>
        </p:nvSpPr>
        <p:spPr>
          <a:xfrm>
            <a:off x="15546512" y="8538588"/>
            <a:ext cx="2867026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rPr>
                <a:solidFill>
                  <a:srgbClr val="F9A826"/>
                </a:solidFill>
              </a:rPr>
              <a:t>[</a:t>
            </a:r>
            <a:r>
              <a:t> ROOM : “19” </a:t>
            </a:r>
            <a:r>
              <a:rPr>
                <a:solidFill>
                  <a:srgbClr val="F9A826"/>
                </a:solidFill>
              </a:rPr>
              <a:t>]</a:t>
            </a:r>
          </a:p>
        </p:txBody>
      </p:sp>
      <p:pic>
        <p:nvPicPr>
          <p:cNvPr id="329" name="painting.png" descr="painti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326877" y="6247083"/>
            <a:ext cx="5448301" cy="3860801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Rectangle"/>
          <p:cNvSpPr/>
          <p:nvPr/>
        </p:nvSpPr>
        <p:spPr>
          <a:xfrm>
            <a:off x="15613707" y="8638610"/>
            <a:ext cx="2732636" cy="573942"/>
          </a:xfrm>
          <a:prstGeom prst="rect">
            <a:avLst/>
          </a:prstGeom>
          <a:solidFill>
            <a:srgbClr val="4D4C5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spcBef>
                <a:spcPts val="0"/>
              </a:spcBef>
              <a:defRPr spc="-44" sz="2200">
                <a:solidFill>
                  <a:srgbClr val="FFFFFF"/>
                </a:solidFill>
              </a:defRPr>
            </a:pPr>
          </a:p>
        </p:txBody>
      </p:sp>
      <p:sp>
        <p:nvSpPr>
          <p:cNvPr id="331" name="HIDDEN MARKOV"/>
          <p:cNvSpPr txBox="1"/>
          <p:nvPr/>
        </p:nvSpPr>
        <p:spPr>
          <a:xfrm>
            <a:off x="15839311" y="8638610"/>
            <a:ext cx="2281429" cy="42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HIDDEN MARKOV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900"/>
                            </p:stCondLst>
                            <p:childTnLst>
                              <p:par>
                                <p:cTn id="25" presetClass="entr" nodeType="afterEffect" presetSubtype="8" presetID="2" grpId="5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49923 -0.112709 0.131481 -0.165332 0.210446 -0.135784 C 0.295750 -0.103864 0.361611 0.016928 0.376900 0.169500" origin="layout" pathEditMode="relative">
                                      <p:cBhvr>
                                        <p:cTn id="32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mph" nodeType="withEffect" presetSubtype="0" presetID="6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32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path" nodeType="withEffect" presetSubtype="0" presetID="-1" grpId="8" accel="50000" decel="50000" fill="hold">
                                  <p:stCondLst>
                                    <p:cond delay="400"/>
                                  </p:stCondLst>
                                  <p:childTnLst>
                                    <p:animMotion path="M 0.000000 0.000000 C 0.043147 -0.129129 0.125751 -0.199441 0.209388 -0.178230 C 0.294808 -0.156567 0.364037 -0.044068 0.383828 0.105239" origin="layout" pathEditMode="relative">
                                      <p:cBhvr>
                                        <p:cTn id="38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mph" nodeType="withEffect" presetSubtype="0" presetID="6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323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path" nodeType="withEffect" presetSubtype="0" presetID="-1" grpId="10" accel="50000" decel="50000" fill="hold">
                                  <p:stCondLst>
                                    <p:cond delay="400"/>
                                  </p:stCondLst>
                                  <p:childTnLst>
                                    <p:animMotion path="M 0.000000 0.000000 C 0.029783 -0.158743 0.118953 -0.257231 0.212202 -0.234403 C 0.294059 -0.214364 0.361762 -0.103093 0.376116 0.048374" origin="layout" pathEditMode="relative">
                                      <p:cBhvr>
                                        <p:cTn id="44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mph" nodeType="withEffect" presetSubtype="0" presetID="6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1000" fill="hold"/>
                                        <p:tgtEl>
                                          <p:spTgt spid="324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path" nodeType="withEffect" presetSubtype="0" presetID="-1" grpId="12" accel="50000" decel="50000" fill="hold">
                                  <p:stCondLst>
                                    <p:cond delay="400"/>
                                  </p:stCondLst>
                                  <p:childTnLst>
                                    <p:animMotion path="M 0.000000 0.000000 C 0.012953 -0.225141 0.142168 -0.367670 0.261389 -0.288321 C 0.327067 -0.244609 0.372186 -0.136411 0.376623 -0.011986" origin="layout" pathEditMode="relative">
                                      <p:cBhvr>
                                        <p:cTn id="50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mph" nodeType="withEffect" presetSubtype="0" presetID="6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path" nodeType="withEffect" presetSubtype="0" presetID="-1" grpId="14" accel="50000" decel="50000" fill="hold">
                                  <p:stCondLst>
                                    <p:cond delay="400"/>
                                  </p:stCondLst>
                                  <p:childTnLst>
                                    <p:animMotion path="M 0.000000 0.000000 C 0.028619 -0.146594 0.091964 -0.263076 0.173446 -0.318704 C 0.222754 -0.352366 0.276555 -0.360702 0.320139 -0.316399 C 0.366522 -0.269251 0.391140 -0.172533 0.378109 -0.077040" origin="layout" pathEditMode="relative">
                                      <p:cBhvr>
                                        <p:cTn id="56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mph" nodeType="withEffect" presetSubtype="0" presetID="6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1000" fill="hold"/>
                                        <p:tgtEl>
                                          <p:spTgt spid="326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path" nodeType="after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842 0.213621" origin="layout" pathEditMode="relative">
                                      <p:cBhvr>
                                        <p:cTn id="62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mph" nodeType="withEffect" presetSubtype="0" presetID="6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1000" fill="hold"/>
                                        <p:tgtEl>
                                          <p:spTgt spid="3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5" grpId="13"/>
      <p:bldP build="whole" bldLvl="1" animBg="1" rev="0" advAuto="0" spid="324" grpId="3"/>
      <p:bldP build="whole" bldLvl="1" animBg="1" rev="0" advAuto="0" spid="326" grpId="5"/>
      <p:bldP build="whole" bldLvl="1" animBg="1" rev="0" advAuto="0" spid="325" grpId="4"/>
      <p:bldP build="whole" bldLvl="1" animBg="1" rev="0" advAuto="0" spid="323" grpId="9"/>
      <p:bldP build="whole" bldLvl="1" animBg="1" rev="0" advAuto="0" spid="322" grpId="7"/>
      <p:bldP build="whole" bldLvl="1" animBg="1" rev="0" advAuto="0" spid="326" grpId="15"/>
      <p:bldP build="whole" bldLvl="1" animBg="1" rev="0" advAuto="0" spid="328" grpId="17"/>
      <p:bldP build="whole" bldLvl="1" animBg="1" rev="0" advAuto="0" spid="323" grpId="2"/>
      <p:bldP build="whole" bldLvl="1" animBg="1" rev="0" advAuto="0" spid="324" grpId="11"/>
      <p:bldP build="whole" bldLvl="1" animBg="1" rev="0" advAuto="0" spid="32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02/06/2020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02/06/2020</a:t>
            </a:r>
          </a:p>
        </p:txBody>
      </p:sp>
      <p:sp>
        <p:nvSpPr>
          <p:cNvPr id="334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335" name="Slide Number"/>
          <p:cNvSpPr txBox="1"/>
          <p:nvPr>
            <p:ph type="sldNum" sz="quarter" idx="2"/>
          </p:nvPr>
        </p:nvSpPr>
        <p:spPr>
          <a:xfrm>
            <a:off x="22784308" y="12955885"/>
            <a:ext cx="379985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6" name="undraw_just_browsing_m0vg.png" descr="undraw_just_browsing_m0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2999" y="1937433"/>
            <a:ext cx="11938001" cy="1121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02/06/2020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numCol="2" spcCol="1093469"/>
          <a:lstStyle/>
          <a:p>
            <a:pPr lvl="7"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02/06/2020</a:t>
            </a:r>
          </a:p>
        </p:txBody>
      </p:sp>
      <p:sp>
        <p:nvSpPr>
          <p:cNvPr id="177" name="Cont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Content</a:t>
            </a: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xfrm>
            <a:off x="22847554" y="12954000"/>
            <a:ext cx="26111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1" name="Group"/>
          <p:cNvGrpSpPr/>
          <p:nvPr/>
        </p:nvGrpSpPr>
        <p:grpSpPr>
          <a:xfrm>
            <a:off x="3900931" y="4439551"/>
            <a:ext cx="3368626" cy="3773742"/>
            <a:chOff x="0" y="0"/>
            <a:chExt cx="3368625" cy="3773740"/>
          </a:xfrm>
        </p:grpSpPr>
        <p:sp>
          <p:nvSpPr>
            <p:cNvPr id="179" name="DETECTION"/>
            <p:cNvSpPr/>
            <p:nvPr/>
          </p:nvSpPr>
          <p:spPr>
            <a:xfrm>
              <a:off x="0" y="405115"/>
              <a:ext cx="3368626" cy="3368626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1531">
                <a:spcBef>
                  <a:spcPts val="0"/>
                </a:spcBef>
                <a:defRPr spc="-66" sz="3300"/>
              </a:lvl1pPr>
            </a:lstStyle>
            <a:p>
              <a:pPr/>
              <a:r>
                <a:t>DETECTION</a:t>
              </a:r>
            </a:p>
          </p:txBody>
        </p:sp>
        <p:sp>
          <p:nvSpPr>
            <p:cNvPr id="180" name="Circle"/>
            <p:cNvSpPr/>
            <p:nvPr/>
          </p:nvSpPr>
          <p:spPr>
            <a:xfrm>
              <a:off x="1308181" y="0"/>
              <a:ext cx="752263" cy="752262"/>
            </a:xfrm>
            <a:prstGeom prst="ellipse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1531">
                <a:spcBef>
                  <a:spcPts val="0"/>
                </a:spcBef>
                <a:defRPr spc="-44" sz="2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84" name="Group"/>
          <p:cNvGrpSpPr/>
          <p:nvPr/>
        </p:nvGrpSpPr>
        <p:grpSpPr>
          <a:xfrm>
            <a:off x="8305435" y="4439551"/>
            <a:ext cx="3368626" cy="3773742"/>
            <a:chOff x="0" y="0"/>
            <a:chExt cx="3368625" cy="3773740"/>
          </a:xfrm>
        </p:grpSpPr>
        <p:sp>
          <p:nvSpPr>
            <p:cNvPr id="182" name="MATCHING"/>
            <p:cNvSpPr/>
            <p:nvPr/>
          </p:nvSpPr>
          <p:spPr>
            <a:xfrm>
              <a:off x="0" y="405115"/>
              <a:ext cx="3368626" cy="3368626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1531">
                <a:spcBef>
                  <a:spcPts val="0"/>
                </a:spcBef>
                <a:defRPr spc="-66" sz="3300"/>
              </a:lvl1pPr>
            </a:lstStyle>
            <a:p>
              <a:pPr/>
              <a:r>
                <a:t>MATCHING</a:t>
              </a:r>
            </a:p>
          </p:txBody>
        </p:sp>
        <p:sp>
          <p:nvSpPr>
            <p:cNvPr id="183" name="Circle"/>
            <p:cNvSpPr/>
            <p:nvPr/>
          </p:nvSpPr>
          <p:spPr>
            <a:xfrm>
              <a:off x="1308182" y="0"/>
              <a:ext cx="752262" cy="752262"/>
            </a:xfrm>
            <a:prstGeom prst="ellipse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1531">
                <a:spcBef>
                  <a:spcPts val="0"/>
                </a:spcBef>
                <a:defRPr spc="-44" sz="2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87" name="Group"/>
          <p:cNvGrpSpPr/>
          <p:nvPr/>
        </p:nvGrpSpPr>
        <p:grpSpPr>
          <a:xfrm>
            <a:off x="12709939" y="4439551"/>
            <a:ext cx="3368626" cy="3773742"/>
            <a:chOff x="0" y="0"/>
            <a:chExt cx="3368625" cy="3773740"/>
          </a:xfrm>
        </p:grpSpPr>
        <p:sp>
          <p:nvSpPr>
            <p:cNvPr id="185" name="HIDDEN…"/>
            <p:cNvSpPr/>
            <p:nvPr/>
          </p:nvSpPr>
          <p:spPr>
            <a:xfrm>
              <a:off x="0" y="405115"/>
              <a:ext cx="3368626" cy="3368626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1531">
                <a:spcBef>
                  <a:spcPts val="0"/>
                </a:spcBef>
                <a:defRPr spc="-66" sz="3300"/>
              </a:pPr>
              <a:r>
                <a:t>HIDDEN</a:t>
              </a:r>
            </a:p>
            <a:p>
              <a:pPr algn="ctr" defTabSz="821531">
                <a:spcBef>
                  <a:spcPts val="0"/>
                </a:spcBef>
                <a:defRPr spc="-66" sz="3300"/>
              </a:pPr>
              <a:r>
                <a:t>MARCOV</a:t>
              </a:r>
            </a:p>
            <a:p>
              <a:pPr algn="ctr" defTabSz="821531">
                <a:spcBef>
                  <a:spcPts val="0"/>
                </a:spcBef>
                <a:defRPr spc="-66" sz="3300"/>
              </a:pPr>
              <a:r>
                <a:t>MODEL</a:t>
              </a:r>
            </a:p>
          </p:txBody>
        </p:sp>
        <p:sp>
          <p:nvSpPr>
            <p:cNvPr id="186" name="Circle"/>
            <p:cNvSpPr/>
            <p:nvPr/>
          </p:nvSpPr>
          <p:spPr>
            <a:xfrm>
              <a:off x="1308181" y="0"/>
              <a:ext cx="752262" cy="752262"/>
            </a:xfrm>
            <a:prstGeom prst="ellipse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1531">
                <a:spcBef>
                  <a:spcPts val="0"/>
                </a:spcBef>
                <a:defRPr spc="-44" sz="2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90" name="Group"/>
          <p:cNvGrpSpPr/>
          <p:nvPr/>
        </p:nvGrpSpPr>
        <p:grpSpPr>
          <a:xfrm>
            <a:off x="17114443" y="4439551"/>
            <a:ext cx="3368626" cy="3773742"/>
            <a:chOff x="0" y="0"/>
            <a:chExt cx="3368625" cy="3773740"/>
          </a:xfrm>
        </p:grpSpPr>
        <p:sp>
          <p:nvSpPr>
            <p:cNvPr id="188" name="DEMO"/>
            <p:cNvSpPr/>
            <p:nvPr/>
          </p:nvSpPr>
          <p:spPr>
            <a:xfrm>
              <a:off x="0" y="405115"/>
              <a:ext cx="3368626" cy="3368626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1531">
                <a:spcBef>
                  <a:spcPts val="0"/>
                </a:spcBef>
                <a:defRPr spc="-66" sz="3300"/>
              </a:lvl1pPr>
            </a:lstStyle>
            <a:p>
              <a:pPr/>
              <a:r>
                <a:t>DEMO</a:t>
              </a:r>
            </a:p>
          </p:txBody>
        </p:sp>
        <p:sp>
          <p:nvSpPr>
            <p:cNvPr id="189" name="Circle"/>
            <p:cNvSpPr/>
            <p:nvPr/>
          </p:nvSpPr>
          <p:spPr>
            <a:xfrm>
              <a:off x="1308182" y="0"/>
              <a:ext cx="752262" cy="752262"/>
            </a:xfrm>
            <a:prstGeom prst="ellipse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1531">
                <a:spcBef>
                  <a:spcPts val="0"/>
                </a:spcBef>
                <a:defRPr spc="-44" sz="22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91" name="undraw_art_museum_8or4.png" descr="undraw_art_museum_8or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65950" y="6253890"/>
            <a:ext cx="10528301" cy="659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00"/>
                            </p:stCondLst>
                            <p:childTnLst>
                              <p:par>
                                <p:cTn id="10" presetClass="entr" nodeType="afterEffect" presetSubtype="1" presetID="2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Class="entr" nodeType="afterEffect" presetSubtype="1" presetID="2" grpId="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800"/>
                            </p:stCondLst>
                            <p:childTnLst>
                              <p:par>
                                <p:cTn id="20" presetClass="entr" nodeType="afterEffect" presetSubtype="1" presetID="2" grpId="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4"/>
      <p:bldP build="whole" bldLvl="1" animBg="1" rev="0" advAuto="0" spid="181" grpId="1"/>
      <p:bldP build="whole" bldLvl="1" animBg="1" rev="0" advAuto="0" spid="187" grpId="3"/>
      <p:bldP build="whole" bldLvl="1" animBg="1" rev="0" advAuto="0" spid="184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02/06/2020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02/06/2020</a:t>
            </a:r>
          </a:p>
        </p:txBody>
      </p:sp>
      <p:sp>
        <p:nvSpPr>
          <p:cNvPr id="194" name="Det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Detection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xfrm>
            <a:off x="22838029" y="12955885"/>
            <a:ext cx="27254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6" name="100738252_263047908144386_6316618383731195904_n.png" descr="100738252_263047908144386_6316618383731195904_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62257" y="1997230"/>
            <a:ext cx="6558001" cy="863736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97" name="Semi-supervised algorithm"/>
          <p:cNvSpPr/>
          <p:nvPr/>
        </p:nvSpPr>
        <p:spPr>
          <a:xfrm>
            <a:off x="1679849" y="4154945"/>
            <a:ext cx="6254500" cy="18712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1531">
              <a:spcBef>
                <a:spcPts val="0"/>
              </a:spcBef>
              <a:defRPr spc="-66" sz="3300"/>
            </a:lvl1pPr>
          </a:lstStyle>
          <a:p>
            <a:pPr/>
            <a:r>
              <a:t>Semi-supervised algorithm</a:t>
            </a:r>
          </a:p>
        </p:txBody>
      </p:sp>
      <p:sp>
        <p:nvSpPr>
          <p:cNvPr id="198" name="Circle"/>
          <p:cNvSpPr/>
          <p:nvPr/>
        </p:nvSpPr>
        <p:spPr>
          <a:xfrm>
            <a:off x="4430968" y="3749830"/>
            <a:ext cx="752262" cy="752262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spcBef>
                <a:spcPts val="0"/>
              </a:spcBef>
              <a:defRPr spc="-44" sz="2200">
                <a:solidFill>
                  <a:srgbClr val="FFFFFF"/>
                </a:solidFill>
              </a:defRPr>
            </a:pPr>
          </a:p>
        </p:txBody>
      </p:sp>
      <p:pic>
        <p:nvPicPr>
          <p:cNvPr id="199" name="100674656_709806743104039_4144953103487074304_n.png" descr="100674656_709806743104039_4144953103487074304_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26042" y="4523483"/>
            <a:ext cx="6484472" cy="86360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8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8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2"/>
      <p:bldP build="whole" bldLvl="1" animBg="1" rev="0" advAuto="0" spid="196" grpId="3"/>
      <p:bldP build="whole" bldLvl="1" animBg="1" rev="0" advAuto="0" spid="19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02/06/2020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02/06/2020</a:t>
            </a:r>
          </a:p>
        </p:txBody>
      </p:sp>
      <p:sp>
        <p:nvSpPr>
          <p:cNvPr id="204" name="Det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Detection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22835742" y="12955885"/>
            <a:ext cx="277115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6" name="pointer.png" descr="poin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0007" y="5557503"/>
            <a:ext cx="9626601" cy="7162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9" name="Group"/>
          <p:cNvGrpSpPr/>
          <p:nvPr/>
        </p:nvGrpSpPr>
        <p:grpSpPr>
          <a:xfrm>
            <a:off x="12123776" y="2956407"/>
            <a:ext cx="7159772" cy="914640"/>
            <a:chOff x="0" y="0"/>
            <a:chExt cx="7159771" cy="914639"/>
          </a:xfrm>
        </p:grpSpPr>
        <p:sp>
          <p:nvSpPr>
            <p:cNvPr id="207" name="Mean shift segmentation filter"/>
            <p:cNvSpPr/>
            <p:nvPr/>
          </p:nvSpPr>
          <p:spPr>
            <a:xfrm>
              <a:off x="0" y="0"/>
              <a:ext cx="7159772" cy="914640"/>
            </a:xfrm>
            <a:prstGeom prst="roundRect">
              <a:avLst>
                <a:gd name="adj" fmla="val 20828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2" algn="ctr" defTabSz="821531">
                <a:spcBef>
                  <a:spcPts val="0"/>
                </a:spcBef>
                <a:defRPr spc="-58" sz="2900"/>
              </a:pPr>
              <a:r>
                <a:t>Mean shift segmentation filter</a:t>
              </a:r>
            </a:p>
          </p:txBody>
        </p:sp>
        <p:sp>
          <p:nvSpPr>
            <p:cNvPr id="208" name="Circle"/>
            <p:cNvSpPr/>
            <p:nvPr/>
          </p:nvSpPr>
          <p:spPr>
            <a:xfrm>
              <a:off x="204131" y="171789"/>
              <a:ext cx="571062" cy="571062"/>
            </a:xfrm>
            <a:prstGeom prst="ellipse">
              <a:avLst/>
            </a:prstGeom>
            <a:solidFill>
              <a:srgbClr val="F9A82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1531">
                <a:spcBef>
                  <a:spcPts val="0"/>
                </a:spcBef>
                <a:defRPr spc="-44" sz="2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12" name="Group"/>
          <p:cNvGrpSpPr/>
          <p:nvPr/>
        </p:nvGrpSpPr>
        <p:grpSpPr>
          <a:xfrm>
            <a:off x="12123776" y="4171060"/>
            <a:ext cx="7159772" cy="914641"/>
            <a:chOff x="0" y="0"/>
            <a:chExt cx="7159771" cy="914639"/>
          </a:xfrm>
        </p:grpSpPr>
        <p:sp>
          <p:nvSpPr>
            <p:cNvPr id="210" name="Flood fill (keep largest mask)"/>
            <p:cNvSpPr/>
            <p:nvPr/>
          </p:nvSpPr>
          <p:spPr>
            <a:xfrm>
              <a:off x="0" y="0"/>
              <a:ext cx="7159772" cy="914640"/>
            </a:xfrm>
            <a:prstGeom prst="roundRect">
              <a:avLst>
                <a:gd name="adj" fmla="val 20828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1531">
                <a:spcBef>
                  <a:spcPts val="0"/>
                </a:spcBef>
                <a:defRPr spc="-58" sz="2900"/>
              </a:lvl1pPr>
            </a:lstStyle>
            <a:p>
              <a:pPr/>
              <a:r>
                <a:t>Flood fill (keep largest mask)</a:t>
              </a:r>
            </a:p>
          </p:txBody>
        </p:sp>
        <p:sp>
          <p:nvSpPr>
            <p:cNvPr id="211" name="Circle"/>
            <p:cNvSpPr/>
            <p:nvPr/>
          </p:nvSpPr>
          <p:spPr>
            <a:xfrm>
              <a:off x="204131" y="171789"/>
              <a:ext cx="571062" cy="571062"/>
            </a:xfrm>
            <a:prstGeom prst="ellipse">
              <a:avLst/>
            </a:prstGeom>
            <a:solidFill>
              <a:srgbClr val="F9A82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1531">
                <a:spcBef>
                  <a:spcPts val="0"/>
                </a:spcBef>
                <a:defRPr spc="-44" sz="2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15" name="Group"/>
          <p:cNvGrpSpPr/>
          <p:nvPr/>
        </p:nvGrpSpPr>
        <p:grpSpPr>
          <a:xfrm>
            <a:off x="11215940" y="5385714"/>
            <a:ext cx="7159772" cy="914640"/>
            <a:chOff x="0" y="0"/>
            <a:chExt cx="7159771" cy="914639"/>
          </a:xfrm>
        </p:grpSpPr>
        <p:sp>
          <p:nvSpPr>
            <p:cNvPr id="213" name="Invert + erode"/>
            <p:cNvSpPr/>
            <p:nvPr/>
          </p:nvSpPr>
          <p:spPr>
            <a:xfrm>
              <a:off x="0" y="0"/>
              <a:ext cx="7159772" cy="914640"/>
            </a:xfrm>
            <a:prstGeom prst="roundRect">
              <a:avLst>
                <a:gd name="adj" fmla="val 20828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1531">
                <a:spcBef>
                  <a:spcPts val="0"/>
                </a:spcBef>
                <a:defRPr spc="-58" sz="2900"/>
              </a:lvl1pPr>
            </a:lstStyle>
            <a:p>
              <a:pPr/>
              <a:r>
                <a:t>Invert + erode</a:t>
              </a:r>
            </a:p>
          </p:txBody>
        </p:sp>
        <p:sp>
          <p:nvSpPr>
            <p:cNvPr id="214" name="Circle"/>
            <p:cNvSpPr/>
            <p:nvPr/>
          </p:nvSpPr>
          <p:spPr>
            <a:xfrm>
              <a:off x="204131" y="171789"/>
              <a:ext cx="571062" cy="571062"/>
            </a:xfrm>
            <a:prstGeom prst="ellipse">
              <a:avLst/>
            </a:prstGeom>
            <a:solidFill>
              <a:srgbClr val="F9A82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1531">
                <a:spcBef>
                  <a:spcPts val="0"/>
                </a:spcBef>
                <a:defRPr spc="-44" sz="2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18" name="Group"/>
          <p:cNvGrpSpPr/>
          <p:nvPr/>
        </p:nvGrpSpPr>
        <p:grpSpPr>
          <a:xfrm>
            <a:off x="12123776" y="6600367"/>
            <a:ext cx="7159772" cy="914641"/>
            <a:chOff x="0" y="0"/>
            <a:chExt cx="7159771" cy="914639"/>
          </a:xfrm>
        </p:grpSpPr>
        <p:sp>
          <p:nvSpPr>
            <p:cNvPr id="216" name="Median blur"/>
            <p:cNvSpPr/>
            <p:nvPr/>
          </p:nvSpPr>
          <p:spPr>
            <a:xfrm>
              <a:off x="0" y="0"/>
              <a:ext cx="7159772" cy="914640"/>
            </a:xfrm>
            <a:prstGeom prst="roundRect">
              <a:avLst>
                <a:gd name="adj" fmla="val 20828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1531">
                <a:spcBef>
                  <a:spcPts val="0"/>
                </a:spcBef>
                <a:defRPr spc="-58" sz="2900"/>
              </a:lvl1pPr>
            </a:lstStyle>
            <a:p>
              <a:pPr/>
              <a:r>
                <a:t>Median blur</a:t>
              </a:r>
            </a:p>
          </p:txBody>
        </p:sp>
        <p:sp>
          <p:nvSpPr>
            <p:cNvPr id="217" name="Circle"/>
            <p:cNvSpPr/>
            <p:nvPr/>
          </p:nvSpPr>
          <p:spPr>
            <a:xfrm>
              <a:off x="204131" y="171789"/>
              <a:ext cx="571062" cy="571062"/>
            </a:xfrm>
            <a:prstGeom prst="ellipse">
              <a:avLst/>
            </a:prstGeom>
            <a:solidFill>
              <a:srgbClr val="F9A82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1531">
                <a:spcBef>
                  <a:spcPts val="0"/>
                </a:spcBef>
                <a:defRPr spc="-44" sz="2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21" name="Group"/>
          <p:cNvGrpSpPr/>
          <p:nvPr/>
        </p:nvGrpSpPr>
        <p:grpSpPr>
          <a:xfrm>
            <a:off x="12123776" y="7815021"/>
            <a:ext cx="7159772" cy="914640"/>
            <a:chOff x="0" y="0"/>
            <a:chExt cx="7159771" cy="914639"/>
          </a:xfrm>
        </p:grpSpPr>
        <p:sp>
          <p:nvSpPr>
            <p:cNvPr id="219" name="Canny (with Otsu treshold)"/>
            <p:cNvSpPr/>
            <p:nvPr/>
          </p:nvSpPr>
          <p:spPr>
            <a:xfrm>
              <a:off x="0" y="0"/>
              <a:ext cx="7159772" cy="914640"/>
            </a:xfrm>
            <a:prstGeom prst="roundRect">
              <a:avLst>
                <a:gd name="adj" fmla="val 20828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1531">
                <a:spcBef>
                  <a:spcPts val="0"/>
                </a:spcBef>
                <a:defRPr spc="-58" sz="2900"/>
              </a:lvl1pPr>
            </a:lstStyle>
            <a:p>
              <a:pPr/>
              <a:r>
                <a:t>Canny (with Otsu treshold)</a:t>
              </a:r>
            </a:p>
          </p:txBody>
        </p:sp>
        <p:sp>
          <p:nvSpPr>
            <p:cNvPr id="220" name="Circle"/>
            <p:cNvSpPr/>
            <p:nvPr/>
          </p:nvSpPr>
          <p:spPr>
            <a:xfrm>
              <a:off x="204131" y="171789"/>
              <a:ext cx="571062" cy="571062"/>
            </a:xfrm>
            <a:prstGeom prst="ellipse">
              <a:avLst/>
            </a:prstGeom>
            <a:solidFill>
              <a:srgbClr val="F9A82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1531">
                <a:spcBef>
                  <a:spcPts val="0"/>
                </a:spcBef>
                <a:defRPr spc="-44" sz="2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24" name="Group"/>
          <p:cNvGrpSpPr/>
          <p:nvPr/>
        </p:nvGrpSpPr>
        <p:grpSpPr>
          <a:xfrm>
            <a:off x="12123776" y="9056115"/>
            <a:ext cx="7159772" cy="914640"/>
            <a:chOff x="0" y="0"/>
            <a:chExt cx="7159771" cy="914639"/>
          </a:xfrm>
        </p:grpSpPr>
        <p:sp>
          <p:nvSpPr>
            <p:cNvPr id="222" name="Close lines"/>
            <p:cNvSpPr/>
            <p:nvPr/>
          </p:nvSpPr>
          <p:spPr>
            <a:xfrm>
              <a:off x="0" y="0"/>
              <a:ext cx="7159772" cy="914640"/>
            </a:xfrm>
            <a:prstGeom prst="roundRect">
              <a:avLst>
                <a:gd name="adj" fmla="val 20828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1531">
                <a:spcBef>
                  <a:spcPts val="0"/>
                </a:spcBef>
                <a:defRPr spc="-58" sz="2900"/>
              </a:lvl1pPr>
            </a:lstStyle>
            <a:p>
              <a:pPr/>
              <a:r>
                <a:t>Close lines</a:t>
              </a:r>
            </a:p>
          </p:txBody>
        </p:sp>
        <p:sp>
          <p:nvSpPr>
            <p:cNvPr id="223" name="Circle"/>
            <p:cNvSpPr/>
            <p:nvPr/>
          </p:nvSpPr>
          <p:spPr>
            <a:xfrm>
              <a:off x="204131" y="171789"/>
              <a:ext cx="571062" cy="571062"/>
            </a:xfrm>
            <a:prstGeom prst="ellipse">
              <a:avLst/>
            </a:prstGeom>
            <a:solidFill>
              <a:srgbClr val="F9A82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1531">
                <a:spcBef>
                  <a:spcPts val="0"/>
                </a:spcBef>
                <a:defRPr spc="-44" sz="2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27" name="Group"/>
          <p:cNvGrpSpPr/>
          <p:nvPr/>
        </p:nvGrpSpPr>
        <p:grpSpPr>
          <a:xfrm>
            <a:off x="12123776" y="10254496"/>
            <a:ext cx="7159772" cy="914641"/>
            <a:chOff x="0" y="0"/>
            <a:chExt cx="7159771" cy="914639"/>
          </a:xfrm>
        </p:grpSpPr>
        <p:sp>
          <p:nvSpPr>
            <p:cNvPr id="225" name="Find contours"/>
            <p:cNvSpPr/>
            <p:nvPr/>
          </p:nvSpPr>
          <p:spPr>
            <a:xfrm>
              <a:off x="0" y="0"/>
              <a:ext cx="7159772" cy="914640"/>
            </a:xfrm>
            <a:prstGeom prst="roundRect">
              <a:avLst>
                <a:gd name="adj" fmla="val 20828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1531">
                <a:spcBef>
                  <a:spcPts val="0"/>
                </a:spcBef>
                <a:defRPr spc="-58" sz="2900"/>
              </a:lvl1pPr>
            </a:lstStyle>
            <a:p>
              <a:pPr/>
              <a:r>
                <a:t>Find contours</a:t>
              </a:r>
            </a:p>
          </p:txBody>
        </p:sp>
        <p:sp>
          <p:nvSpPr>
            <p:cNvPr id="226" name="Circle"/>
            <p:cNvSpPr/>
            <p:nvPr/>
          </p:nvSpPr>
          <p:spPr>
            <a:xfrm>
              <a:off x="204131" y="171789"/>
              <a:ext cx="571062" cy="571062"/>
            </a:xfrm>
            <a:prstGeom prst="ellipse">
              <a:avLst/>
            </a:prstGeom>
            <a:solidFill>
              <a:srgbClr val="F9A82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1531">
                <a:spcBef>
                  <a:spcPts val="0"/>
                </a:spcBef>
                <a:defRPr spc="-44" sz="2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28" name="Unsupervised algorithm"/>
          <p:cNvSpPr/>
          <p:nvPr/>
        </p:nvSpPr>
        <p:spPr>
          <a:xfrm>
            <a:off x="1679849" y="4154945"/>
            <a:ext cx="6254500" cy="18712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1531">
              <a:spcBef>
                <a:spcPts val="0"/>
              </a:spcBef>
              <a:defRPr spc="-66" sz="3300"/>
            </a:lvl1pPr>
          </a:lstStyle>
          <a:p>
            <a:pPr/>
            <a:r>
              <a:t>Unsupervised algorithm</a:t>
            </a:r>
          </a:p>
        </p:txBody>
      </p:sp>
      <p:sp>
        <p:nvSpPr>
          <p:cNvPr id="229" name="Circle"/>
          <p:cNvSpPr/>
          <p:nvPr/>
        </p:nvSpPr>
        <p:spPr>
          <a:xfrm>
            <a:off x="4430968" y="3749830"/>
            <a:ext cx="752262" cy="752262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spcBef>
                <a:spcPts val="0"/>
              </a:spcBef>
              <a:defRPr spc="-44"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2" presetID="2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"/>
                            </p:stCondLst>
                            <p:childTnLst>
                              <p:par>
                                <p:cTn id="18" presetClass="entr" nodeType="afterEffect" presetSubtype="2" presetID="2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00"/>
                            </p:stCondLst>
                            <p:childTnLst>
                              <p:par>
                                <p:cTn id="23" presetClass="entr" nodeType="afterEffect" presetSubtype="2" presetID="2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600"/>
                            </p:stCondLst>
                            <p:childTnLst>
                              <p:par>
                                <p:cTn id="28" presetClass="entr" nodeType="afterEffect" presetSubtype="2" presetID="2" grpId="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800"/>
                            </p:stCondLst>
                            <p:childTnLst>
                              <p:par>
                                <p:cTn id="33" presetClass="entr" nodeType="afterEffect" presetSubtype="2" presetID="2" grpId="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Class="entr" nodeType="afterEffect" presetSubtype="2" presetID="2" grpId="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1"/>
      <p:bldP build="whole" bldLvl="1" animBg="1" rev="0" advAuto="0" spid="227" grpId="8"/>
      <p:bldP build="whole" bldLvl="1" animBg="1" rev="0" advAuto="0" spid="221" grpId="6"/>
      <p:bldP build="whole" bldLvl="1" animBg="1" rev="0" advAuto="0" spid="218" grpId="5"/>
      <p:bldP build="whole" bldLvl="1" animBg="1" rev="0" advAuto="0" spid="215" grpId="4"/>
      <p:bldP build="whole" bldLvl="1" animBg="1" rev="0" advAuto="0" spid="212" grpId="3"/>
      <p:bldP build="whole" bldLvl="1" animBg="1" rev="0" advAuto="0" spid="209" grpId="2"/>
      <p:bldP build="whole" bldLvl="1" animBg="1" rev="0" advAuto="0" spid="224" grpId="7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/>
          <p:nvPr>
            <p:ph type="sldNum" sz="quarter" idx="2"/>
          </p:nvPr>
        </p:nvSpPr>
        <p:spPr>
          <a:xfrm>
            <a:off x="22844252" y="12954000"/>
            <a:ext cx="2677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2" name="IMG_20190323_121447_mean-shift.jpg" descr="IMG_20190323_121447_mean-shif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0395" y="3523715"/>
            <a:ext cx="11703210" cy="8770148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02/06/2020"/>
          <p:cNvSpPr txBox="1"/>
          <p:nvPr/>
        </p:nvSpPr>
        <p:spPr>
          <a:xfrm>
            <a:off x="1295400" y="12955885"/>
            <a:ext cx="21869400" cy="42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200"/>
              </a:spcBef>
              <a:defRPr cap="all"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02/06/2020</a:t>
            </a:r>
          </a:p>
        </p:txBody>
      </p:sp>
      <p:sp>
        <p:nvSpPr>
          <p:cNvPr id="234" name="mean shift segmentation filtering"/>
          <p:cNvSpPr txBox="1"/>
          <p:nvPr/>
        </p:nvSpPr>
        <p:spPr>
          <a:xfrm>
            <a:off x="6342771" y="1845692"/>
            <a:ext cx="1261735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Sen Bold"/>
                <a:ea typeface="Sen Bold"/>
                <a:cs typeface="Sen Bold"/>
                <a:sym typeface="Sen Bold"/>
              </a:defRPr>
            </a:lvl1pPr>
          </a:lstStyle>
          <a:p>
            <a:pPr/>
            <a:r>
              <a:t>mean shift segmentation filtering</a:t>
            </a:r>
          </a:p>
        </p:txBody>
      </p:sp>
      <p:sp>
        <p:nvSpPr>
          <p:cNvPr id="235" name="1"/>
          <p:cNvSpPr txBox="1"/>
          <p:nvPr/>
        </p:nvSpPr>
        <p:spPr>
          <a:xfrm>
            <a:off x="5334977" y="1693292"/>
            <a:ext cx="6848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DCB6E"/>
                </a:solidFill>
                <a:latin typeface="Sen Bold"/>
                <a:ea typeface="Sen Bold"/>
                <a:cs typeface="Sen Bold"/>
                <a:sym typeface="Sen Bold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lide Number"/>
          <p:cNvSpPr txBox="1"/>
          <p:nvPr>
            <p:ph type="sldNum" sz="quarter" idx="2"/>
          </p:nvPr>
        </p:nvSpPr>
        <p:spPr>
          <a:xfrm>
            <a:off x="22839553" y="12954000"/>
            <a:ext cx="277115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8" name="02/06/2020"/>
          <p:cNvSpPr txBox="1"/>
          <p:nvPr/>
        </p:nvSpPr>
        <p:spPr>
          <a:xfrm>
            <a:off x="1295400" y="12955885"/>
            <a:ext cx="21869400" cy="42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200"/>
              </a:spcBef>
              <a:defRPr cap="all"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02/06/2020</a:t>
            </a:r>
          </a:p>
        </p:txBody>
      </p:sp>
      <p:sp>
        <p:nvSpPr>
          <p:cNvPr id="239" name="flood fill"/>
          <p:cNvSpPr txBox="1"/>
          <p:nvPr/>
        </p:nvSpPr>
        <p:spPr>
          <a:xfrm>
            <a:off x="6337300" y="1845692"/>
            <a:ext cx="322183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Sen Bold"/>
                <a:ea typeface="Sen Bold"/>
                <a:cs typeface="Sen Bold"/>
                <a:sym typeface="Sen Bold"/>
              </a:defRPr>
            </a:lvl1pPr>
          </a:lstStyle>
          <a:p>
            <a:pPr/>
            <a:r>
              <a:t>flood fill</a:t>
            </a:r>
          </a:p>
        </p:txBody>
      </p:sp>
      <p:sp>
        <p:nvSpPr>
          <p:cNvPr id="240" name="2"/>
          <p:cNvSpPr txBox="1"/>
          <p:nvPr/>
        </p:nvSpPr>
        <p:spPr>
          <a:xfrm>
            <a:off x="5334000" y="1693292"/>
            <a:ext cx="684808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DCB6E"/>
                </a:solidFill>
                <a:latin typeface="Sen Bold"/>
                <a:ea typeface="Sen Bold"/>
                <a:cs typeface="Sen Bold"/>
                <a:sym typeface="Sen Bold"/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41" name="IMG_20190323_121447_wall-mask.jpg" descr="IMG_20190323_121447_wall-mask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37300" y="3619003"/>
            <a:ext cx="11709400" cy="8782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lide Number"/>
          <p:cNvSpPr txBox="1"/>
          <p:nvPr>
            <p:ph type="sldNum" sz="quarter" idx="2"/>
          </p:nvPr>
        </p:nvSpPr>
        <p:spPr>
          <a:xfrm>
            <a:off x="22851745" y="12954000"/>
            <a:ext cx="25273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4" name="02/06/2020"/>
          <p:cNvSpPr txBox="1"/>
          <p:nvPr/>
        </p:nvSpPr>
        <p:spPr>
          <a:xfrm>
            <a:off x="1295400" y="12955885"/>
            <a:ext cx="21869400" cy="42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200"/>
              </a:spcBef>
              <a:defRPr cap="all"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02/06/2020</a:t>
            </a:r>
          </a:p>
        </p:txBody>
      </p:sp>
      <p:sp>
        <p:nvSpPr>
          <p:cNvPr id="245" name="invert + erode"/>
          <p:cNvSpPr txBox="1"/>
          <p:nvPr/>
        </p:nvSpPr>
        <p:spPr>
          <a:xfrm>
            <a:off x="6337300" y="1845692"/>
            <a:ext cx="526747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Sen Bold"/>
                <a:ea typeface="Sen Bold"/>
                <a:cs typeface="Sen Bold"/>
                <a:sym typeface="Sen Bold"/>
              </a:defRPr>
            </a:lvl1pPr>
          </a:lstStyle>
          <a:p>
            <a:pPr/>
            <a:r>
              <a:t>invert + erode</a:t>
            </a:r>
          </a:p>
        </p:txBody>
      </p:sp>
      <p:sp>
        <p:nvSpPr>
          <p:cNvPr id="246" name="3"/>
          <p:cNvSpPr txBox="1"/>
          <p:nvPr/>
        </p:nvSpPr>
        <p:spPr>
          <a:xfrm>
            <a:off x="5334000" y="1693292"/>
            <a:ext cx="684808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DCB6E"/>
                </a:solidFill>
                <a:latin typeface="Sen Bold"/>
                <a:ea typeface="Sen Bold"/>
                <a:cs typeface="Sen Bold"/>
                <a:sym typeface="Sen Bold"/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247" name="IMG_20190323_121447_paintings-mask.jpg" descr="IMG_20190323_121447_paintings-mask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37300" y="3671788"/>
            <a:ext cx="11709400" cy="8782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lide Number"/>
          <p:cNvSpPr txBox="1"/>
          <p:nvPr>
            <p:ph type="sldNum" sz="quarter" idx="2"/>
          </p:nvPr>
        </p:nvSpPr>
        <p:spPr>
          <a:xfrm>
            <a:off x="22841331" y="12954000"/>
            <a:ext cx="27355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0" name="02/06/2020"/>
          <p:cNvSpPr txBox="1"/>
          <p:nvPr/>
        </p:nvSpPr>
        <p:spPr>
          <a:xfrm>
            <a:off x="1295400" y="12955885"/>
            <a:ext cx="21869400" cy="42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200"/>
              </a:spcBef>
              <a:defRPr cap="all"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02/06/2020</a:t>
            </a:r>
          </a:p>
        </p:txBody>
      </p:sp>
      <p:sp>
        <p:nvSpPr>
          <p:cNvPr id="251" name="median blur, Canny &amp; close lines"/>
          <p:cNvSpPr txBox="1"/>
          <p:nvPr/>
        </p:nvSpPr>
        <p:spPr>
          <a:xfrm>
            <a:off x="6337300" y="1845692"/>
            <a:ext cx="1196101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Sen Bold"/>
                <a:ea typeface="Sen Bold"/>
                <a:cs typeface="Sen Bold"/>
                <a:sym typeface="Sen Bold"/>
              </a:defRPr>
            </a:lvl1pPr>
          </a:lstStyle>
          <a:p>
            <a:pPr/>
            <a:r>
              <a:t>median blur, Canny &amp; close lines</a:t>
            </a:r>
          </a:p>
        </p:txBody>
      </p:sp>
      <p:sp>
        <p:nvSpPr>
          <p:cNvPr id="252" name="4, 5 &amp; 6"/>
          <p:cNvSpPr txBox="1"/>
          <p:nvPr/>
        </p:nvSpPr>
        <p:spPr>
          <a:xfrm>
            <a:off x="2235200" y="1693292"/>
            <a:ext cx="37357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DCB6E"/>
                </a:solidFill>
                <a:latin typeface="Sen Bold"/>
                <a:ea typeface="Sen Bold"/>
                <a:cs typeface="Sen Bold"/>
                <a:sym typeface="Sen Bold"/>
              </a:defRPr>
            </a:lvl1pPr>
          </a:lstStyle>
          <a:p>
            <a:pPr/>
            <a:r>
              <a:t>4, 5 &amp; 6</a:t>
            </a:r>
          </a:p>
        </p:txBody>
      </p:sp>
      <p:pic>
        <p:nvPicPr>
          <p:cNvPr id="253" name="IMG_20190323_121447_edges.jpg" descr="IMG_20190323_121447_edg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37300" y="3670300"/>
            <a:ext cx="11709400" cy="8782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lide Number"/>
          <p:cNvSpPr txBox="1"/>
          <p:nvPr>
            <p:ph type="sldNum" sz="quarter" idx="2"/>
          </p:nvPr>
        </p:nvSpPr>
        <p:spPr>
          <a:xfrm>
            <a:off x="22839426" y="12954000"/>
            <a:ext cx="27736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6" name="02/06/2020"/>
          <p:cNvSpPr txBox="1"/>
          <p:nvPr/>
        </p:nvSpPr>
        <p:spPr>
          <a:xfrm>
            <a:off x="1295400" y="12955885"/>
            <a:ext cx="21869400" cy="42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200"/>
              </a:spcBef>
              <a:defRPr cap="all"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02/06/2020</a:t>
            </a:r>
          </a:p>
        </p:txBody>
      </p:sp>
      <p:sp>
        <p:nvSpPr>
          <p:cNvPr id="257" name="find contours"/>
          <p:cNvSpPr txBox="1"/>
          <p:nvPr/>
        </p:nvSpPr>
        <p:spPr>
          <a:xfrm>
            <a:off x="6337300" y="1845692"/>
            <a:ext cx="496758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Sen Bold"/>
                <a:ea typeface="Sen Bold"/>
                <a:cs typeface="Sen Bold"/>
                <a:sym typeface="Sen Bold"/>
              </a:defRPr>
            </a:lvl1pPr>
          </a:lstStyle>
          <a:p>
            <a:pPr/>
            <a:r>
              <a:t>find contours</a:t>
            </a:r>
          </a:p>
        </p:txBody>
      </p:sp>
      <p:sp>
        <p:nvSpPr>
          <p:cNvPr id="258" name="7"/>
          <p:cNvSpPr txBox="1"/>
          <p:nvPr/>
        </p:nvSpPr>
        <p:spPr>
          <a:xfrm>
            <a:off x="5334000" y="1693292"/>
            <a:ext cx="684808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DCB6E"/>
                </a:solidFill>
                <a:latin typeface="Sen Bold"/>
                <a:ea typeface="Sen Bold"/>
                <a:cs typeface="Sen Bold"/>
                <a:sym typeface="Sen Bold"/>
              </a:defRPr>
            </a:lvl1pPr>
          </a:lstStyle>
          <a:p>
            <a:pPr/>
            <a:r>
              <a:t>7</a:t>
            </a:r>
          </a:p>
        </p:txBody>
      </p:sp>
      <p:pic>
        <p:nvPicPr>
          <p:cNvPr id="259" name="IMG_20190323_121447.jpg" descr="IMG_20190323_12144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37300" y="3670300"/>
            <a:ext cx="11709400" cy="87747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44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44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