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5" r:id="rId3"/>
    <p:sldId id="260" r:id="rId4"/>
    <p:sldId id="259" r:id="rId5"/>
    <p:sldId id="262" r:id="rId6"/>
    <p:sldId id="282" r:id="rId7"/>
    <p:sldId id="263" r:id="rId8"/>
    <p:sldId id="264" r:id="rId9"/>
    <p:sldId id="265" r:id="rId10"/>
    <p:sldId id="268" r:id="rId11"/>
    <p:sldId id="269" r:id="rId12"/>
    <p:sldId id="274" r:id="rId13"/>
    <p:sldId id="272" r:id="rId14"/>
    <p:sldId id="270" r:id="rId15"/>
    <p:sldId id="273" r:id="rId16"/>
    <p:sldId id="266" r:id="rId17"/>
    <p:sldId id="275" r:id="rId18"/>
    <p:sldId id="277" r:id="rId19"/>
    <p:sldId id="276" r:id="rId20"/>
    <p:sldId id="278" r:id="rId21"/>
    <p:sldId id="267" r:id="rId22"/>
    <p:sldId id="280" r:id="rId23"/>
    <p:sldId id="281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63" autoAdjust="0"/>
    <p:restoredTop sz="94660"/>
  </p:normalViewPr>
  <p:slideViewPr>
    <p:cSldViewPr snapToGrid="0">
      <p:cViewPr>
        <p:scale>
          <a:sx n="80" d="100"/>
          <a:sy n="80" d="100"/>
        </p:scale>
        <p:origin x="77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4990-1144-457E-AFDA-26CE03D0B20D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6996-3278-4430-AC24-51FD3FA2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9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4990-1144-457E-AFDA-26CE03D0B20D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6996-3278-4430-AC24-51FD3FA2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73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4990-1144-457E-AFDA-26CE03D0B20D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6996-3278-4430-AC24-51FD3FA2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07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4990-1144-457E-AFDA-26CE03D0B20D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6996-3278-4430-AC24-51FD3FA2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40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4990-1144-457E-AFDA-26CE03D0B20D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6996-3278-4430-AC24-51FD3FA2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35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4990-1144-457E-AFDA-26CE03D0B20D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6996-3278-4430-AC24-51FD3FA2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6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4990-1144-457E-AFDA-26CE03D0B20D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6996-3278-4430-AC24-51FD3FA2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09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4990-1144-457E-AFDA-26CE03D0B20D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6996-3278-4430-AC24-51FD3FA2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47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4990-1144-457E-AFDA-26CE03D0B20D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6996-3278-4430-AC24-51FD3FA2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00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4990-1144-457E-AFDA-26CE03D0B20D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6996-3278-4430-AC24-51FD3FA2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85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4990-1144-457E-AFDA-26CE03D0B20D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6996-3278-4430-AC24-51FD3FA2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27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74990-1144-457E-AFDA-26CE03D0B20D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66996-3278-4430-AC24-51FD3FA2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27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8580" y="67824"/>
            <a:ext cx="10515600" cy="10428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 smtClean="0"/>
              <a:t>Food dryer</a:t>
            </a:r>
          </a:p>
          <a:p>
            <a:pPr algn="l"/>
            <a:r>
              <a:rPr lang="en-GB" sz="2800" dirty="0" smtClean="0"/>
              <a:t>SADT – A0 level</a:t>
            </a:r>
            <a:endParaRPr lang="en-GB" sz="28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4227140" y="2770562"/>
            <a:ext cx="2776600" cy="1389958"/>
          </a:xfrm>
          <a:prstGeom prst="roundRect">
            <a:avLst>
              <a:gd name="adj" fmla="val 466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Food dryer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 flipV="1">
            <a:off x="4648200" y="4146874"/>
            <a:ext cx="13280" cy="84358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>
            <a:endCxn id="5" idx="1"/>
          </p:cNvCxnSpPr>
          <p:nvPr/>
        </p:nvCxnSpPr>
        <p:spPr>
          <a:xfrm>
            <a:off x="3124200" y="3465541"/>
            <a:ext cx="11029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4648200" y="2329455"/>
            <a:ext cx="0" cy="441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61480" y="4568666"/>
            <a:ext cx="703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Energy</a:t>
            </a:r>
            <a:endParaRPr lang="en-GB" sz="1400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7003740" y="3465541"/>
            <a:ext cx="11029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055620" y="3157764"/>
            <a:ext cx="117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Humid food</a:t>
            </a:r>
            <a:endParaRPr lang="en-GB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7003740" y="3157763"/>
            <a:ext cx="117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Dry food</a:t>
            </a:r>
            <a:endParaRPr lang="en-GB" sz="1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717519" y="2329455"/>
            <a:ext cx="1622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User interaction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91025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-34340"/>
            <a:ext cx="10515600" cy="1325563"/>
          </a:xfrm>
        </p:spPr>
        <p:txBody>
          <a:bodyPr/>
          <a:lstStyle/>
          <a:p>
            <a:r>
              <a:rPr lang="en-GB" dirty="0" smtClean="0"/>
              <a:t>TF1: Produce heat</a:t>
            </a:r>
            <a:br>
              <a:rPr lang="en-GB" dirty="0" smtClean="0"/>
            </a:br>
            <a:r>
              <a:rPr lang="en-GB" sz="2800" dirty="0" smtClean="0"/>
              <a:t>Solution 2: electrical heating</a:t>
            </a:r>
            <a:endParaRPr lang="en-GB" sz="2800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3114675" y="2109189"/>
            <a:ext cx="6429375" cy="3287421"/>
          </a:xfrm>
          <a:prstGeom prst="roundRect">
            <a:avLst>
              <a:gd name="adj" fmla="val 466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4604118" y="4057429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Transfer electrical energy to warm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Resistor</a:t>
            </a:r>
            <a:endParaRPr lang="en-GB" sz="1000" i="1" dirty="0" smtClean="0">
              <a:solidFill>
                <a:schemeClr val="tx1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4604118" y="2638203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Transfer warm in airflow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Plane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Fin</a:t>
            </a:r>
            <a:endParaRPr lang="en-GB" sz="1000" i="1" dirty="0" smtClean="0">
              <a:solidFill>
                <a:schemeClr val="tx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3230822" y="2178161"/>
            <a:ext cx="21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TF1: Produce heat</a:t>
            </a:r>
            <a:endParaRPr lang="en-GB" sz="1400" dirty="0"/>
          </a:p>
        </p:txBody>
      </p:sp>
      <p:sp>
        <p:nvSpPr>
          <p:cNvPr id="44" name="Rectangle à coins arrondis 43"/>
          <p:cNvSpPr/>
          <p:nvPr/>
        </p:nvSpPr>
        <p:spPr>
          <a:xfrm>
            <a:off x="7124710" y="2638203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Focus warm </a:t>
            </a:r>
            <a:r>
              <a:rPr lang="en-GB" sz="1400" dirty="0" smtClean="0">
                <a:solidFill>
                  <a:schemeClr val="tx1"/>
                </a:solidFill>
              </a:rPr>
              <a:t>air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Tunnel / pipe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Box</a:t>
            </a:r>
            <a:endParaRPr lang="en-GB" sz="1100" i="1" dirty="0">
              <a:solidFill>
                <a:schemeClr val="tx1"/>
              </a:solidFill>
            </a:endParaRPr>
          </a:p>
        </p:txBody>
      </p:sp>
      <p:cxnSp>
        <p:nvCxnSpPr>
          <p:cNvPr id="45" name="Connecteur droit 44"/>
          <p:cNvCxnSpPr/>
          <p:nvPr/>
        </p:nvCxnSpPr>
        <p:spPr>
          <a:xfrm flipH="1">
            <a:off x="2609850" y="3195551"/>
            <a:ext cx="199426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 flipV="1">
            <a:off x="5026149" y="5172126"/>
            <a:ext cx="3051" cy="75349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44" idx="1"/>
            <a:endCxn id="42" idx="3"/>
          </p:cNvCxnSpPr>
          <p:nvPr/>
        </p:nvCxnSpPr>
        <p:spPr>
          <a:xfrm flipH="1">
            <a:off x="6162952" y="3195552"/>
            <a:ext cx="96175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8683544" y="3181177"/>
            <a:ext cx="199426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3230822" y="2853837"/>
            <a:ext cx="972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Cold air</a:t>
            </a:r>
            <a:endParaRPr lang="en-GB" sz="1400" dirty="0"/>
          </a:p>
        </p:txBody>
      </p:sp>
      <p:sp>
        <p:nvSpPr>
          <p:cNvPr id="56" name="ZoneTexte 55"/>
          <p:cNvSpPr txBox="1"/>
          <p:nvPr/>
        </p:nvSpPr>
        <p:spPr>
          <a:xfrm>
            <a:off x="6181430" y="2850687"/>
            <a:ext cx="972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Warm air</a:t>
            </a:r>
            <a:endParaRPr lang="en-GB" sz="1400" dirty="0"/>
          </a:p>
        </p:txBody>
      </p:sp>
      <p:sp>
        <p:nvSpPr>
          <p:cNvPr id="57" name="ZoneTexte 56"/>
          <p:cNvSpPr txBox="1"/>
          <p:nvPr/>
        </p:nvSpPr>
        <p:spPr>
          <a:xfrm>
            <a:off x="5026149" y="5646182"/>
            <a:ext cx="147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Electrical energy</a:t>
            </a:r>
            <a:endParaRPr lang="en-GB" sz="1400" dirty="0"/>
          </a:p>
        </p:txBody>
      </p:sp>
      <p:cxnSp>
        <p:nvCxnSpPr>
          <p:cNvPr id="58" name="Connecteur droit 57"/>
          <p:cNvCxnSpPr/>
          <p:nvPr/>
        </p:nvCxnSpPr>
        <p:spPr>
          <a:xfrm flipH="1" flipV="1">
            <a:off x="5020048" y="3752899"/>
            <a:ext cx="7626" cy="304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5020048" y="3742340"/>
            <a:ext cx="147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Thermal energy</a:t>
            </a:r>
            <a:endParaRPr lang="en-GB" sz="1400" dirty="0"/>
          </a:p>
        </p:txBody>
      </p:sp>
      <p:sp>
        <p:nvSpPr>
          <p:cNvPr id="61" name="ZoneTexte 60"/>
          <p:cNvSpPr txBox="1"/>
          <p:nvPr/>
        </p:nvSpPr>
        <p:spPr>
          <a:xfrm>
            <a:off x="8737177" y="2843874"/>
            <a:ext cx="2130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Possible of warm airflow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94809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7334"/>
            <a:ext cx="10515600" cy="1325563"/>
          </a:xfrm>
        </p:spPr>
        <p:txBody>
          <a:bodyPr/>
          <a:lstStyle/>
          <a:p>
            <a:r>
              <a:rPr lang="en-GB" dirty="0" smtClean="0"/>
              <a:t>TF1: Produce heat</a:t>
            </a:r>
            <a:br>
              <a:rPr lang="en-GB" dirty="0" smtClean="0"/>
            </a:br>
            <a:r>
              <a:rPr lang="en-GB" sz="2800" dirty="0" smtClean="0"/>
              <a:t>Solution 3: Solid combustor (wood …)</a:t>
            </a:r>
            <a:endParaRPr lang="en-GB" sz="2800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632174" y="1796866"/>
            <a:ext cx="10277475" cy="3680010"/>
          </a:xfrm>
          <a:prstGeom prst="roundRect">
            <a:avLst>
              <a:gd name="adj" fmla="val 466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5361742" y="3755521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Transfer warm in solid</a:t>
            </a:r>
          </a:p>
          <a:p>
            <a:r>
              <a:rPr lang="en-GB" sz="1100" i="1" dirty="0">
                <a:solidFill>
                  <a:schemeClr val="tx1"/>
                </a:solidFill>
              </a:rPr>
              <a:t>Plane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Fin</a:t>
            </a:r>
            <a:endParaRPr lang="en-GB" sz="1000" i="1" dirty="0">
              <a:solidFill>
                <a:schemeClr val="tx1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5347356" y="2314353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Transfer warm in airflow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Plane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Fin</a:t>
            </a:r>
            <a:endParaRPr lang="en-GB" sz="1000" i="1" dirty="0" smtClean="0">
              <a:solidFill>
                <a:schemeClr val="tx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672377" y="1874412"/>
            <a:ext cx="21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TF1: Produce heat</a:t>
            </a:r>
            <a:endParaRPr lang="en-GB" sz="1400" dirty="0"/>
          </a:p>
        </p:txBody>
      </p:sp>
      <p:sp>
        <p:nvSpPr>
          <p:cNvPr id="44" name="Rectangle à coins arrondis 43"/>
          <p:cNvSpPr/>
          <p:nvPr/>
        </p:nvSpPr>
        <p:spPr>
          <a:xfrm>
            <a:off x="7867948" y="2314353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Focus warm </a:t>
            </a:r>
            <a:r>
              <a:rPr lang="en-GB" sz="1400" dirty="0" smtClean="0">
                <a:solidFill>
                  <a:schemeClr val="tx1"/>
                </a:solidFill>
              </a:rPr>
              <a:t>air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Tunnel / pipe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Box</a:t>
            </a:r>
            <a:endParaRPr lang="en-GB" sz="1100" i="1" dirty="0">
              <a:solidFill>
                <a:schemeClr val="tx1"/>
              </a:solidFill>
            </a:endParaRPr>
          </a:p>
        </p:txBody>
      </p:sp>
      <p:cxnSp>
        <p:nvCxnSpPr>
          <p:cNvPr id="45" name="Connecteur droit 44"/>
          <p:cNvCxnSpPr/>
          <p:nvPr/>
        </p:nvCxnSpPr>
        <p:spPr>
          <a:xfrm flipH="1" flipV="1">
            <a:off x="485775" y="2857327"/>
            <a:ext cx="4861582" cy="1437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44" idx="1"/>
            <a:endCxn id="42" idx="3"/>
          </p:cNvCxnSpPr>
          <p:nvPr/>
        </p:nvCxnSpPr>
        <p:spPr>
          <a:xfrm flipH="1">
            <a:off x="6906190" y="2871702"/>
            <a:ext cx="96175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9426782" y="2857327"/>
            <a:ext cx="199426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4243586" y="2512783"/>
            <a:ext cx="836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Cold air</a:t>
            </a:r>
            <a:endParaRPr lang="en-GB" sz="1400" dirty="0"/>
          </a:p>
        </p:txBody>
      </p:sp>
      <p:sp>
        <p:nvSpPr>
          <p:cNvPr id="56" name="ZoneTexte 55"/>
          <p:cNvSpPr txBox="1"/>
          <p:nvPr/>
        </p:nvSpPr>
        <p:spPr>
          <a:xfrm>
            <a:off x="6924668" y="2526837"/>
            <a:ext cx="972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Warm air</a:t>
            </a:r>
            <a:endParaRPr lang="en-GB" sz="1400" dirty="0"/>
          </a:p>
        </p:txBody>
      </p:sp>
      <p:cxnSp>
        <p:nvCxnSpPr>
          <p:cNvPr id="58" name="Connecteur droit 57"/>
          <p:cNvCxnSpPr/>
          <p:nvPr/>
        </p:nvCxnSpPr>
        <p:spPr>
          <a:xfrm flipH="1" flipV="1">
            <a:off x="5763286" y="3429049"/>
            <a:ext cx="7626" cy="304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5763286" y="3418490"/>
            <a:ext cx="147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Thermal energy</a:t>
            </a:r>
            <a:endParaRPr lang="en-GB" sz="1400" dirty="0"/>
          </a:p>
        </p:txBody>
      </p:sp>
      <p:sp>
        <p:nvSpPr>
          <p:cNvPr id="61" name="ZoneTexte 60"/>
          <p:cNvSpPr txBox="1"/>
          <p:nvPr/>
        </p:nvSpPr>
        <p:spPr>
          <a:xfrm>
            <a:off x="9480415" y="2520024"/>
            <a:ext cx="2130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Usable air</a:t>
            </a:r>
            <a:endParaRPr lang="en-GB" sz="1400" dirty="0"/>
          </a:p>
        </p:txBody>
      </p:sp>
      <p:cxnSp>
        <p:nvCxnSpPr>
          <p:cNvPr id="21" name="Connecteur droit 20"/>
          <p:cNvCxnSpPr>
            <a:stCxn id="41" idx="1"/>
            <a:endCxn id="59" idx="3"/>
          </p:cNvCxnSpPr>
          <p:nvPr/>
        </p:nvCxnSpPr>
        <p:spPr>
          <a:xfrm flipH="1" flipV="1">
            <a:off x="4670450" y="4312868"/>
            <a:ext cx="691292" cy="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4647267" y="3465817"/>
            <a:ext cx="1237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Warm and unusable airflow</a:t>
            </a:r>
            <a:endParaRPr lang="en-GB" sz="1400" dirty="0"/>
          </a:p>
        </p:txBody>
      </p:sp>
      <p:cxnSp>
        <p:nvCxnSpPr>
          <p:cNvPr id="34" name="Connecteur droit 33"/>
          <p:cNvCxnSpPr/>
          <p:nvPr/>
        </p:nvCxnSpPr>
        <p:spPr>
          <a:xfrm flipH="1">
            <a:off x="6946503" y="4312867"/>
            <a:ext cx="4182540" cy="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7445624" y="3983067"/>
            <a:ext cx="1903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Cold and unusable flow</a:t>
            </a:r>
            <a:endParaRPr lang="en-GB" sz="1400" dirty="0"/>
          </a:p>
        </p:txBody>
      </p:sp>
      <p:sp>
        <p:nvSpPr>
          <p:cNvPr id="47" name="Rectangle à coins arrondis 46"/>
          <p:cNvSpPr/>
          <p:nvPr/>
        </p:nvSpPr>
        <p:spPr>
          <a:xfrm>
            <a:off x="851568" y="3764893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Burn wood</a:t>
            </a:r>
          </a:p>
        </p:txBody>
      </p:sp>
      <p:cxnSp>
        <p:nvCxnSpPr>
          <p:cNvPr id="48" name="Connecteur droit 47"/>
          <p:cNvCxnSpPr/>
          <p:nvPr/>
        </p:nvCxnSpPr>
        <p:spPr>
          <a:xfrm flipH="1" flipV="1">
            <a:off x="120353" y="4104596"/>
            <a:ext cx="739364" cy="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120353" y="4501086"/>
            <a:ext cx="739364" cy="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155431" y="3761802"/>
            <a:ext cx="836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Cold air</a:t>
            </a:r>
            <a:endParaRPr lang="en-GB" sz="1400" dirty="0"/>
          </a:p>
        </p:txBody>
      </p:sp>
      <p:sp>
        <p:nvSpPr>
          <p:cNvPr id="54" name="ZoneTexte 53"/>
          <p:cNvSpPr txBox="1"/>
          <p:nvPr/>
        </p:nvSpPr>
        <p:spPr>
          <a:xfrm>
            <a:off x="67598" y="4211790"/>
            <a:ext cx="836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Wood</a:t>
            </a:r>
            <a:endParaRPr lang="en-GB" sz="1400" dirty="0"/>
          </a:p>
        </p:txBody>
      </p:sp>
      <p:sp>
        <p:nvSpPr>
          <p:cNvPr id="59" name="Rectangle à coins arrondis 58"/>
          <p:cNvSpPr/>
          <p:nvPr/>
        </p:nvSpPr>
        <p:spPr>
          <a:xfrm>
            <a:off x="3111616" y="3755519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Create convection</a:t>
            </a:r>
          </a:p>
        </p:txBody>
      </p:sp>
      <p:cxnSp>
        <p:nvCxnSpPr>
          <p:cNvPr id="62" name="Connecteur droit 61"/>
          <p:cNvCxnSpPr>
            <a:stCxn id="59" idx="1"/>
            <a:endCxn id="47" idx="3"/>
          </p:cNvCxnSpPr>
          <p:nvPr/>
        </p:nvCxnSpPr>
        <p:spPr>
          <a:xfrm flipH="1">
            <a:off x="2410402" y="4312868"/>
            <a:ext cx="701214" cy="937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2358137" y="3383377"/>
            <a:ext cx="847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Warm and unusable air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55529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7334"/>
            <a:ext cx="10515600" cy="1325563"/>
          </a:xfrm>
        </p:spPr>
        <p:txBody>
          <a:bodyPr/>
          <a:lstStyle/>
          <a:p>
            <a:r>
              <a:rPr lang="en-GB" dirty="0" smtClean="0"/>
              <a:t>TF1: Produce heat</a:t>
            </a:r>
            <a:br>
              <a:rPr lang="en-GB" dirty="0" smtClean="0"/>
            </a:br>
            <a:r>
              <a:rPr lang="en-GB" sz="2800" dirty="0" smtClean="0"/>
              <a:t>Solution 4: Fluid combustor (oil, biogas, ethanol …)</a:t>
            </a:r>
            <a:endParaRPr lang="en-GB" sz="2800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632174" y="1796866"/>
            <a:ext cx="10277475" cy="3680010"/>
          </a:xfrm>
          <a:prstGeom prst="roundRect">
            <a:avLst>
              <a:gd name="adj" fmla="val 466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5361742" y="3755521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Transfer warm in solid</a:t>
            </a:r>
          </a:p>
          <a:p>
            <a:r>
              <a:rPr lang="en-GB" sz="1100" i="1" dirty="0">
                <a:solidFill>
                  <a:schemeClr val="tx1"/>
                </a:solidFill>
              </a:rPr>
              <a:t>Plane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Fin</a:t>
            </a:r>
            <a:endParaRPr lang="en-GB" sz="1000" i="1" dirty="0">
              <a:solidFill>
                <a:schemeClr val="tx1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5347356" y="2314353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Transfer warm in airflow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Plane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Fin</a:t>
            </a:r>
            <a:endParaRPr lang="en-GB" sz="1000" i="1" dirty="0" smtClean="0">
              <a:solidFill>
                <a:schemeClr val="tx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699737" y="1893427"/>
            <a:ext cx="21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TF1: Produce heat</a:t>
            </a:r>
            <a:endParaRPr lang="en-GB" sz="1400" dirty="0"/>
          </a:p>
        </p:txBody>
      </p:sp>
      <p:sp>
        <p:nvSpPr>
          <p:cNvPr id="44" name="Rectangle à coins arrondis 43"/>
          <p:cNvSpPr/>
          <p:nvPr/>
        </p:nvSpPr>
        <p:spPr>
          <a:xfrm>
            <a:off x="7867948" y="2314353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Focus warm </a:t>
            </a:r>
            <a:r>
              <a:rPr lang="en-GB" sz="1400" dirty="0" smtClean="0">
                <a:solidFill>
                  <a:schemeClr val="tx1"/>
                </a:solidFill>
              </a:rPr>
              <a:t>air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Tunnel / pipe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Box</a:t>
            </a:r>
            <a:endParaRPr lang="en-GB" sz="1100" i="1" dirty="0">
              <a:solidFill>
                <a:schemeClr val="tx1"/>
              </a:solidFill>
            </a:endParaRPr>
          </a:p>
        </p:txBody>
      </p:sp>
      <p:cxnSp>
        <p:nvCxnSpPr>
          <p:cNvPr id="45" name="Connecteur droit 44"/>
          <p:cNvCxnSpPr/>
          <p:nvPr/>
        </p:nvCxnSpPr>
        <p:spPr>
          <a:xfrm flipH="1" flipV="1">
            <a:off x="485775" y="2857327"/>
            <a:ext cx="4861582" cy="1437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44" idx="1"/>
            <a:endCxn id="42" idx="3"/>
          </p:cNvCxnSpPr>
          <p:nvPr/>
        </p:nvCxnSpPr>
        <p:spPr>
          <a:xfrm flipH="1">
            <a:off x="6906190" y="2871702"/>
            <a:ext cx="96175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9426782" y="2857327"/>
            <a:ext cx="199426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4243586" y="2512783"/>
            <a:ext cx="836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Cold air</a:t>
            </a:r>
            <a:endParaRPr lang="en-GB" sz="1400" dirty="0"/>
          </a:p>
        </p:txBody>
      </p:sp>
      <p:sp>
        <p:nvSpPr>
          <p:cNvPr id="56" name="ZoneTexte 55"/>
          <p:cNvSpPr txBox="1"/>
          <p:nvPr/>
        </p:nvSpPr>
        <p:spPr>
          <a:xfrm>
            <a:off x="6924668" y="2526837"/>
            <a:ext cx="972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Warm air</a:t>
            </a:r>
            <a:endParaRPr lang="en-GB" sz="1400" dirty="0"/>
          </a:p>
        </p:txBody>
      </p:sp>
      <p:cxnSp>
        <p:nvCxnSpPr>
          <p:cNvPr id="58" name="Connecteur droit 57"/>
          <p:cNvCxnSpPr/>
          <p:nvPr/>
        </p:nvCxnSpPr>
        <p:spPr>
          <a:xfrm flipH="1" flipV="1">
            <a:off x="5763286" y="3429049"/>
            <a:ext cx="7626" cy="304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5763286" y="3418490"/>
            <a:ext cx="147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Thermal energy</a:t>
            </a:r>
            <a:endParaRPr lang="en-GB" sz="1400" dirty="0"/>
          </a:p>
        </p:txBody>
      </p:sp>
      <p:sp>
        <p:nvSpPr>
          <p:cNvPr id="61" name="ZoneTexte 60"/>
          <p:cNvSpPr txBox="1"/>
          <p:nvPr/>
        </p:nvSpPr>
        <p:spPr>
          <a:xfrm>
            <a:off x="9480415" y="2520024"/>
            <a:ext cx="2130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Possible of warm airflow</a:t>
            </a:r>
            <a:endParaRPr lang="en-GB" sz="1400" dirty="0"/>
          </a:p>
        </p:txBody>
      </p:sp>
      <p:cxnSp>
        <p:nvCxnSpPr>
          <p:cNvPr id="21" name="Connecteur droit 20"/>
          <p:cNvCxnSpPr>
            <a:stCxn id="41" idx="1"/>
            <a:endCxn id="59" idx="3"/>
          </p:cNvCxnSpPr>
          <p:nvPr/>
        </p:nvCxnSpPr>
        <p:spPr>
          <a:xfrm flipH="1" flipV="1">
            <a:off x="4670450" y="4312868"/>
            <a:ext cx="691292" cy="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4647267" y="3465817"/>
            <a:ext cx="1237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Warm and unusable airflow</a:t>
            </a:r>
            <a:endParaRPr lang="en-GB" sz="1400" dirty="0"/>
          </a:p>
        </p:txBody>
      </p:sp>
      <p:cxnSp>
        <p:nvCxnSpPr>
          <p:cNvPr id="34" name="Connecteur droit 33"/>
          <p:cNvCxnSpPr/>
          <p:nvPr/>
        </p:nvCxnSpPr>
        <p:spPr>
          <a:xfrm flipH="1">
            <a:off x="6946503" y="4312867"/>
            <a:ext cx="4182540" cy="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7445624" y="3983067"/>
            <a:ext cx="1903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Cold and unusable flow</a:t>
            </a:r>
            <a:endParaRPr lang="en-GB" sz="1400" dirty="0"/>
          </a:p>
        </p:txBody>
      </p:sp>
      <p:sp>
        <p:nvSpPr>
          <p:cNvPr id="47" name="Rectangle à coins arrondis 46"/>
          <p:cNvSpPr/>
          <p:nvPr/>
        </p:nvSpPr>
        <p:spPr>
          <a:xfrm>
            <a:off x="851568" y="3764893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Burn oil</a:t>
            </a:r>
          </a:p>
        </p:txBody>
      </p:sp>
      <p:cxnSp>
        <p:nvCxnSpPr>
          <p:cNvPr id="48" name="Connecteur droit 47"/>
          <p:cNvCxnSpPr/>
          <p:nvPr/>
        </p:nvCxnSpPr>
        <p:spPr>
          <a:xfrm flipH="1" flipV="1">
            <a:off x="120353" y="4104596"/>
            <a:ext cx="739364" cy="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120353" y="4501086"/>
            <a:ext cx="739364" cy="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155431" y="3761802"/>
            <a:ext cx="836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Cold air</a:t>
            </a:r>
            <a:endParaRPr lang="en-GB" sz="1400" dirty="0"/>
          </a:p>
        </p:txBody>
      </p:sp>
      <p:sp>
        <p:nvSpPr>
          <p:cNvPr id="54" name="ZoneTexte 53"/>
          <p:cNvSpPr txBox="1"/>
          <p:nvPr/>
        </p:nvSpPr>
        <p:spPr>
          <a:xfrm>
            <a:off x="143941" y="4183595"/>
            <a:ext cx="613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Oil</a:t>
            </a:r>
            <a:endParaRPr lang="en-GB" sz="1400" dirty="0"/>
          </a:p>
        </p:txBody>
      </p:sp>
      <p:sp>
        <p:nvSpPr>
          <p:cNvPr id="59" name="Rectangle à coins arrondis 58"/>
          <p:cNvSpPr/>
          <p:nvPr/>
        </p:nvSpPr>
        <p:spPr>
          <a:xfrm>
            <a:off x="3111616" y="3755519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Create convection</a:t>
            </a:r>
          </a:p>
        </p:txBody>
      </p:sp>
      <p:cxnSp>
        <p:nvCxnSpPr>
          <p:cNvPr id="62" name="Connecteur droit 61"/>
          <p:cNvCxnSpPr>
            <a:stCxn id="59" idx="1"/>
            <a:endCxn id="47" idx="3"/>
          </p:cNvCxnSpPr>
          <p:nvPr/>
        </p:nvCxnSpPr>
        <p:spPr>
          <a:xfrm flipH="1">
            <a:off x="2410402" y="4312868"/>
            <a:ext cx="701214" cy="937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2358137" y="3383377"/>
            <a:ext cx="847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Warm and unusable air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62314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7334"/>
            <a:ext cx="10515600" cy="1325563"/>
          </a:xfrm>
        </p:spPr>
        <p:txBody>
          <a:bodyPr/>
          <a:lstStyle/>
          <a:p>
            <a:r>
              <a:rPr lang="en-GB" dirty="0" smtClean="0"/>
              <a:t>TF1: Produce heat</a:t>
            </a:r>
            <a:br>
              <a:rPr lang="en-GB" dirty="0" smtClean="0"/>
            </a:br>
            <a:r>
              <a:rPr lang="en-GB" sz="2800" dirty="0" smtClean="0"/>
              <a:t>Solution 5: Compost</a:t>
            </a:r>
            <a:endParaRPr lang="en-GB" sz="2800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866775" y="1785339"/>
            <a:ext cx="8487063" cy="4615461"/>
          </a:xfrm>
          <a:prstGeom prst="roundRect">
            <a:avLst>
              <a:gd name="adj" fmla="val 466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4428292" y="3755521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tx1"/>
                </a:solidFill>
              </a:rPr>
              <a:t>T</a:t>
            </a:r>
            <a:r>
              <a:rPr lang="en-GB" sz="1400" dirty="0" err="1" smtClean="0">
                <a:solidFill>
                  <a:schemeClr val="tx1"/>
                </a:solidFill>
              </a:rPr>
              <a:t>ransfert</a:t>
            </a:r>
            <a:r>
              <a:rPr lang="en-GB" sz="1400" dirty="0" smtClean="0">
                <a:solidFill>
                  <a:schemeClr val="tx1"/>
                </a:solidFill>
              </a:rPr>
              <a:t> warm in solid</a:t>
            </a:r>
          </a:p>
        </p:txBody>
      </p:sp>
      <p:sp>
        <p:nvSpPr>
          <p:cNvPr id="42" name="Rectangle à coins arrondis 41"/>
          <p:cNvSpPr/>
          <p:nvPr/>
        </p:nvSpPr>
        <p:spPr>
          <a:xfrm>
            <a:off x="4413906" y="2314353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Transfert</a:t>
            </a:r>
            <a:r>
              <a:rPr lang="en-GB" sz="1400" dirty="0" smtClean="0">
                <a:solidFill>
                  <a:schemeClr val="tx1"/>
                </a:solidFill>
              </a:rPr>
              <a:t> warm in airflow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Plane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Fin</a:t>
            </a:r>
            <a:endParaRPr lang="en-GB" sz="1000" i="1" dirty="0" smtClean="0">
              <a:solidFill>
                <a:schemeClr val="tx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1051790" y="1863248"/>
            <a:ext cx="21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TF1: Produce heat</a:t>
            </a:r>
            <a:endParaRPr lang="en-GB" sz="1400" dirty="0"/>
          </a:p>
        </p:txBody>
      </p:sp>
      <p:sp>
        <p:nvSpPr>
          <p:cNvPr id="44" name="Rectangle à coins arrondis 43"/>
          <p:cNvSpPr/>
          <p:nvPr/>
        </p:nvSpPr>
        <p:spPr>
          <a:xfrm>
            <a:off x="6934498" y="2314353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Focus warm </a:t>
            </a:r>
            <a:r>
              <a:rPr lang="en-GB" sz="1400" dirty="0" smtClean="0">
                <a:solidFill>
                  <a:schemeClr val="tx1"/>
                </a:solidFill>
              </a:rPr>
              <a:t>air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Tunnel / pipe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Box</a:t>
            </a:r>
            <a:endParaRPr lang="en-GB" sz="1100" i="1" dirty="0">
              <a:solidFill>
                <a:schemeClr val="tx1"/>
              </a:solidFill>
            </a:endParaRPr>
          </a:p>
        </p:txBody>
      </p:sp>
      <p:cxnSp>
        <p:nvCxnSpPr>
          <p:cNvPr id="45" name="Connecteur droit 44"/>
          <p:cNvCxnSpPr/>
          <p:nvPr/>
        </p:nvCxnSpPr>
        <p:spPr>
          <a:xfrm flipH="1">
            <a:off x="2753013" y="2871701"/>
            <a:ext cx="1660893" cy="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44" idx="1"/>
            <a:endCxn id="42" idx="3"/>
          </p:cNvCxnSpPr>
          <p:nvPr/>
        </p:nvCxnSpPr>
        <p:spPr>
          <a:xfrm flipH="1">
            <a:off x="5972740" y="2871702"/>
            <a:ext cx="96175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8493332" y="2857327"/>
            <a:ext cx="199426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3310136" y="2512783"/>
            <a:ext cx="836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Cold air</a:t>
            </a:r>
            <a:endParaRPr lang="en-GB" sz="1400" dirty="0"/>
          </a:p>
        </p:txBody>
      </p:sp>
      <p:sp>
        <p:nvSpPr>
          <p:cNvPr id="56" name="ZoneTexte 55"/>
          <p:cNvSpPr txBox="1"/>
          <p:nvPr/>
        </p:nvSpPr>
        <p:spPr>
          <a:xfrm>
            <a:off x="5991218" y="2526837"/>
            <a:ext cx="972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Warm air</a:t>
            </a:r>
            <a:endParaRPr lang="en-GB" sz="1400" dirty="0"/>
          </a:p>
        </p:txBody>
      </p:sp>
      <p:cxnSp>
        <p:nvCxnSpPr>
          <p:cNvPr id="58" name="Connecteur droit 57"/>
          <p:cNvCxnSpPr/>
          <p:nvPr/>
        </p:nvCxnSpPr>
        <p:spPr>
          <a:xfrm flipH="1" flipV="1">
            <a:off x="4829836" y="3429049"/>
            <a:ext cx="7626" cy="304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4829836" y="3418490"/>
            <a:ext cx="147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Thermal energy</a:t>
            </a:r>
            <a:endParaRPr lang="en-GB" sz="1400" dirty="0"/>
          </a:p>
        </p:txBody>
      </p:sp>
      <p:sp>
        <p:nvSpPr>
          <p:cNvPr id="61" name="ZoneTexte 60"/>
          <p:cNvSpPr txBox="1"/>
          <p:nvPr/>
        </p:nvSpPr>
        <p:spPr>
          <a:xfrm>
            <a:off x="8546965" y="2520024"/>
            <a:ext cx="2130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Possible of warm airflow</a:t>
            </a:r>
            <a:endParaRPr lang="en-GB" sz="1400" dirty="0"/>
          </a:p>
        </p:txBody>
      </p:sp>
      <p:cxnSp>
        <p:nvCxnSpPr>
          <p:cNvPr id="21" name="Connecteur droit 20"/>
          <p:cNvCxnSpPr>
            <a:stCxn id="41" idx="1"/>
          </p:cNvCxnSpPr>
          <p:nvPr/>
        </p:nvCxnSpPr>
        <p:spPr>
          <a:xfrm flipH="1" flipV="1">
            <a:off x="3455598" y="4311042"/>
            <a:ext cx="972694" cy="182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3455598" y="3572378"/>
            <a:ext cx="9726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Warm and pollute flow</a:t>
            </a:r>
            <a:endParaRPr lang="en-GB" sz="1400" dirty="0"/>
          </a:p>
        </p:txBody>
      </p:sp>
      <p:cxnSp>
        <p:nvCxnSpPr>
          <p:cNvPr id="34" name="Connecteur droit 33"/>
          <p:cNvCxnSpPr/>
          <p:nvPr/>
        </p:nvCxnSpPr>
        <p:spPr>
          <a:xfrm flipH="1">
            <a:off x="6013053" y="4312868"/>
            <a:ext cx="3695130" cy="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512174" y="3983067"/>
            <a:ext cx="1903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Cold and pollute flow</a:t>
            </a:r>
            <a:endParaRPr lang="en-GB" sz="1400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1897329" y="3753693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tx1"/>
                </a:solidFill>
              </a:rPr>
              <a:t>T</a:t>
            </a:r>
            <a:r>
              <a:rPr lang="en-GB" sz="1400" dirty="0" err="1" smtClean="0">
                <a:solidFill>
                  <a:schemeClr val="tx1"/>
                </a:solidFill>
              </a:rPr>
              <a:t>ransfert</a:t>
            </a:r>
            <a:r>
              <a:rPr lang="en-GB" sz="1400" dirty="0" smtClean="0">
                <a:solidFill>
                  <a:schemeClr val="tx1"/>
                </a:solidFill>
              </a:rPr>
              <a:t> warm in flow</a:t>
            </a:r>
          </a:p>
        </p:txBody>
      </p:sp>
      <p:sp>
        <p:nvSpPr>
          <p:cNvPr id="14" name="Multiplication 13"/>
          <p:cNvSpPr/>
          <p:nvPr/>
        </p:nvSpPr>
        <p:spPr>
          <a:xfrm>
            <a:off x="3728312" y="2504812"/>
            <a:ext cx="4005988" cy="248628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075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9788" y="98425"/>
            <a:ext cx="10515600" cy="1325563"/>
          </a:xfrm>
        </p:spPr>
        <p:txBody>
          <a:bodyPr/>
          <a:lstStyle/>
          <a:p>
            <a:r>
              <a:rPr lang="en-GB" dirty="0" smtClean="0"/>
              <a:t>Choice of heat producer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276225" y="1595597"/>
            <a:ext cx="3971417" cy="823912"/>
          </a:xfrm>
        </p:spPr>
        <p:txBody>
          <a:bodyPr>
            <a:normAutofit/>
          </a:bodyPr>
          <a:lstStyle/>
          <a:p>
            <a:r>
              <a:rPr lang="en-GB" dirty="0" smtClean="0"/>
              <a:t>Solution 1</a:t>
            </a:r>
          </a:p>
          <a:p>
            <a:r>
              <a:rPr lang="en-GB" sz="1800" dirty="0" smtClean="0"/>
              <a:t>Solar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200025" y="2505075"/>
            <a:ext cx="3914776" cy="3181350"/>
          </a:xfrm>
        </p:spPr>
        <p:txBody>
          <a:bodyPr>
            <a:normAutofit lnSpcReduction="10000"/>
          </a:bodyPr>
          <a:lstStyle/>
          <a:p>
            <a:r>
              <a:rPr lang="en-GB" sz="2000" dirty="0" smtClean="0"/>
              <a:t>Advantages</a:t>
            </a:r>
          </a:p>
          <a:p>
            <a:pPr lvl="1"/>
            <a:r>
              <a:rPr lang="en-GB" sz="1800" dirty="0" smtClean="0"/>
              <a:t>Easy to construct</a:t>
            </a:r>
          </a:p>
          <a:p>
            <a:pPr lvl="1"/>
            <a:r>
              <a:rPr lang="en-GB" sz="1800" dirty="0" smtClean="0"/>
              <a:t>Low-cost</a:t>
            </a:r>
          </a:p>
          <a:p>
            <a:pPr lvl="1"/>
            <a:r>
              <a:rPr lang="en-GB" sz="1800" dirty="0" smtClean="0"/>
              <a:t>Easy to repair</a:t>
            </a:r>
          </a:p>
          <a:p>
            <a:pPr lvl="1"/>
            <a:r>
              <a:rPr lang="en-GB" sz="1800" dirty="0"/>
              <a:t>Easy to be </a:t>
            </a:r>
            <a:r>
              <a:rPr lang="en-GB" sz="1800" dirty="0" smtClean="0"/>
              <a:t>autonomous</a:t>
            </a:r>
          </a:p>
          <a:p>
            <a:pPr lvl="1"/>
            <a:r>
              <a:rPr lang="en-GB" sz="1800" dirty="0" smtClean="0"/>
              <a:t>Renewable  </a:t>
            </a:r>
          </a:p>
          <a:p>
            <a:pPr lvl="1"/>
            <a:r>
              <a:rPr lang="en-GB" sz="1800" dirty="0" smtClean="0"/>
              <a:t>Simple to use</a:t>
            </a:r>
          </a:p>
          <a:p>
            <a:pPr lvl="1"/>
            <a:endParaRPr lang="en-GB" sz="1800" dirty="0" smtClean="0"/>
          </a:p>
          <a:p>
            <a:r>
              <a:rPr lang="en-GB" sz="2000" dirty="0" smtClean="0"/>
              <a:t>Disadvantage</a:t>
            </a:r>
          </a:p>
          <a:p>
            <a:pPr lvl="1"/>
            <a:r>
              <a:rPr lang="en-GB" sz="1800" dirty="0" smtClean="0"/>
              <a:t>Usable only during day</a:t>
            </a:r>
            <a:endParaRPr lang="en-GB" sz="180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>
          <a:xfrm>
            <a:off x="4267487" y="1603852"/>
            <a:ext cx="3990975" cy="823912"/>
          </a:xfrm>
        </p:spPr>
        <p:txBody>
          <a:bodyPr>
            <a:normAutofit/>
          </a:bodyPr>
          <a:lstStyle/>
          <a:p>
            <a:r>
              <a:rPr lang="en-GB" dirty="0" smtClean="0"/>
              <a:t>Solution 2</a:t>
            </a:r>
          </a:p>
          <a:p>
            <a:r>
              <a:rPr lang="en-GB" sz="1800" dirty="0" smtClean="0"/>
              <a:t>Electric</a:t>
            </a:r>
            <a:endParaRPr lang="en-GB" sz="18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>
          <a:xfrm>
            <a:off x="4232704" y="2506980"/>
            <a:ext cx="4029869" cy="368458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Advantages</a:t>
            </a:r>
          </a:p>
          <a:p>
            <a:pPr lvl="1"/>
            <a:r>
              <a:rPr lang="en-GB" sz="1800" dirty="0"/>
              <a:t>Easy to construct</a:t>
            </a:r>
          </a:p>
          <a:p>
            <a:pPr lvl="1"/>
            <a:r>
              <a:rPr lang="en-GB" sz="1800" dirty="0"/>
              <a:t>Low-cost</a:t>
            </a:r>
          </a:p>
          <a:p>
            <a:pPr lvl="1"/>
            <a:r>
              <a:rPr lang="en-GB" sz="1800" dirty="0"/>
              <a:t>Easy to </a:t>
            </a:r>
            <a:r>
              <a:rPr lang="en-GB" sz="1800" dirty="0" smtClean="0"/>
              <a:t>change</a:t>
            </a:r>
          </a:p>
          <a:p>
            <a:pPr lvl="1"/>
            <a:r>
              <a:rPr lang="en-GB" sz="1800" dirty="0"/>
              <a:t>Simple to </a:t>
            </a:r>
            <a:r>
              <a:rPr lang="en-GB" sz="1800" dirty="0" smtClean="0"/>
              <a:t>use</a:t>
            </a:r>
            <a:endParaRPr lang="en-GB" sz="1800" dirty="0"/>
          </a:p>
          <a:p>
            <a:pPr lvl="1"/>
            <a:endParaRPr lang="en-GB" sz="1800" dirty="0"/>
          </a:p>
          <a:p>
            <a:r>
              <a:rPr lang="en-GB" sz="2000" dirty="0" smtClean="0"/>
              <a:t>Disadvantages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5469" r="95898">
                        <a14:foregroundMark x1="29492" y1="28320" x2="29492" y2="283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040" y="5589588"/>
            <a:ext cx="1257300" cy="12573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5469" r="95898">
                        <a14:foregroundMark x1="29492" y1="28320" x2="29492" y2="283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40288" y="4876800"/>
            <a:ext cx="1257300" cy="1257300"/>
          </a:xfrm>
          <a:prstGeom prst="rect">
            <a:avLst/>
          </a:prstGeom>
        </p:spPr>
      </p:pic>
      <p:sp>
        <p:nvSpPr>
          <p:cNvPr id="12" name="Espace réservé du texte 6"/>
          <p:cNvSpPr txBox="1">
            <a:spLocks/>
          </p:cNvSpPr>
          <p:nvPr/>
        </p:nvSpPr>
        <p:spPr>
          <a:xfrm>
            <a:off x="8039100" y="1595597"/>
            <a:ext cx="399097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Solution 3</a:t>
            </a:r>
          </a:p>
          <a:p>
            <a:r>
              <a:rPr lang="en-GB" sz="1800" dirty="0" smtClean="0"/>
              <a:t>Wood combustor</a:t>
            </a:r>
            <a:endParaRPr lang="en-GB" sz="1800" dirty="0"/>
          </a:p>
        </p:txBody>
      </p:sp>
      <p:sp>
        <p:nvSpPr>
          <p:cNvPr id="13" name="Espace réservé du contenu 7"/>
          <p:cNvSpPr txBox="1">
            <a:spLocks/>
          </p:cNvSpPr>
          <p:nvPr/>
        </p:nvSpPr>
        <p:spPr>
          <a:xfrm>
            <a:off x="8039100" y="2506980"/>
            <a:ext cx="4363023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Advantages</a:t>
            </a:r>
          </a:p>
          <a:p>
            <a:pPr lvl="1"/>
            <a:r>
              <a:rPr lang="en-GB" sz="1800" dirty="0" smtClean="0"/>
              <a:t>Easy to be autonomous</a:t>
            </a:r>
          </a:p>
          <a:p>
            <a:pPr lvl="1"/>
            <a:r>
              <a:rPr lang="en-GB" sz="1800" dirty="0" smtClean="0"/>
              <a:t>Renewable</a:t>
            </a:r>
          </a:p>
          <a:p>
            <a:pPr lvl="1"/>
            <a:r>
              <a:rPr lang="en-GB" sz="1800" dirty="0"/>
              <a:t>Simple to </a:t>
            </a:r>
            <a:r>
              <a:rPr lang="en-GB" sz="1800" dirty="0" smtClean="0"/>
              <a:t>use</a:t>
            </a:r>
          </a:p>
          <a:p>
            <a:pPr lvl="1"/>
            <a:endParaRPr lang="en-GB" sz="1800" dirty="0" smtClean="0"/>
          </a:p>
          <a:p>
            <a:r>
              <a:rPr lang="en-GB" sz="2000" dirty="0" smtClean="0"/>
              <a:t>Disadvantages</a:t>
            </a:r>
          </a:p>
          <a:p>
            <a:pPr lvl="1"/>
            <a:r>
              <a:rPr lang="en-GB" sz="1800" dirty="0" smtClean="0"/>
              <a:t>Complex to construct</a:t>
            </a:r>
          </a:p>
        </p:txBody>
      </p:sp>
    </p:spTree>
    <p:extLst>
      <p:ext uri="{BB962C8B-B14F-4D97-AF65-F5344CB8AC3E}">
        <p14:creationId xmlns:p14="http://schemas.microsoft.com/office/powerpoint/2010/main" val="1900447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9788" y="98425"/>
            <a:ext cx="10515600" cy="1325563"/>
          </a:xfrm>
        </p:spPr>
        <p:txBody>
          <a:bodyPr/>
          <a:lstStyle/>
          <a:p>
            <a:r>
              <a:rPr lang="en-GB" dirty="0" smtClean="0"/>
              <a:t>Choice of heat producer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276225" y="1275557"/>
            <a:ext cx="3971417" cy="823912"/>
          </a:xfrm>
        </p:spPr>
        <p:txBody>
          <a:bodyPr>
            <a:normAutofit/>
          </a:bodyPr>
          <a:lstStyle/>
          <a:p>
            <a:r>
              <a:rPr lang="en-GB" dirty="0" smtClean="0"/>
              <a:t>Solution 4</a:t>
            </a:r>
          </a:p>
          <a:p>
            <a:r>
              <a:rPr lang="en-GB" sz="1800" dirty="0" smtClean="0"/>
              <a:t>Oil combustor</a:t>
            </a:r>
            <a:endParaRPr lang="en-GB" sz="180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>
          <a:xfrm>
            <a:off x="4267487" y="1275557"/>
            <a:ext cx="3990975" cy="823912"/>
          </a:xfrm>
        </p:spPr>
        <p:txBody>
          <a:bodyPr>
            <a:normAutofit/>
          </a:bodyPr>
          <a:lstStyle/>
          <a:p>
            <a:r>
              <a:rPr lang="en-GB" dirty="0" smtClean="0"/>
              <a:t>Solution 5</a:t>
            </a:r>
          </a:p>
          <a:p>
            <a:r>
              <a:rPr lang="en-GB" sz="1800" dirty="0" smtClean="0"/>
              <a:t>Compost</a:t>
            </a:r>
            <a:endParaRPr lang="en-GB" sz="18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>
          <a:xfrm>
            <a:off x="4228593" y="2533650"/>
            <a:ext cx="4029869" cy="368458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Advantages</a:t>
            </a:r>
          </a:p>
          <a:p>
            <a:pPr lvl="1"/>
            <a:r>
              <a:rPr lang="en-GB" sz="1800" dirty="0" smtClean="0"/>
              <a:t>Renewable</a:t>
            </a:r>
          </a:p>
          <a:p>
            <a:pPr lvl="1"/>
            <a:r>
              <a:rPr lang="en-GB" sz="1800" dirty="0" smtClean="0"/>
              <a:t>Easy to be autonomous</a:t>
            </a:r>
          </a:p>
          <a:p>
            <a:pPr lvl="1"/>
            <a:endParaRPr lang="en-GB" sz="1800" dirty="0"/>
          </a:p>
          <a:p>
            <a:r>
              <a:rPr lang="en-GB" sz="2000" dirty="0" smtClean="0"/>
              <a:t>Disadvantages</a:t>
            </a:r>
          </a:p>
        </p:txBody>
      </p:sp>
      <p:sp>
        <p:nvSpPr>
          <p:cNvPr id="14" name="Espace réservé du contenu 7"/>
          <p:cNvSpPr txBox="1">
            <a:spLocks/>
          </p:cNvSpPr>
          <p:nvPr/>
        </p:nvSpPr>
        <p:spPr>
          <a:xfrm>
            <a:off x="276225" y="2305050"/>
            <a:ext cx="4363023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Advantages</a:t>
            </a:r>
          </a:p>
          <a:p>
            <a:pPr lvl="1"/>
            <a:r>
              <a:rPr lang="en-GB" sz="1800" dirty="0" smtClean="0"/>
              <a:t>Simple to use</a:t>
            </a:r>
          </a:p>
          <a:p>
            <a:pPr lvl="1"/>
            <a:endParaRPr lang="en-GB" sz="1800" dirty="0" smtClean="0"/>
          </a:p>
          <a:p>
            <a:r>
              <a:rPr lang="en-GB" sz="2000" dirty="0" smtClean="0"/>
              <a:t>Disadvantages</a:t>
            </a:r>
          </a:p>
          <a:p>
            <a:pPr lvl="1"/>
            <a:r>
              <a:rPr lang="en-GB" sz="1800" dirty="0" smtClean="0"/>
              <a:t>Complex to construct</a:t>
            </a:r>
          </a:p>
        </p:txBody>
      </p:sp>
    </p:spTree>
    <p:extLst>
      <p:ext uri="{BB962C8B-B14F-4D97-AF65-F5344CB8AC3E}">
        <p14:creationId xmlns:p14="http://schemas.microsoft.com/office/powerpoint/2010/main" val="494948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07950"/>
            <a:ext cx="10515600" cy="1325563"/>
          </a:xfrm>
        </p:spPr>
        <p:txBody>
          <a:bodyPr/>
          <a:lstStyle/>
          <a:p>
            <a:r>
              <a:rPr lang="en-GB" dirty="0" smtClean="0"/>
              <a:t>TF2: Create an airflow</a:t>
            </a:r>
            <a:br>
              <a:rPr lang="en-GB" dirty="0" smtClean="0"/>
            </a:br>
            <a:r>
              <a:rPr lang="en-GB" sz="3200" dirty="0" smtClean="0"/>
              <a:t>Solution 1: Warm in draught</a:t>
            </a:r>
            <a:endParaRPr lang="en-GB" sz="3200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4259580" y="2359864"/>
            <a:ext cx="4023360" cy="2463300"/>
          </a:xfrm>
          <a:prstGeom prst="roundRect">
            <a:avLst>
              <a:gd name="adj" fmla="val 466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4541575" y="2930346"/>
            <a:ext cx="1381397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Make a depression</a:t>
            </a:r>
          </a:p>
        </p:txBody>
      </p:sp>
      <p:cxnSp>
        <p:nvCxnSpPr>
          <p:cNvPr id="6" name="Connecteur droit 5"/>
          <p:cNvCxnSpPr>
            <a:stCxn id="5" idx="1"/>
          </p:cNvCxnSpPr>
          <p:nvPr/>
        </p:nvCxnSpPr>
        <p:spPr>
          <a:xfrm flipH="1">
            <a:off x="3627120" y="3487695"/>
            <a:ext cx="91445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>
            <a:stCxn id="17" idx="1"/>
            <a:endCxn id="5" idx="3"/>
          </p:cNvCxnSpPr>
          <p:nvPr/>
        </p:nvCxnSpPr>
        <p:spPr>
          <a:xfrm flipH="1">
            <a:off x="5922972" y="3487695"/>
            <a:ext cx="661061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251371" y="3082258"/>
            <a:ext cx="972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Usable air</a:t>
            </a:r>
            <a:endParaRPr lang="en-GB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5922972" y="2955325"/>
            <a:ext cx="866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Warm airflow</a:t>
            </a:r>
            <a:endParaRPr lang="en-GB" sz="1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259580" y="2412014"/>
            <a:ext cx="21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TF2: Create an airflow</a:t>
            </a:r>
            <a:endParaRPr lang="en-GB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6584033" y="2930346"/>
            <a:ext cx="1381397" cy="1114698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Guide airflow</a:t>
            </a:r>
          </a:p>
        </p:txBody>
      </p:sp>
      <p:cxnSp>
        <p:nvCxnSpPr>
          <p:cNvPr id="20" name="Connecteur droit 19"/>
          <p:cNvCxnSpPr>
            <a:endCxn id="17" idx="3"/>
          </p:cNvCxnSpPr>
          <p:nvPr/>
        </p:nvCxnSpPr>
        <p:spPr>
          <a:xfrm flipH="1">
            <a:off x="7965430" y="3487694"/>
            <a:ext cx="825380" cy="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8357586" y="2871505"/>
            <a:ext cx="866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Usable airflow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053758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07950"/>
            <a:ext cx="10515600" cy="1325563"/>
          </a:xfrm>
        </p:spPr>
        <p:txBody>
          <a:bodyPr/>
          <a:lstStyle/>
          <a:p>
            <a:r>
              <a:rPr lang="en-GB" dirty="0" smtClean="0"/>
              <a:t>TF2: Create an airflow</a:t>
            </a:r>
            <a:br>
              <a:rPr lang="en-GB" dirty="0" smtClean="0"/>
            </a:br>
            <a:r>
              <a:rPr lang="en-GB" sz="3200" dirty="0" smtClean="0"/>
              <a:t>Solution 2: Wind in draught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41253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07950"/>
            <a:ext cx="10515600" cy="1325563"/>
          </a:xfrm>
        </p:spPr>
        <p:txBody>
          <a:bodyPr/>
          <a:lstStyle/>
          <a:p>
            <a:r>
              <a:rPr lang="en-GB" dirty="0" smtClean="0"/>
              <a:t>TF2: Create an airflow</a:t>
            </a:r>
            <a:br>
              <a:rPr lang="en-GB" dirty="0" smtClean="0"/>
            </a:br>
            <a:r>
              <a:rPr lang="en-GB" sz="3200" dirty="0" smtClean="0"/>
              <a:t>Solution 3: Electrical ventilator</a:t>
            </a:r>
            <a:endParaRPr lang="en-GB" sz="3200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4076700" y="2453640"/>
            <a:ext cx="3264896" cy="2409960"/>
          </a:xfrm>
          <a:prstGeom prst="roundRect">
            <a:avLst>
              <a:gd name="adj" fmla="val 466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4960675" y="3219906"/>
            <a:ext cx="1381397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Pulse air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137542" y="2453640"/>
            <a:ext cx="21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TF2: Create an airflow</a:t>
            </a:r>
            <a:endParaRPr lang="en-GB" sz="1400" dirty="0"/>
          </a:p>
        </p:txBody>
      </p:sp>
      <p:cxnSp>
        <p:nvCxnSpPr>
          <p:cNvPr id="6" name="Connecteur droit 5"/>
          <p:cNvCxnSpPr/>
          <p:nvPr/>
        </p:nvCxnSpPr>
        <p:spPr>
          <a:xfrm flipH="1">
            <a:off x="3665220" y="3677954"/>
            <a:ext cx="129545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164848" y="3350843"/>
            <a:ext cx="972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Usable air</a:t>
            </a:r>
            <a:endParaRPr lang="en-GB" sz="1400" dirty="0"/>
          </a:p>
        </p:txBody>
      </p:sp>
      <p:cxnSp>
        <p:nvCxnSpPr>
          <p:cNvPr id="8" name="Connecteur droit 7"/>
          <p:cNvCxnSpPr/>
          <p:nvPr/>
        </p:nvCxnSpPr>
        <p:spPr>
          <a:xfrm flipH="1">
            <a:off x="6342072" y="3677954"/>
            <a:ext cx="1548462" cy="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457310" y="3115081"/>
            <a:ext cx="866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Usable airflow</a:t>
            </a:r>
            <a:endParaRPr lang="en-GB" sz="1400" dirty="0"/>
          </a:p>
        </p:txBody>
      </p:sp>
      <p:cxnSp>
        <p:nvCxnSpPr>
          <p:cNvPr id="13" name="Connecteur droit 12"/>
          <p:cNvCxnSpPr/>
          <p:nvPr/>
        </p:nvCxnSpPr>
        <p:spPr>
          <a:xfrm flipH="1" flipV="1">
            <a:off x="5404244" y="4334603"/>
            <a:ext cx="3052" cy="104570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404244" y="5100869"/>
            <a:ext cx="147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Electrical energy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46844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07950"/>
            <a:ext cx="10515600" cy="1325563"/>
          </a:xfrm>
        </p:spPr>
        <p:txBody>
          <a:bodyPr/>
          <a:lstStyle/>
          <a:p>
            <a:r>
              <a:rPr lang="en-GB" dirty="0" smtClean="0"/>
              <a:t>TF2: Create an airflow</a:t>
            </a:r>
            <a:br>
              <a:rPr lang="en-GB" dirty="0" smtClean="0"/>
            </a:br>
            <a:r>
              <a:rPr lang="en-GB" sz="3200" dirty="0" smtClean="0"/>
              <a:t>Solution 4: Wind ventilator</a:t>
            </a:r>
            <a:endParaRPr lang="en-GB" sz="3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076700" y="2453640"/>
            <a:ext cx="3264896" cy="2409960"/>
          </a:xfrm>
          <a:prstGeom prst="roundRect">
            <a:avLst>
              <a:gd name="adj" fmla="val 466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960675" y="3219906"/>
            <a:ext cx="1381397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Pulse air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137542" y="2453640"/>
            <a:ext cx="21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TF2: Create an airflow</a:t>
            </a:r>
            <a:endParaRPr lang="en-GB" sz="1400" dirty="0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3665220" y="3677954"/>
            <a:ext cx="129545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3164848" y="3350843"/>
            <a:ext cx="972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Usable air</a:t>
            </a:r>
            <a:endParaRPr lang="en-GB" sz="1400" dirty="0"/>
          </a:p>
        </p:txBody>
      </p:sp>
      <p:cxnSp>
        <p:nvCxnSpPr>
          <p:cNvPr id="16" name="Connecteur droit 15"/>
          <p:cNvCxnSpPr/>
          <p:nvPr/>
        </p:nvCxnSpPr>
        <p:spPr>
          <a:xfrm flipH="1">
            <a:off x="6342072" y="3677954"/>
            <a:ext cx="1548462" cy="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7457310" y="3115081"/>
            <a:ext cx="866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Usable airflow</a:t>
            </a:r>
            <a:endParaRPr lang="en-GB" sz="1400" dirty="0"/>
          </a:p>
        </p:txBody>
      </p:sp>
      <p:cxnSp>
        <p:nvCxnSpPr>
          <p:cNvPr id="18" name="Connecteur droit 17"/>
          <p:cNvCxnSpPr/>
          <p:nvPr/>
        </p:nvCxnSpPr>
        <p:spPr>
          <a:xfrm flipH="1" flipV="1">
            <a:off x="5404244" y="4334603"/>
            <a:ext cx="3052" cy="104570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5404244" y="5100869"/>
            <a:ext cx="147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Wind energy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6581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8580" y="67824"/>
            <a:ext cx="10515600" cy="10428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 smtClean="0"/>
              <a:t>Food dryer</a:t>
            </a:r>
          </a:p>
          <a:p>
            <a:pPr algn="l"/>
            <a:r>
              <a:rPr lang="en-GB" sz="2800" dirty="0" smtClean="0"/>
              <a:t>SADT – A-0 level</a:t>
            </a:r>
            <a:endParaRPr lang="en-GB" sz="28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495480" y="1600200"/>
            <a:ext cx="9035360" cy="4069080"/>
          </a:xfrm>
          <a:prstGeom prst="roundRect">
            <a:avLst>
              <a:gd name="adj" fmla="val 466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 flipH="1" flipV="1">
            <a:off x="2575102" y="5090618"/>
            <a:ext cx="3875" cy="931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>
            <a:endCxn id="18" idx="1"/>
          </p:cNvCxnSpPr>
          <p:nvPr/>
        </p:nvCxnSpPr>
        <p:spPr>
          <a:xfrm flipV="1">
            <a:off x="411136" y="3003874"/>
            <a:ext cx="1895979" cy="183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16" idx="0"/>
          </p:cNvCxnSpPr>
          <p:nvPr/>
        </p:nvCxnSpPr>
        <p:spPr>
          <a:xfrm flipV="1">
            <a:off x="3676612" y="1261473"/>
            <a:ext cx="0" cy="349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555749" y="5751471"/>
            <a:ext cx="703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Energy</a:t>
            </a:r>
            <a:endParaRPr lang="en-GB" sz="1400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10530840" y="3311652"/>
            <a:ext cx="11029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76846" y="2666679"/>
            <a:ext cx="117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Humid food</a:t>
            </a:r>
            <a:endParaRPr lang="en-GB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10530840" y="3003874"/>
            <a:ext cx="117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Dry food</a:t>
            </a:r>
            <a:endParaRPr lang="en-GB" sz="1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3676611" y="1210232"/>
            <a:ext cx="1622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User action</a:t>
            </a:r>
            <a:endParaRPr lang="en-GB" sz="1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756311" y="3022196"/>
            <a:ext cx="1256849" cy="75241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PF1: Dry food</a:t>
            </a:r>
            <a:endParaRPr lang="en-GB" sz="1100" i="1" dirty="0" smtClean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3113859" y="4753423"/>
            <a:ext cx="1125505" cy="67439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UF2: Be ergonomic</a:t>
            </a:r>
            <a:endParaRPr lang="en-GB" sz="1100" i="1" dirty="0" smtClean="0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2307115" y="2666679"/>
            <a:ext cx="1194761" cy="67439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UF3: Contain food</a:t>
            </a:r>
            <a:endParaRPr lang="en-GB" sz="1100" i="1" dirty="0" smtClean="0">
              <a:solidFill>
                <a:schemeClr val="tx1"/>
              </a:solidFill>
            </a:endParaRPr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2505091" y="1803110"/>
            <a:ext cx="2" cy="863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2505093" y="1803110"/>
            <a:ext cx="117151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 flipV="1">
            <a:off x="5039411" y="919149"/>
            <a:ext cx="7620" cy="20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16" idx="1"/>
          </p:cNvCxnSpPr>
          <p:nvPr/>
        </p:nvCxnSpPr>
        <p:spPr>
          <a:xfrm flipH="1">
            <a:off x="2555749" y="5090618"/>
            <a:ext cx="558110" cy="665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4239365" y="5103930"/>
            <a:ext cx="78175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5021122" y="3774615"/>
            <a:ext cx="1" cy="13293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V="1">
            <a:off x="411136" y="4015968"/>
            <a:ext cx="4132272" cy="249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323960" y="3685418"/>
            <a:ext cx="117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Cold air</a:t>
            </a:r>
            <a:endParaRPr lang="en-GB" sz="1400" dirty="0"/>
          </a:p>
        </p:txBody>
      </p:sp>
      <p:cxnSp>
        <p:nvCxnSpPr>
          <p:cNvPr id="44" name="Connecteur droit 43"/>
          <p:cNvCxnSpPr/>
          <p:nvPr/>
        </p:nvCxnSpPr>
        <p:spPr>
          <a:xfrm>
            <a:off x="4543408" y="3512820"/>
            <a:ext cx="0" cy="5097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4523792" y="3512820"/>
            <a:ext cx="2325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4130040" y="3311651"/>
            <a:ext cx="6262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4130039" y="3013035"/>
            <a:ext cx="0" cy="2928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18" idx="3"/>
          </p:cNvCxnSpPr>
          <p:nvPr/>
        </p:nvCxnSpPr>
        <p:spPr>
          <a:xfrm>
            <a:off x="3501876" y="3003874"/>
            <a:ext cx="628163" cy="57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864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9788" y="98425"/>
            <a:ext cx="10515600" cy="1325563"/>
          </a:xfrm>
        </p:spPr>
        <p:txBody>
          <a:bodyPr/>
          <a:lstStyle/>
          <a:p>
            <a:r>
              <a:rPr lang="en-GB" dirty="0" smtClean="0"/>
              <a:t>Choice of airflow creator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276225" y="1275557"/>
            <a:ext cx="3971417" cy="823912"/>
          </a:xfrm>
        </p:spPr>
        <p:txBody>
          <a:bodyPr/>
          <a:lstStyle/>
          <a:p>
            <a:r>
              <a:rPr lang="en-GB" dirty="0" smtClean="0"/>
              <a:t>Solution 1</a:t>
            </a:r>
            <a:endParaRPr lang="en-GB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200025" y="2505075"/>
            <a:ext cx="3914776" cy="318135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Advantages</a:t>
            </a:r>
          </a:p>
          <a:p>
            <a:pPr lvl="1"/>
            <a:endParaRPr lang="en-GB" sz="1800" dirty="0" smtClean="0"/>
          </a:p>
          <a:p>
            <a:pPr lvl="1"/>
            <a:endParaRPr lang="en-GB" sz="1800" dirty="0" smtClean="0"/>
          </a:p>
          <a:p>
            <a:r>
              <a:rPr lang="en-GB" sz="2000" dirty="0" smtClean="0"/>
              <a:t>Disadvantage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>
          <a:xfrm>
            <a:off x="4267487" y="1275557"/>
            <a:ext cx="3990975" cy="823912"/>
          </a:xfrm>
        </p:spPr>
        <p:txBody>
          <a:bodyPr/>
          <a:lstStyle/>
          <a:p>
            <a:r>
              <a:rPr lang="en-GB" dirty="0" smtClean="0"/>
              <a:t>Solution 2</a:t>
            </a:r>
            <a:endParaRPr lang="en-GB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>
          <a:xfrm>
            <a:off x="4228593" y="2533650"/>
            <a:ext cx="4029869" cy="368458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Advantages</a:t>
            </a:r>
          </a:p>
          <a:p>
            <a:pPr lvl="1"/>
            <a:endParaRPr lang="en-GB" sz="1800" dirty="0"/>
          </a:p>
          <a:p>
            <a:r>
              <a:rPr lang="en-GB" sz="2000" dirty="0" smtClean="0"/>
              <a:t>Disadvantages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5469" r="95898">
                        <a14:foregroundMark x1="29492" y1="28320" x2="29492" y2="283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040" y="5589588"/>
            <a:ext cx="1257300" cy="1257300"/>
          </a:xfrm>
          <a:prstGeom prst="rect">
            <a:avLst/>
          </a:prstGeom>
        </p:spPr>
      </p:pic>
      <p:sp>
        <p:nvSpPr>
          <p:cNvPr id="12" name="Espace réservé du texte 6"/>
          <p:cNvSpPr txBox="1">
            <a:spLocks/>
          </p:cNvSpPr>
          <p:nvPr/>
        </p:nvSpPr>
        <p:spPr>
          <a:xfrm>
            <a:off x="8039100" y="1293020"/>
            <a:ext cx="399097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Solution 3</a:t>
            </a:r>
            <a:endParaRPr lang="en-GB" dirty="0"/>
          </a:p>
        </p:txBody>
      </p:sp>
      <p:sp>
        <p:nvSpPr>
          <p:cNvPr id="13" name="Espace réservé du contenu 7"/>
          <p:cNvSpPr txBox="1">
            <a:spLocks/>
          </p:cNvSpPr>
          <p:nvPr/>
        </p:nvSpPr>
        <p:spPr>
          <a:xfrm>
            <a:off x="8039100" y="2524125"/>
            <a:ext cx="4363023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Advantages</a:t>
            </a:r>
          </a:p>
          <a:p>
            <a:pPr lvl="1"/>
            <a:endParaRPr lang="en-GB" sz="1800" dirty="0" smtClean="0"/>
          </a:p>
          <a:p>
            <a:r>
              <a:rPr lang="en-GB" sz="2000" dirty="0" smtClean="0"/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651805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07950"/>
            <a:ext cx="10515600" cy="1325563"/>
          </a:xfrm>
        </p:spPr>
        <p:txBody>
          <a:bodyPr/>
          <a:lstStyle/>
          <a:p>
            <a:r>
              <a:rPr lang="en-GB" dirty="0" smtClean="0"/>
              <a:t>TF3: Dry airflow</a:t>
            </a:r>
            <a:br>
              <a:rPr lang="en-GB" dirty="0" smtClean="0"/>
            </a:br>
            <a:r>
              <a:rPr lang="en-GB" dirty="0" smtClean="0"/>
              <a:t>Solution 1 :</a:t>
            </a:r>
            <a:endParaRPr lang="en-GB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1013460" y="2247900"/>
            <a:ext cx="10037716" cy="2409960"/>
          </a:xfrm>
          <a:prstGeom prst="roundRect">
            <a:avLst>
              <a:gd name="adj" fmla="val 466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1755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9788" y="98425"/>
            <a:ext cx="10515600" cy="1325563"/>
          </a:xfrm>
        </p:spPr>
        <p:txBody>
          <a:bodyPr/>
          <a:lstStyle/>
          <a:p>
            <a:r>
              <a:rPr lang="en-GB" dirty="0" smtClean="0"/>
              <a:t>Choice of airflow creator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276225" y="1275557"/>
            <a:ext cx="3971417" cy="823912"/>
          </a:xfrm>
        </p:spPr>
        <p:txBody>
          <a:bodyPr/>
          <a:lstStyle/>
          <a:p>
            <a:r>
              <a:rPr lang="en-GB" dirty="0" smtClean="0"/>
              <a:t>Solution 1</a:t>
            </a:r>
            <a:endParaRPr lang="en-GB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200025" y="2505075"/>
            <a:ext cx="3914776" cy="318135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Advantages</a:t>
            </a:r>
          </a:p>
          <a:p>
            <a:pPr lvl="1"/>
            <a:endParaRPr lang="en-GB" sz="1800" dirty="0" smtClean="0"/>
          </a:p>
          <a:p>
            <a:pPr lvl="1"/>
            <a:endParaRPr lang="en-GB" sz="1800" dirty="0" smtClean="0"/>
          </a:p>
          <a:p>
            <a:r>
              <a:rPr lang="en-GB" sz="2000" dirty="0" smtClean="0"/>
              <a:t>Disadvantage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>
          <a:xfrm>
            <a:off x="4267487" y="1275557"/>
            <a:ext cx="3990975" cy="823912"/>
          </a:xfrm>
        </p:spPr>
        <p:txBody>
          <a:bodyPr/>
          <a:lstStyle/>
          <a:p>
            <a:r>
              <a:rPr lang="en-GB" dirty="0" smtClean="0"/>
              <a:t>Solution 2</a:t>
            </a:r>
            <a:endParaRPr lang="en-GB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>
          <a:xfrm>
            <a:off x="4228593" y="2533650"/>
            <a:ext cx="4029869" cy="368458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Advantages</a:t>
            </a:r>
          </a:p>
          <a:p>
            <a:pPr lvl="1"/>
            <a:endParaRPr lang="en-GB" sz="1800" dirty="0"/>
          </a:p>
          <a:p>
            <a:r>
              <a:rPr lang="en-GB" sz="2000" dirty="0" smtClean="0"/>
              <a:t>Disadvantages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5469" r="95898">
                        <a14:foregroundMark x1="29492" y1="28320" x2="29492" y2="283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040" y="5589588"/>
            <a:ext cx="1257300" cy="1257300"/>
          </a:xfrm>
          <a:prstGeom prst="rect">
            <a:avLst/>
          </a:prstGeom>
        </p:spPr>
      </p:pic>
      <p:sp>
        <p:nvSpPr>
          <p:cNvPr id="12" name="Espace réservé du texte 6"/>
          <p:cNvSpPr txBox="1">
            <a:spLocks/>
          </p:cNvSpPr>
          <p:nvPr/>
        </p:nvSpPr>
        <p:spPr>
          <a:xfrm>
            <a:off x="8039100" y="1293020"/>
            <a:ext cx="399097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Solution 3</a:t>
            </a:r>
            <a:endParaRPr lang="en-GB" dirty="0"/>
          </a:p>
        </p:txBody>
      </p:sp>
      <p:sp>
        <p:nvSpPr>
          <p:cNvPr id="13" name="Espace réservé du contenu 7"/>
          <p:cNvSpPr txBox="1">
            <a:spLocks/>
          </p:cNvSpPr>
          <p:nvPr/>
        </p:nvSpPr>
        <p:spPr>
          <a:xfrm>
            <a:off x="8039100" y="2524125"/>
            <a:ext cx="4363023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Advantages</a:t>
            </a:r>
          </a:p>
          <a:p>
            <a:pPr lvl="1"/>
            <a:endParaRPr lang="en-GB" sz="1800" dirty="0" smtClean="0"/>
          </a:p>
          <a:p>
            <a:r>
              <a:rPr lang="en-GB" sz="2000" dirty="0" smtClean="0"/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1984340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013460" y="2006218"/>
            <a:ext cx="10037716" cy="3089792"/>
          </a:xfrm>
          <a:prstGeom prst="roundRect">
            <a:avLst>
              <a:gd name="adj" fmla="val 466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1240403" y="3607168"/>
            <a:ext cx="18236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à coins arrondis 10"/>
          <p:cNvSpPr/>
          <p:nvPr/>
        </p:nvSpPr>
        <p:spPr>
          <a:xfrm>
            <a:off x="3713123" y="3185416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TF2: Create an airflow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Natural Convection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Forced Convection</a:t>
            </a:r>
            <a:endParaRPr lang="en-GB" sz="1100" i="1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9068880" y="3176464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TF3: Dry airflow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Air exchange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Absorption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Condensation</a:t>
            </a:r>
            <a:endParaRPr lang="en-GB" sz="1100" i="1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6130294" y="2845439"/>
            <a:ext cx="2301236" cy="161685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26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kern="0" dirty="0">
                <a:solidFill>
                  <a:srgbClr val="000000"/>
                </a:solidFill>
              </a:rPr>
              <a:t>TF5: Create interaction between dry airflow and humid products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Shell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Vertical 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Spread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Tunnel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Cylinder </a:t>
            </a:r>
            <a:endParaRPr lang="en-GB" sz="1050" i="1" dirty="0">
              <a:solidFill>
                <a:schemeClr val="tx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3049592" y="3573252"/>
            <a:ext cx="671422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 flipV="1">
            <a:off x="5285565" y="3508944"/>
            <a:ext cx="859290" cy="673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8420649" y="3515682"/>
            <a:ext cx="648231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>
            <a:off x="10633168" y="3680974"/>
            <a:ext cx="229904" cy="463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V="1">
            <a:off x="1738488" y="4325470"/>
            <a:ext cx="3039" cy="2389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4278515" y="5437962"/>
            <a:ext cx="1062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2"/>
                </a:solidFill>
              </a:rPr>
              <a:t>Energy</a:t>
            </a:r>
            <a:endParaRPr lang="en-GB" sz="1400" dirty="0">
              <a:solidFill>
                <a:schemeClr val="accent2"/>
              </a:solidFill>
            </a:endParaRPr>
          </a:p>
        </p:txBody>
      </p:sp>
      <p:cxnSp>
        <p:nvCxnSpPr>
          <p:cNvPr id="46" name="Connecteur droit 45"/>
          <p:cNvCxnSpPr/>
          <p:nvPr/>
        </p:nvCxnSpPr>
        <p:spPr>
          <a:xfrm flipV="1">
            <a:off x="4211208" y="4288148"/>
            <a:ext cx="15932" cy="168717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 flipV="1">
            <a:off x="1709775" y="4583156"/>
            <a:ext cx="7630717" cy="350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 flipV="1">
            <a:off x="9321443" y="4306172"/>
            <a:ext cx="13607" cy="3002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3004186" y="2985723"/>
            <a:ext cx="703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Warm airflow</a:t>
            </a:r>
            <a:endParaRPr lang="en-GB" sz="1400" dirty="0"/>
          </a:p>
        </p:txBody>
      </p:sp>
      <p:sp>
        <p:nvSpPr>
          <p:cNvPr id="52" name="ZoneTexte 51"/>
          <p:cNvSpPr txBox="1"/>
          <p:nvPr/>
        </p:nvSpPr>
        <p:spPr>
          <a:xfrm>
            <a:off x="5285565" y="3573252"/>
            <a:ext cx="10869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Warm airflow pulsed</a:t>
            </a:r>
            <a:endParaRPr lang="en-GB" sz="1400" dirty="0"/>
          </a:p>
        </p:txBody>
      </p:sp>
      <p:sp>
        <p:nvSpPr>
          <p:cNvPr id="53" name="ZoneTexte 52"/>
          <p:cNvSpPr txBox="1"/>
          <p:nvPr/>
        </p:nvSpPr>
        <p:spPr>
          <a:xfrm>
            <a:off x="8445138" y="3586805"/>
            <a:ext cx="10036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Humid airflow pulsed</a:t>
            </a:r>
            <a:endParaRPr lang="en-GB" sz="1400" dirty="0"/>
          </a:p>
        </p:txBody>
      </p:sp>
      <p:sp>
        <p:nvSpPr>
          <p:cNvPr id="54" name="ZoneTexte 53"/>
          <p:cNvSpPr txBox="1"/>
          <p:nvPr/>
        </p:nvSpPr>
        <p:spPr>
          <a:xfrm>
            <a:off x="8829675" y="4734926"/>
            <a:ext cx="2181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Dry and cold airflow</a:t>
            </a:r>
            <a:endParaRPr lang="en-GB" sz="1400" dirty="0"/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7003740" y="476047"/>
            <a:ext cx="13063" cy="5538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7000117" y="4471263"/>
            <a:ext cx="6805" cy="986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1101220" y="2033197"/>
            <a:ext cx="21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PF1: Dry dietary product</a:t>
            </a:r>
            <a:endParaRPr lang="en-GB" sz="1400" dirty="0"/>
          </a:p>
        </p:txBody>
      </p:sp>
      <p:sp>
        <p:nvSpPr>
          <p:cNvPr id="44" name="ZoneTexte 43"/>
          <p:cNvSpPr txBox="1"/>
          <p:nvPr/>
        </p:nvSpPr>
        <p:spPr>
          <a:xfrm>
            <a:off x="7035339" y="6343636"/>
            <a:ext cx="179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Dry products to pack</a:t>
            </a:r>
            <a:endParaRPr lang="en-GB" sz="14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6588296" y="1009531"/>
            <a:ext cx="1469854" cy="7738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Prepare product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Trays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Pique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In a jumble</a:t>
            </a:r>
            <a:endParaRPr lang="en-GB" sz="1100" i="1" dirty="0">
              <a:solidFill>
                <a:schemeClr val="tx1"/>
              </a:solidFill>
            </a:endParaRPr>
          </a:p>
        </p:txBody>
      </p:sp>
      <p:cxnSp>
        <p:nvCxnSpPr>
          <p:cNvPr id="32" name="Connecteur droit 31"/>
          <p:cNvCxnSpPr/>
          <p:nvPr/>
        </p:nvCxnSpPr>
        <p:spPr>
          <a:xfrm flipV="1">
            <a:off x="6996494" y="1792300"/>
            <a:ext cx="3623" cy="4130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7139928" y="5109459"/>
            <a:ext cx="188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Dry products</a:t>
            </a:r>
            <a:endParaRPr lang="en-GB" sz="1400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6675804" y="5457810"/>
            <a:ext cx="1229945" cy="6582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Get product out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7000117" y="6114054"/>
            <a:ext cx="6805" cy="5503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V="1">
            <a:off x="5972704" y="1009531"/>
            <a:ext cx="58885" cy="4736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H="1" flipV="1">
            <a:off x="5967934" y="5745737"/>
            <a:ext cx="677781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H="1" flipV="1">
            <a:off x="6005469" y="1300541"/>
            <a:ext cx="58282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4789435" y="887679"/>
            <a:ext cx="143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Exterior action</a:t>
            </a:r>
            <a:endParaRPr lang="en-GB" sz="1400" dirty="0"/>
          </a:p>
        </p:txBody>
      </p:sp>
      <p:sp>
        <p:nvSpPr>
          <p:cNvPr id="59" name="ZoneTexte 58"/>
          <p:cNvSpPr txBox="1"/>
          <p:nvPr/>
        </p:nvSpPr>
        <p:spPr>
          <a:xfrm>
            <a:off x="7009109" y="474130"/>
            <a:ext cx="141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Humid products</a:t>
            </a:r>
            <a:endParaRPr lang="en-GB" sz="1400" dirty="0"/>
          </a:p>
        </p:txBody>
      </p:sp>
      <p:cxnSp>
        <p:nvCxnSpPr>
          <p:cNvPr id="60" name="Connecteur droit 59"/>
          <p:cNvCxnSpPr/>
          <p:nvPr/>
        </p:nvCxnSpPr>
        <p:spPr>
          <a:xfrm flipH="1" flipV="1">
            <a:off x="1205051" y="4745018"/>
            <a:ext cx="9658021" cy="2438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10863072" y="3680278"/>
            <a:ext cx="8009" cy="110634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1214110" y="3607168"/>
            <a:ext cx="26293" cy="112062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itre 1"/>
          <p:cNvSpPr txBox="1">
            <a:spLocks/>
          </p:cNvSpPr>
          <p:nvPr/>
        </p:nvSpPr>
        <p:spPr>
          <a:xfrm>
            <a:off x="232520" y="0"/>
            <a:ext cx="10515600" cy="10428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 smtClean="0"/>
              <a:t>PF1: Dry dietary products </a:t>
            </a:r>
          </a:p>
          <a:p>
            <a:pPr algn="l"/>
            <a:r>
              <a:rPr lang="en-GB" sz="2800" dirty="0" smtClean="0"/>
              <a:t>Modular representation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4246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Choice</a:t>
            </a:r>
            <a:r>
              <a:rPr lang="fr-FR" dirty="0" smtClean="0"/>
              <a:t> of </a:t>
            </a:r>
            <a:r>
              <a:rPr lang="fr-FR" dirty="0" err="1" smtClean="0"/>
              <a:t>order</a:t>
            </a:r>
            <a:r>
              <a:rPr lang="fr-FR" dirty="0" smtClean="0"/>
              <a:t> of </a:t>
            </a:r>
            <a:r>
              <a:rPr lang="fr-FR" dirty="0" err="1" smtClean="0"/>
              <a:t>Principals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A-0 </a:t>
            </a:r>
            <a:r>
              <a:rPr lang="fr-FR" dirty="0" err="1" smtClean="0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212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013460" y="2702900"/>
            <a:ext cx="10037716" cy="2393110"/>
          </a:xfrm>
          <a:prstGeom prst="roundRect">
            <a:avLst>
              <a:gd name="adj" fmla="val 466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422768" y="3224600"/>
            <a:ext cx="162682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TF1: Produce heat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Solar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Electric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Combustion/compost</a:t>
            </a:r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1240403" y="3607168"/>
            <a:ext cx="18236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à coins arrondis 10"/>
          <p:cNvSpPr/>
          <p:nvPr/>
        </p:nvSpPr>
        <p:spPr>
          <a:xfrm>
            <a:off x="3713123" y="3185416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TF2: Create an airflow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Natural Convection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Forced Convection</a:t>
            </a:r>
            <a:endParaRPr lang="en-GB" sz="1100" i="1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9068880" y="3176464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TF3: Dry airflow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Air exchange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Absorption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Condensation</a:t>
            </a:r>
            <a:endParaRPr lang="en-GB" sz="1100" i="1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6130294" y="2845439"/>
            <a:ext cx="2301236" cy="161685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26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kern="0" dirty="0">
                <a:solidFill>
                  <a:srgbClr val="000000"/>
                </a:solidFill>
              </a:rPr>
              <a:t>TF5: Create interaction between dry airflow and humid products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Shell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Vertical 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Spread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Tunnel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Cylinder </a:t>
            </a:r>
            <a:endParaRPr lang="en-GB" sz="1050" i="1" dirty="0">
              <a:solidFill>
                <a:schemeClr val="tx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3049592" y="3573252"/>
            <a:ext cx="671422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 flipV="1">
            <a:off x="5285565" y="3508944"/>
            <a:ext cx="859290" cy="673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8420649" y="3515682"/>
            <a:ext cx="648231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>
            <a:off x="10633168" y="3680974"/>
            <a:ext cx="229904" cy="463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V="1">
            <a:off x="1738488" y="4325470"/>
            <a:ext cx="3039" cy="2389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4278515" y="5437962"/>
            <a:ext cx="1062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2"/>
                </a:solidFill>
              </a:rPr>
              <a:t>Energy</a:t>
            </a:r>
            <a:endParaRPr lang="en-GB" sz="1400" dirty="0">
              <a:solidFill>
                <a:schemeClr val="accent2"/>
              </a:solidFill>
            </a:endParaRPr>
          </a:p>
        </p:txBody>
      </p:sp>
      <p:cxnSp>
        <p:nvCxnSpPr>
          <p:cNvPr id="46" name="Connecteur droit 45"/>
          <p:cNvCxnSpPr/>
          <p:nvPr/>
        </p:nvCxnSpPr>
        <p:spPr>
          <a:xfrm flipV="1">
            <a:off x="4211208" y="4288148"/>
            <a:ext cx="15932" cy="168717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 flipV="1">
            <a:off x="1709775" y="4583156"/>
            <a:ext cx="7630717" cy="350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 flipV="1">
            <a:off x="9321443" y="4306172"/>
            <a:ext cx="13607" cy="3002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3004186" y="2985723"/>
            <a:ext cx="703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Warm airflow</a:t>
            </a:r>
            <a:endParaRPr lang="en-GB" sz="1400" dirty="0"/>
          </a:p>
        </p:txBody>
      </p:sp>
      <p:sp>
        <p:nvSpPr>
          <p:cNvPr id="52" name="ZoneTexte 51"/>
          <p:cNvSpPr txBox="1"/>
          <p:nvPr/>
        </p:nvSpPr>
        <p:spPr>
          <a:xfrm>
            <a:off x="5285565" y="3573252"/>
            <a:ext cx="10869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Warm airflow pulsed</a:t>
            </a:r>
            <a:endParaRPr lang="en-GB" sz="1400" dirty="0"/>
          </a:p>
        </p:txBody>
      </p:sp>
      <p:sp>
        <p:nvSpPr>
          <p:cNvPr id="53" name="ZoneTexte 52"/>
          <p:cNvSpPr txBox="1"/>
          <p:nvPr/>
        </p:nvSpPr>
        <p:spPr>
          <a:xfrm>
            <a:off x="8445138" y="3586805"/>
            <a:ext cx="10036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Humid airflow pulsed</a:t>
            </a:r>
            <a:endParaRPr lang="en-GB" sz="1400" dirty="0"/>
          </a:p>
        </p:txBody>
      </p:sp>
      <p:sp>
        <p:nvSpPr>
          <p:cNvPr id="54" name="ZoneTexte 53"/>
          <p:cNvSpPr txBox="1"/>
          <p:nvPr/>
        </p:nvSpPr>
        <p:spPr>
          <a:xfrm>
            <a:off x="8829675" y="4734926"/>
            <a:ext cx="2181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Dry and cold airflow</a:t>
            </a:r>
            <a:endParaRPr lang="en-GB" sz="1400" dirty="0"/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7003740" y="1116127"/>
            <a:ext cx="13063" cy="5538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7000117" y="4471263"/>
            <a:ext cx="6805" cy="986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1070740" y="2702899"/>
            <a:ext cx="21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PF1: Dry dietary product</a:t>
            </a:r>
            <a:endParaRPr lang="en-GB" sz="1400" dirty="0"/>
          </a:p>
        </p:txBody>
      </p:sp>
      <p:sp>
        <p:nvSpPr>
          <p:cNvPr id="44" name="ZoneTexte 43"/>
          <p:cNvSpPr txBox="1"/>
          <p:nvPr/>
        </p:nvSpPr>
        <p:spPr>
          <a:xfrm>
            <a:off x="7035339" y="6343636"/>
            <a:ext cx="179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Dry products to pack</a:t>
            </a:r>
            <a:endParaRPr lang="en-GB" sz="14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6588296" y="1649611"/>
            <a:ext cx="1469854" cy="7738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Prepare product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Trays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Pique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In a jumble</a:t>
            </a:r>
            <a:endParaRPr lang="en-GB" sz="1100" i="1" dirty="0">
              <a:solidFill>
                <a:schemeClr val="tx1"/>
              </a:solidFill>
            </a:endParaRPr>
          </a:p>
        </p:txBody>
      </p:sp>
      <p:cxnSp>
        <p:nvCxnSpPr>
          <p:cNvPr id="32" name="Connecteur droit 31"/>
          <p:cNvCxnSpPr/>
          <p:nvPr/>
        </p:nvCxnSpPr>
        <p:spPr>
          <a:xfrm flipV="1">
            <a:off x="7000117" y="2423415"/>
            <a:ext cx="3623" cy="4130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7139928" y="5109459"/>
            <a:ext cx="188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Dry products</a:t>
            </a:r>
            <a:endParaRPr lang="en-GB" sz="1400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6675804" y="5457810"/>
            <a:ext cx="1229945" cy="6582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Get product out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7000117" y="6114054"/>
            <a:ext cx="6805" cy="5503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V="1">
            <a:off x="5972704" y="1597740"/>
            <a:ext cx="39569" cy="4147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H="1" flipV="1">
            <a:off x="5967934" y="5745737"/>
            <a:ext cx="677781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H="1" flipV="1">
            <a:off x="6005469" y="1940621"/>
            <a:ext cx="58282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4789435" y="1527759"/>
            <a:ext cx="143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Exterior action</a:t>
            </a:r>
            <a:endParaRPr lang="en-GB" sz="1400" dirty="0"/>
          </a:p>
        </p:txBody>
      </p:sp>
      <p:sp>
        <p:nvSpPr>
          <p:cNvPr id="59" name="ZoneTexte 58"/>
          <p:cNvSpPr txBox="1"/>
          <p:nvPr/>
        </p:nvSpPr>
        <p:spPr>
          <a:xfrm>
            <a:off x="7009109" y="1114210"/>
            <a:ext cx="141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Humid products</a:t>
            </a:r>
            <a:endParaRPr lang="en-GB" sz="1400" dirty="0"/>
          </a:p>
        </p:txBody>
      </p:sp>
      <p:cxnSp>
        <p:nvCxnSpPr>
          <p:cNvPr id="60" name="Connecteur droit 59"/>
          <p:cNvCxnSpPr/>
          <p:nvPr/>
        </p:nvCxnSpPr>
        <p:spPr>
          <a:xfrm flipH="1" flipV="1">
            <a:off x="1205051" y="4745018"/>
            <a:ext cx="9658021" cy="2438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10863072" y="3680278"/>
            <a:ext cx="8009" cy="110634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1214110" y="3607168"/>
            <a:ext cx="26293" cy="112062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8855" y="-5099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3200" dirty="0"/>
              <a:t>PF1: Dry dietary products </a:t>
            </a:r>
          </a:p>
          <a:p>
            <a:r>
              <a:rPr lang="en-GB" dirty="0"/>
              <a:t>Solution 2: Create airflow </a:t>
            </a:r>
            <a:r>
              <a:rPr lang="en-GB" dirty="0" smtClean="0"/>
              <a:t>after </a:t>
            </a:r>
            <a:r>
              <a:rPr lang="en-GB" dirty="0"/>
              <a:t>produce heat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32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013460" y="2678990"/>
            <a:ext cx="10037716" cy="2512270"/>
          </a:xfrm>
          <a:prstGeom prst="roundRect">
            <a:avLst>
              <a:gd name="adj" fmla="val 466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422768" y="3319850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TF2: Create </a:t>
            </a:r>
            <a:r>
              <a:rPr lang="en-GB" sz="1400" dirty="0">
                <a:solidFill>
                  <a:schemeClr val="tx1"/>
                </a:solidFill>
              </a:rPr>
              <a:t>an airflow</a:t>
            </a:r>
          </a:p>
          <a:p>
            <a:r>
              <a:rPr lang="en-GB" sz="1100" i="1" dirty="0">
                <a:solidFill>
                  <a:schemeClr val="tx1"/>
                </a:solidFill>
              </a:rPr>
              <a:t>Natural Convection</a:t>
            </a:r>
          </a:p>
          <a:p>
            <a:r>
              <a:rPr lang="en-GB" sz="1100" i="1" dirty="0">
                <a:solidFill>
                  <a:schemeClr val="tx1"/>
                </a:solidFill>
              </a:rPr>
              <a:t>Forced Convection</a:t>
            </a:r>
          </a:p>
          <a:p>
            <a:endParaRPr lang="en-GB" sz="1100" i="1" dirty="0" smtClean="0">
              <a:solidFill>
                <a:schemeClr val="tx1"/>
              </a:solidFill>
            </a:endParaRPr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1240403" y="3702418"/>
            <a:ext cx="18236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à coins arrondis 10"/>
          <p:cNvSpPr/>
          <p:nvPr/>
        </p:nvSpPr>
        <p:spPr>
          <a:xfrm>
            <a:off x="3713123" y="3280666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TF1: Produce </a:t>
            </a:r>
            <a:r>
              <a:rPr lang="en-GB" sz="1400" dirty="0">
                <a:solidFill>
                  <a:schemeClr val="tx1"/>
                </a:solidFill>
              </a:rPr>
              <a:t>heat</a:t>
            </a:r>
          </a:p>
          <a:p>
            <a:r>
              <a:rPr lang="en-GB" sz="1100" i="1" dirty="0">
                <a:solidFill>
                  <a:schemeClr val="tx1"/>
                </a:solidFill>
              </a:rPr>
              <a:t>Solar</a:t>
            </a:r>
          </a:p>
          <a:p>
            <a:r>
              <a:rPr lang="en-GB" sz="1100" i="1" dirty="0">
                <a:solidFill>
                  <a:schemeClr val="tx1"/>
                </a:solidFill>
              </a:rPr>
              <a:t>Electric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Combustion/compost</a:t>
            </a:r>
            <a:endParaRPr lang="en-GB" sz="1100" i="1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9068880" y="3271714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TF3: Dry airflow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Air exchange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Absorption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Condensation</a:t>
            </a:r>
            <a:endParaRPr lang="en-GB" sz="1100" i="1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6130294" y="2994321"/>
            <a:ext cx="2301236" cy="156322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26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kern="0" dirty="0">
                <a:solidFill>
                  <a:srgbClr val="000000"/>
                </a:solidFill>
              </a:rPr>
              <a:t>TF5: Create interaction between dry airflow and humid products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Shell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Vertical 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Spread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Tunnel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Cylinder </a:t>
            </a:r>
            <a:endParaRPr lang="en-GB" sz="1050" i="1" dirty="0">
              <a:solidFill>
                <a:schemeClr val="tx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981602" y="3668502"/>
            <a:ext cx="739412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 flipV="1">
            <a:off x="5285565" y="3604194"/>
            <a:ext cx="859290" cy="673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8420649" y="3610932"/>
            <a:ext cx="648231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>
            <a:off x="10633168" y="3776224"/>
            <a:ext cx="229904" cy="463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V="1">
            <a:off x="1738488" y="4420720"/>
            <a:ext cx="3039" cy="2389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4278515" y="5533212"/>
            <a:ext cx="1062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2"/>
                </a:solidFill>
              </a:rPr>
              <a:t>Energy</a:t>
            </a:r>
            <a:endParaRPr lang="en-GB" sz="1400" dirty="0">
              <a:solidFill>
                <a:schemeClr val="accent2"/>
              </a:solidFill>
            </a:endParaRPr>
          </a:p>
        </p:txBody>
      </p:sp>
      <p:cxnSp>
        <p:nvCxnSpPr>
          <p:cNvPr id="46" name="Connecteur droit 45"/>
          <p:cNvCxnSpPr/>
          <p:nvPr/>
        </p:nvCxnSpPr>
        <p:spPr>
          <a:xfrm flipV="1">
            <a:off x="4211208" y="4383398"/>
            <a:ext cx="15932" cy="168717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 flipV="1">
            <a:off x="1709775" y="4678406"/>
            <a:ext cx="7630717" cy="350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 flipV="1">
            <a:off x="9321443" y="4401422"/>
            <a:ext cx="13607" cy="3002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3004186" y="3080973"/>
            <a:ext cx="703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Warm airflow</a:t>
            </a:r>
            <a:endParaRPr lang="en-GB" sz="1400" dirty="0"/>
          </a:p>
        </p:txBody>
      </p:sp>
      <p:sp>
        <p:nvSpPr>
          <p:cNvPr id="52" name="ZoneTexte 51"/>
          <p:cNvSpPr txBox="1"/>
          <p:nvPr/>
        </p:nvSpPr>
        <p:spPr>
          <a:xfrm>
            <a:off x="5285565" y="3668502"/>
            <a:ext cx="10869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Warm airflow pulsed</a:t>
            </a:r>
            <a:endParaRPr lang="en-GB" sz="1400" dirty="0"/>
          </a:p>
        </p:txBody>
      </p:sp>
      <p:sp>
        <p:nvSpPr>
          <p:cNvPr id="53" name="ZoneTexte 52"/>
          <p:cNvSpPr txBox="1"/>
          <p:nvPr/>
        </p:nvSpPr>
        <p:spPr>
          <a:xfrm>
            <a:off x="8445138" y="3682055"/>
            <a:ext cx="10036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Humid airflow pulsed</a:t>
            </a:r>
            <a:endParaRPr lang="en-GB" sz="1400" dirty="0"/>
          </a:p>
        </p:txBody>
      </p:sp>
      <p:sp>
        <p:nvSpPr>
          <p:cNvPr id="54" name="ZoneTexte 53"/>
          <p:cNvSpPr txBox="1"/>
          <p:nvPr/>
        </p:nvSpPr>
        <p:spPr>
          <a:xfrm>
            <a:off x="8829675" y="4830176"/>
            <a:ext cx="2181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Dry and cold airflow</a:t>
            </a:r>
            <a:endParaRPr lang="en-GB" sz="1400" dirty="0"/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7003740" y="1001827"/>
            <a:ext cx="13063" cy="5538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7000117" y="4566513"/>
            <a:ext cx="6805" cy="986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6995500" y="2280823"/>
            <a:ext cx="21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Humid products to dry</a:t>
            </a:r>
            <a:endParaRPr lang="en-GB" sz="1400" dirty="0"/>
          </a:p>
        </p:txBody>
      </p:sp>
      <p:sp>
        <p:nvSpPr>
          <p:cNvPr id="44" name="ZoneTexte 43"/>
          <p:cNvSpPr txBox="1"/>
          <p:nvPr/>
        </p:nvSpPr>
        <p:spPr>
          <a:xfrm>
            <a:off x="7035339" y="6438886"/>
            <a:ext cx="179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Dry products to pack</a:t>
            </a:r>
            <a:endParaRPr lang="en-GB" sz="14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6588296" y="1535311"/>
            <a:ext cx="1469854" cy="7738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Prepare product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Trays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Pique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In a jumble</a:t>
            </a:r>
            <a:endParaRPr lang="en-GB" sz="1100" i="1" dirty="0">
              <a:solidFill>
                <a:schemeClr val="tx1"/>
              </a:solidFill>
            </a:endParaRPr>
          </a:p>
        </p:txBody>
      </p:sp>
      <p:cxnSp>
        <p:nvCxnSpPr>
          <p:cNvPr id="32" name="Connecteur droit 31"/>
          <p:cNvCxnSpPr/>
          <p:nvPr/>
        </p:nvCxnSpPr>
        <p:spPr>
          <a:xfrm flipH="1" flipV="1">
            <a:off x="6988698" y="2318081"/>
            <a:ext cx="6802" cy="6590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7139928" y="5204709"/>
            <a:ext cx="188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Dry products</a:t>
            </a:r>
            <a:endParaRPr lang="en-GB" sz="1400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6675804" y="5553060"/>
            <a:ext cx="1229945" cy="6582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Get product out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7000117" y="6209304"/>
            <a:ext cx="6805" cy="5503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V="1">
            <a:off x="5972704" y="1692990"/>
            <a:ext cx="39569" cy="4147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H="1" flipV="1">
            <a:off x="5967934" y="5840987"/>
            <a:ext cx="677781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H="1" flipV="1">
            <a:off x="6005469" y="1826321"/>
            <a:ext cx="58282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4789435" y="1623009"/>
            <a:ext cx="143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Exterior action</a:t>
            </a:r>
            <a:endParaRPr lang="en-GB" sz="1400" dirty="0"/>
          </a:p>
        </p:txBody>
      </p:sp>
      <p:sp>
        <p:nvSpPr>
          <p:cNvPr id="59" name="ZoneTexte 58"/>
          <p:cNvSpPr txBox="1"/>
          <p:nvPr/>
        </p:nvSpPr>
        <p:spPr>
          <a:xfrm>
            <a:off x="7009109" y="999910"/>
            <a:ext cx="141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Humid products</a:t>
            </a:r>
            <a:endParaRPr lang="en-GB" sz="1400" dirty="0"/>
          </a:p>
        </p:txBody>
      </p:sp>
      <p:cxnSp>
        <p:nvCxnSpPr>
          <p:cNvPr id="60" name="Connecteur droit 59"/>
          <p:cNvCxnSpPr/>
          <p:nvPr/>
        </p:nvCxnSpPr>
        <p:spPr>
          <a:xfrm flipH="1" flipV="1">
            <a:off x="1205051" y="4840268"/>
            <a:ext cx="9658021" cy="2438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10863072" y="3775528"/>
            <a:ext cx="8009" cy="110634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1214110" y="3702418"/>
            <a:ext cx="26293" cy="112062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itre 1"/>
          <p:cNvSpPr txBox="1">
            <a:spLocks/>
          </p:cNvSpPr>
          <p:nvPr/>
        </p:nvSpPr>
        <p:spPr>
          <a:xfrm>
            <a:off x="232520" y="-2827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/>
              <a:t>PF1: Dry dietary products </a:t>
            </a:r>
          </a:p>
          <a:p>
            <a:pPr algn="l"/>
            <a:r>
              <a:rPr lang="en-GB" sz="2800" dirty="0"/>
              <a:t>Solution </a:t>
            </a:r>
            <a:r>
              <a:rPr lang="en-GB" sz="2800" dirty="0" smtClean="0"/>
              <a:t>2: </a:t>
            </a:r>
            <a:r>
              <a:rPr lang="en-GB" sz="2800" dirty="0"/>
              <a:t>Create airflow b</a:t>
            </a:r>
            <a:r>
              <a:rPr lang="en-GB" sz="2800" dirty="0" smtClean="0"/>
              <a:t>efore </a:t>
            </a:r>
            <a:r>
              <a:rPr lang="en-GB" sz="2800" dirty="0"/>
              <a:t>produce heat</a:t>
            </a:r>
            <a:endParaRPr lang="en-GB" sz="2800" dirty="0"/>
          </a:p>
        </p:txBody>
      </p:sp>
      <p:sp>
        <p:nvSpPr>
          <p:cNvPr id="63" name="ZoneTexte 62"/>
          <p:cNvSpPr txBox="1"/>
          <p:nvPr/>
        </p:nvSpPr>
        <p:spPr>
          <a:xfrm>
            <a:off x="1070740" y="2731474"/>
            <a:ext cx="21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PF1: Dry dietary product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92905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013460" y="2678990"/>
            <a:ext cx="10037716" cy="2512270"/>
          </a:xfrm>
          <a:prstGeom prst="roundRect">
            <a:avLst>
              <a:gd name="adj" fmla="val 466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853806" y="3187665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TF2: Create </a:t>
            </a:r>
            <a:r>
              <a:rPr lang="en-GB" sz="1400" dirty="0">
                <a:solidFill>
                  <a:schemeClr val="tx1"/>
                </a:solidFill>
              </a:rPr>
              <a:t>an airflow</a:t>
            </a:r>
          </a:p>
          <a:p>
            <a:r>
              <a:rPr lang="en-GB" sz="1100" i="1" dirty="0">
                <a:solidFill>
                  <a:schemeClr val="tx1"/>
                </a:solidFill>
              </a:rPr>
              <a:t>Natural Convection</a:t>
            </a:r>
          </a:p>
          <a:p>
            <a:r>
              <a:rPr lang="en-GB" sz="1100" i="1" dirty="0">
                <a:solidFill>
                  <a:schemeClr val="tx1"/>
                </a:solidFill>
              </a:rPr>
              <a:t>Forced Convection</a:t>
            </a:r>
          </a:p>
          <a:p>
            <a:endParaRPr lang="en-GB" sz="1100" i="1" dirty="0" smtClean="0">
              <a:solidFill>
                <a:schemeClr val="tx1"/>
              </a:solidFill>
            </a:endParaRPr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1240403" y="3702418"/>
            <a:ext cx="18236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à coins arrondis 10"/>
          <p:cNvSpPr/>
          <p:nvPr/>
        </p:nvSpPr>
        <p:spPr>
          <a:xfrm>
            <a:off x="1422769" y="3218179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TF1: Produce </a:t>
            </a:r>
            <a:r>
              <a:rPr lang="en-GB" sz="1400" dirty="0">
                <a:solidFill>
                  <a:schemeClr val="tx1"/>
                </a:solidFill>
              </a:rPr>
              <a:t>heat</a:t>
            </a:r>
          </a:p>
          <a:p>
            <a:r>
              <a:rPr lang="en-GB" sz="1100" i="1" dirty="0">
                <a:solidFill>
                  <a:schemeClr val="tx1"/>
                </a:solidFill>
              </a:rPr>
              <a:t>Solar</a:t>
            </a:r>
          </a:p>
          <a:p>
            <a:r>
              <a:rPr lang="en-GB" sz="1100" i="1" dirty="0">
                <a:solidFill>
                  <a:schemeClr val="tx1"/>
                </a:solidFill>
              </a:rPr>
              <a:t>Electric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Combustion/compost</a:t>
            </a:r>
            <a:endParaRPr lang="en-GB" sz="1100" i="1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9068880" y="3271714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TF3: Dry airflow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Air exchange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Absorption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Condensation</a:t>
            </a:r>
            <a:endParaRPr lang="en-GB" sz="1100" i="1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3839940" y="2931834"/>
            <a:ext cx="2301236" cy="156322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26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kern="0" dirty="0">
                <a:solidFill>
                  <a:srgbClr val="000000"/>
                </a:solidFill>
              </a:rPr>
              <a:t>TF5: Create interaction between dry airflow and humid products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Shell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Vertical 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Spread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Tunnel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Cylinder </a:t>
            </a:r>
            <a:endParaRPr lang="en-GB" sz="1050" i="1" dirty="0">
              <a:solidFill>
                <a:schemeClr val="tx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 flipH="1" flipV="1">
            <a:off x="6141176" y="3541708"/>
            <a:ext cx="720639" cy="673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 flipV="1">
            <a:off x="2995211" y="3541707"/>
            <a:ext cx="859290" cy="673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8420649" y="3610932"/>
            <a:ext cx="648231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>
            <a:off x="10633168" y="3776224"/>
            <a:ext cx="229904" cy="463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V="1">
            <a:off x="7586478" y="4309743"/>
            <a:ext cx="0" cy="41360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914255" y="5596993"/>
            <a:ext cx="1062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2"/>
                </a:solidFill>
              </a:rPr>
              <a:t>Energy</a:t>
            </a:r>
            <a:endParaRPr lang="en-GB" sz="1400" dirty="0">
              <a:solidFill>
                <a:schemeClr val="accent2"/>
              </a:solidFill>
            </a:endParaRPr>
          </a:p>
        </p:txBody>
      </p:sp>
      <p:cxnSp>
        <p:nvCxnSpPr>
          <p:cNvPr id="46" name="Connecteur droit 45"/>
          <p:cNvCxnSpPr/>
          <p:nvPr/>
        </p:nvCxnSpPr>
        <p:spPr>
          <a:xfrm flipV="1">
            <a:off x="1920854" y="4320911"/>
            <a:ext cx="15932" cy="168717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 flipV="1">
            <a:off x="1936786" y="4704347"/>
            <a:ext cx="7403707" cy="908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 flipV="1">
            <a:off x="9321443" y="4401422"/>
            <a:ext cx="13607" cy="3002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6130295" y="3569587"/>
            <a:ext cx="703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Warm airflow</a:t>
            </a:r>
            <a:endParaRPr lang="en-GB" sz="1400" dirty="0"/>
          </a:p>
        </p:txBody>
      </p:sp>
      <p:sp>
        <p:nvSpPr>
          <p:cNvPr id="52" name="ZoneTexte 51"/>
          <p:cNvSpPr txBox="1"/>
          <p:nvPr/>
        </p:nvSpPr>
        <p:spPr>
          <a:xfrm>
            <a:off x="2995211" y="3606015"/>
            <a:ext cx="10869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Warm airflow pulsed</a:t>
            </a:r>
            <a:endParaRPr lang="en-GB" sz="1400" dirty="0"/>
          </a:p>
        </p:txBody>
      </p:sp>
      <p:sp>
        <p:nvSpPr>
          <p:cNvPr id="53" name="ZoneTexte 52"/>
          <p:cNvSpPr txBox="1"/>
          <p:nvPr/>
        </p:nvSpPr>
        <p:spPr>
          <a:xfrm>
            <a:off x="8404335" y="3637915"/>
            <a:ext cx="7197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Humid airflow pulsed</a:t>
            </a:r>
            <a:endParaRPr lang="en-GB" sz="1400" dirty="0"/>
          </a:p>
        </p:txBody>
      </p:sp>
      <p:sp>
        <p:nvSpPr>
          <p:cNvPr id="54" name="ZoneTexte 53"/>
          <p:cNvSpPr txBox="1"/>
          <p:nvPr/>
        </p:nvSpPr>
        <p:spPr>
          <a:xfrm>
            <a:off x="8829675" y="4830176"/>
            <a:ext cx="2181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Dry and cold airflow</a:t>
            </a:r>
            <a:endParaRPr lang="en-GB" sz="1400" dirty="0"/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4713386" y="939340"/>
            <a:ext cx="13063" cy="5538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4709763" y="4504026"/>
            <a:ext cx="6805" cy="986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4785510" y="2310963"/>
            <a:ext cx="21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Humid products to dry</a:t>
            </a:r>
            <a:endParaRPr lang="en-GB" sz="1400" dirty="0"/>
          </a:p>
        </p:txBody>
      </p:sp>
      <p:sp>
        <p:nvSpPr>
          <p:cNvPr id="44" name="ZoneTexte 43"/>
          <p:cNvSpPr txBox="1"/>
          <p:nvPr/>
        </p:nvSpPr>
        <p:spPr>
          <a:xfrm>
            <a:off x="4744985" y="6376399"/>
            <a:ext cx="179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Dry products to pack</a:t>
            </a:r>
            <a:endParaRPr lang="en-GB" sz="14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4297942" y="1472824"/>
            <a:ext cx="1469854" cy="7738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Prepare product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Trays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Pique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In a jumble</a:t>
            </a:r>
            <a:endParaRPr lang="en-GB" sz="1100" i="1" dirty="0">
              <a:solidFill>
                <a:schemeClr val="tx1"/>
              </a:solidFill>
            </a:endParaRPr>
          </a:p>
        </p:txBody>
      </p:sp>
      <p:cxnSp>
        <p:nvCxnSpPr>
          <p:cNvPr id="32" name="Connecteur droit 31"/>
          <p:cNvCxnSpPr/>
          <p:nvPr/>
        </p:nvCxnSpPr>
        <p:spPr>
          <a:xfrm flipH="1" flipV="1">
            <a:off x="4698344" y="2255594"/>
            <a:ext cx="6802" cy="6590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4849574" y="5142222"/>
            <a:ext cx="188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Dry products</a:t>
            </a:r>
            <a:endParaRPr lang="en-GB" sz="1400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4385450" y="5490573"/>
            <a:ext cx="1229945" cy="6582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Get product out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4709763" y="6146817"/>
            <a:ext cx="6805" cy="5503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V="1">
            <a:off x="3682350" y="1630503"/>
            <a:ext cx="39569" cy="4147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H="1" flipV="1">
            <a:off x="3677580" y="5778500"/>
            <a:ext cx="677781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H="1" flipV="1">
            <a:off x="3715115" y="1763834"/>
            <a:ext cx="58282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2499081" y="1560522"/>
            <a:ext cx="143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Exterior action</a:t>
            </a:r>
            <a:endParaRPr lang="en-GB" sz="1400" dirty="0"/>
          </a:p>
        </p:txBody>
      </p:sp>
      <p:sp>
        <p:nvSpPr>
          <p:cNvPr id="59" name="ZoneTexte 58"/>
          <p:cNvSpPr txBox="1"/>
          <p:nvPr/>
        </p:nvSpPr>
        <p:spPr>
          <a:xfrm>
            <a:off x="4718755" y="937423"/>
            <a:ext cx="141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Humid products</a:t>
            </a:r>
            <a:endParaRPr lang="en-GB" sz="1400" dirty="0"/>
          </a:p>
        </p:txBody>
      </p:sp>
      <p:cxnSp>
        <p:nvCxnSpPr>
          <p:cNvPr id="60" name="Connecteur droit 59"/>
          <p:cNvCxnSpPr/>
          <p:nvPr/>
        </p:nvCxnSpPr>
        <p:spPr>
          <a:xfrm flipH="1" flipV="1">
            <a:off x="1205051" y="4840268"/>
            <a:ext cx="9658021" cy="2438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10863072" y="3775528"/>
            <a:ext cx="8009" cy="110634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1214110" y="3702418"/>
            <a:ext cx="26293" cy="112062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itre 1"/>
          <p:cNvSpPr txBox="1">
            <a:spLocks/>
          </p:cNvSpPr>
          <p:nvPr/>
        </p:nvSpPr>
        <p:spPr>
          <a:xfrm>
            <a:off x="232520" y="-2827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/>
              <a:t>PF1: Dry dietary products </a:t>
            </a:r>
          </a:p>
          <a:p>
            <a:pPr algn="l"/>
            <a:r>
              <a:rPr lang="en-GB" sz="2800" dirty="0"/>
              <a:t>Solution </a:t>
            </a:r>
            <a:r>
              <a:rPr lang="en-GB" sz="2800" dirty="0" smtClean="0"/>
              <a:t>3: </a:t>
            </a:r>
            <a:r>
              <a:rPr lang="en-GB" sz="2800" dirty="0"/>
              <a:t>Create airflow </a:t>
            </a:r>
            <a:r>
              <a:rPr lang="en-GB" sz="2800" dirty="0" smtClean="0"/>
              <a:t>after drying room</a:t>
            </a:r>
            <a:endParaRPr lang="en-GB" sz="2800" dirty="0"/>
          </a:p>
        </p:txBody>
      </p:sp>
      <p:sp>
        <p:nvSpPr>
          <p:cNvPr id="63" name="ZoneTexte 62"/>
          <p:cNvSpPr txBox="1"/>
          <p:nvPr/>
        </p:nvSpPr>
        <p:spPr>
          <a:xfrm>
            <a:off x="1070740" y="2731474"/>
            <a:ext cx="21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PF1: Dry dietary product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8977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9788" y="98425"/>
            <a:ext cx="10515600" cy="1325563"/>
          </a:xfrm>
        </p:spPr>
        <p:txBody>
          <a:bodyPr/>
          <a:lstStyle/>
          <a:p>
            <a:r>
              <a:rPr lang="en-GB" dirty="0" smtClean="0"/>
              <a:t>Choice of order of functions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184469" y="1686878"/>
            <a:ext cx="4052252" cy="823912"/>
          </a:xfrm>
        </p:spPr>
        <p:txBody>
          <a:bodyPr>
            <a:normAutofit/>
          </a:bodyPr>
          <a:lstStyle/>
          <a:p>
            <a:r>
              <a:rPr lang="en-GB" dirty="0" smtClean="0"/>
              <a:t>Solution 1</a:t>
            </a:r>
          </a:p>
          <a:p>
            <a:r>
              <a:rPr lang="en-GB" sz="1800" dirty="0"/>
              <a:t>Create airflow after produce heat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184469" y="2510790"/>
            <a:ext cx="3831271" cy="368458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Advantages</a:t>
            </a:r>
          </a:p>
          <a:p>
            <a:pPr lvl="1"/>
            <a:r>
              <a:rPr lang="en-GB" sz="1800" dirty="0" smtClean="0"/>
              <a:t>Good control of airflow in the drying room</a:t>
            </a:r>
          </a:p>
          <a:p>
            <a:pPr lvl="1"/>
            <a:endParaRPr lang="en-GB" sz="1800" dirty="0" smtClean="0"/>
          </a:p>
          <a:p>
            <a:r>
              <a:rPr lang="en-GB" sz="2000" dirty="0" smtClean="0"/>
              <a:t>Disadvantage</a:t>
            </a:r>
          </a:p>
          <a:p>
            <a:pPr lvl="1"/>
            <a:r>
              <a:rPr lang="en-GB" sz="1800" dirty="0" smtClean="0"/>
              <a:t>Strong pressure, need a component to divide it (plenum)</a:t>
            </a:r>
            <a:endParaRPr lang="en-GB" sz="180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>
          <a:xfrm>
            <a:off x="4044950" y="1762125"/>
            <a:ext cx="4008120" cy="823912"/>
          </a:xfrm>
        </p:spPr>
        <p:txBody>
          <a:bodyPr>
            <a:normAutofit/>
          </a:bodyPr>
          <a:lstStyle/>
          <a:p>
            <a:r>
              <a:rPr lang="en-GB" dirty="0" smtClean="0"/>
              <a:t>Solution 2</a:t>
            </a:r>
          </a:p>
          <a:p>
            <a:r>
              <a:rPr lang="en-GB" sz="1800" dirty="0"/>
              <a:t>Create airflow after produce </a:t>
            </a:r>
            <a:r>
              <a:rPr lang="en-GB" sz="1800" dirty="0" smtClean="0"/>
              <a:t>heat</a:t>
            </a:r>
            <a:endParaRPr lang="en-GB" sz="18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>
          <a:xfrm>
            <a:off x="4044950" y="2586037"/>
            <a:ext cx="4008120" cy="368458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Advantages</a:t>
            </a:r>
          </a:p>
          <a:p>
            <a:pPr lvl="1"/>
            <a:r>
              <a:rPr lang="en-GB" sz="1800" dirty="0" smtClean="0"/>
              <a:t>Best airflow repartition at the enter of the drying room</a:t>
            </a:r>
          </a:p>
          <a:p>
            <a:pPr lvl="1"/>
            <a:endParaRPr lang="en-GB" sz="1800" dirty="0"/>
          </a:p>
          <a:p>
            <a:r>
              <a:rPr lang="en-GB" sz="2000" dirty="0" smtClean="0"/>
              <a:t>Disadvantages</a:t>
            </a:r>
          </a:p>
          <a:p>
            <a:pPr lvl="1"/>
            <a:r>
              <a:rPr lang="en-GB" sz="1800" dirty="0" smtClean="0"/>
              <a:t>Hard to optimisable</a:t>
            </a:r>
            <a:endParaRPr lang="en-GB" sz="1800" dirty="0"/>
          </a:p>
        </p:txBody>
      </p:sp>
      <p:sp>
        <p:nvSpPr>
          <p:cNvPr id="9" name="Titre 3"/>
          <p:cNvSpPr txBox="1">
            <a:spLocks/>
          </p:cNvSpPr>
          <p:nvPr/>
        </p:nvSpPr>
        <p:spPr>
          <a:xfrm>
            <a:off x="827088" y="1074420"/>
            <a:ext cx="10515600" cy="581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i="1" dirty="0" smtClean="0"/>
              <a:t>We eliminate other solutions by logic. </a:t>
            </a:r>
            <a:endParaRPr lang="en-GB" sz="2400" i="1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5469" r="95898">
                        <a14:foregroundMark x1="29492" y1="28320" x2="29492" y2="283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2845" y="5151438"/>
            <a:ext cx="1257300" cy="1257300"/>
          </a:xfrm>
          <a:prstGeom prst="rect">
            <a:avLst/>
          </a:prstGeom>
        </p:spPr>
      </p:pic>
      <p:sp>
        <p:nvSpPr>
          <p:cNvPr id="11" name="Espace réservé du texte 6"/>
          <p:cNvSpPr txBox="1">
            <a:spLocks/>
          </p:cNvSpPr>
          <p:nvPr/>
        </p:nvSpPr>
        <p:spPr>
          <a:xfrm>
            <a:off x="8053070" y="1762125"/>
            <a:ext cx="400812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Solution 3</a:t>
            </a:r>
          </a:p>
          <a:p>
            <a:r>
              <a:rPr lang="en-GB" sz="1800" dirty="0"/>
              <a:t>Create airflow after </a:t>
            </a:r>
            <a:r>
              <a:rPr lang="en-GB" sz="1800" dirty="0" smtClean="0"/>
              <a:t>drying room</a:t>
            </a:r>
            <a:endParaRPr lang="en-GB" sz="1800" dirty="0"/>
          </a:p>
        </p:txBody>
      </p:sp>
      <p:sp>
        <p:nvSpPr>
          <p:cNvPr id="12" name="Espace réservé du contenu 7"/>
          <p:cNvSpPr txBox="1">
            <a:spLocks/>
          </p:cNvSpPr>
          <p:nvPr/>
        </p:nvSpPr>
        <p:spPr>
          <a:xfrm>
            <a:off x="8053070" y="2586037"/>
            <a:ext cx="4008120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Advantages</a:t>
            </a:r>
          </a:p>
          <a:p>
            <a:pPr lvl="1"/>
            <a:r>
              <a:rPr lang="en-GB" sz="1800" dirty="0" smtClean="0"/>
              <a:t>Easy to use with wind ventilator</a:t>
            </a:r>
          </a:p>
          <a:p>
            <a:pPr lvl="1"/>
            <a:endParaRPr lang="en-GB" sz="1800" dirty="0" smtClean="0"/>
          </a:p>
          <a:p>
            <a:r>
              <a:rPr lang="en-GB" sz="2000" dirty="0" smtClean="0"/>
              <a:t>Disadvantages</a:t>
            </a:r>
          </a:p>
          <a:p>
            <a:pPr lvl="1"/>
            <a:r>
              <a:rPr lang="en-GB" sz="1800" dirty="0"/>
              <a:t>Hard to optimisable</a:t>
            </a:r>
          </a:p>
          <a:p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128767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Choice</a:t>
            </a:r>
            <a:r>
              <a:rPr lang="fr-FR" dirty="0" smtClean="0"/>
              <a:t> of components</a:t>
            </a:r>
            <a:endParaRPr lang="fr-FR" dirty="0"/>
          </a:p>
        </p:txBody>
      </p:sp>
      <p:sp>
        <p:nvSpPr>
          <p:cNvPr id="10" name="Sous-titr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A-1 </a:t>
            </a:r>
            <a:r>
              <a:rPr lang="fr-FR" dirty="0" err="1" smtClean="0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290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5913"/>
            <a:ext cx="10515600" cy="1325563"/>
          </a:xfrm>
        </p:spPr>
        <p:txBody>
          <a:bodyPr/>
          <a:lstStyle/>
          <a:p>
            <a:r>
              <a:rPr lang="en-GB" dirty="0" smtClean="0"/>
              <a:t>TF1: Produce heat</a:t>
            </a:r>
            <a:br>
              <a:rPr lang="en-GB" dirty="0" smtClean="0"/>
            </a:br>
            <a:r>
              <a:rPr lang="en-GB" sz="2800" dirty="0" smtClean="0"/>
              <a:t>Solution 1 : solar heating</a:t>
            </a:r>
            <a:endParaRPr lang="en-GB" sz="2800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3114675" y="2109189"/>
            <a:ext cx="6429375" cy="3287421"/>
          </a:xfrm>
          <a:prstGeom prst="roundRect">
            <a:avLst>
              <a:gd name="adj" fmla="val 466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4604118" y="4057429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Transfer solar energy to warm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Black body</a:t>
            </a:r>
            <a:endParaRPr lang="en-GB" sz="1000" i="1" dirty="0" smtClean="0">
              <a:solidFill>
                <a:schemeClr val="tx1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4604118" y="2638203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Transfer warm in airflow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Plane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Chicane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Fin</a:t>
            </a:r>
            <a:endParaRPr lang="en-GB" sz="1000" i="1" dirty="0" smtClean="0">
              <a:solidFill>
                <a:schemeClr val="tx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3230822" y="2178161"/>
            <a:ext cx="21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TF1: Produce heat</a:t>
            </a:r>
            <a:endParaRPr lang="en-GB" sz="1400" dirty="0"/>
          </a:p>
        </p:txBody>
      </p:sp>
      <p:sp>
        <p:nvSpPr>
          <p:cNvPr id="44" name="Rectangle à coins arrondis 43"/>
          <p:cNvSpPr/>
          <p:nvPr/>
        </p:nvSpPr>
        <p:spPr>
          <a:xfrm>
            <a:off x="7124710" y="2638203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Focus warm </a:t>
            </a:r>
            <a:r>
              <a:rPr lang="en-GB" sz="1400" dirty="0" smtClean="0">
                <a:solidFill>
                  <a:schemeClr val="tx1"/>
                </a:solidFill>
              </a:rPr>
              <a:t>air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100" i="1" dirty="0" smtClean="0">
                <a:solidFill>
                  <a:schemeClr val="tx1"/>
                </a:solidFill>
              </a:rPr>
              <a:t>Tunnel 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Box</a:t>
            </a:r>
            <a:endParaRPr lang="en-GB" sz="1000" i="1" dirty="0" smtClean="0">
              <a:solidFill>
                <a:schemeClr val="tx1"/>
              </a:solidFill>
            </a:endParaRPr>
          </a:p>
        </p:txBody>
      </p:sp>
      <p:cxnSp>
        <p:nvCxnSpPr>
          <p:cNvPr id="45" name="Connecteur droit 44"/>
          <p:cNvCxnSpPr/>
          <p:nvPr/>
        </p:nvCxnSpPr>
        <p:spPr>
          <a:xfrm flipH="1">
            <a:off x="2609850" y="3195551"/>
            <a:ext cx="199426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 flipV="1">
            <a:off x="5026149" y="5172126"/>
            <a:ext cx="3051" cy="75349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44" idx="1"/>
            <a:endCxn id="42" idx="3"/>
          </p:cNvCxnSpPr>
          <p:nvPr/>
        </p:nvCxnSpPr>
        <p:spPr>
          <a:xfrm flipH="1">
            <a:off x="6162952" y="3195552"/>
            <a:ext cx="96175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8683544" y="3181177"/>
            <a:ext cx="199426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3230822" y="2853837"/>
            <a:ext cx="972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Cold air</a:t>
            </a:r>
            <a:endParaRPr lang="en-GB" sz="1400" dirty="0"/>
          </a:p>
        </p:txBody>
      </p:sp>
      <p:sp>
        <p:nvSpPr>
          <p:cNvPr id="56" name="ZoneTexte 55"/>
          <p:cNvSpPr txBox="1"/>
          <p:nvPr/>
        </p:nvSpPr>
        <p:spPr>
          <a:xfrm>
            <a:off x="6181430" y="2850687"/>
            <a:ext cx="972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Warm air</a:t>
            </a:r>
            <a:endParaRPr lang="en-GB" sz="1400" dirty="0"/>
          </a:p>
        </p:txBody>
      </p:sp>
      <p:sp>
        <p:nvSpPr>
          <p:cNvPr id="57" name="ZoneTexte 56"/>
          <p:cNvSpPr txBox="1"/>
          <p:nvPr/>
        </p:nvSpPr>
        <p:spPr>
          <a:xfrm>
            <a:off x="5026149" y="5646182"/>
            <a:ext cx="147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Solar energy</a:t>
            </a:r>
            <a:endParaRPr lang="en-GB" sz="1400" dirty="0"/>
          </a:p>
        </p:txBody>
      </p:sp>
      <p:cxnSp>
        <p:nvCxnSpPr>
          <p:cNvPr id="58" name="Connecteur droit 57"/>
          <p:cNvCxnSpPr/>
          <p:nvPr/>
        </p:nvCxnSpPr>
        <p:spPr>
          <a:xfrm flipH="1" flipV="1">
            <a:off x="5020048" y="3752899"/>
            <a:ext cx="7626" cy="304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5020048" y="3742340"/>
            <a:ext cx="147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Thermal energy</a:t>
            </a:r>
            <a:endParaRPr lang="en-GB" sz="1400" dirty="0"/>
          </a:p>
        </p:txBody>
      </p:sp>
      <p:sp>
        <p:nvSpPr>
          <p:cNvPr id="61" name="ZoneTexte 60"/>
          <p:cNvSpPr txBox="1"/>
          <p:nvPr/>
        </p:nvSpPr>
        <p:spPr>
          <a:xfrm>
            <a:off x="8737177" y="2843874"/>
            <a:ext cx="2130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Possible of warm airflow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285150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2320</TotalTime>
  <Words>910</Words>
  <Application>Microsoft Office PowerPoint</Application>
  <PresentationFormat>Grand écran</PresentationFormat>
  <Paragraphs>364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Choice of order of Principals Functions</vt:lpstr>
      <vt:lpstr>Présentation PowerPoint</vt:lpstr>
      <vt:lpstr>Présentation PowerPoint</vt:lpstr>
      <vt:lpstr>Présentation PowerPoint</vt:lpstr>
      <vt:lpstr>Choice of order of functions</vt:lpstr>
      <vt:lpstr>Choice of components</vt:lpstr>
      <vt:lpstr>TF1: Produce heat Solution 1 : solar heating</vt:lpstr>
      <vt:lpstr>TF1: Produce heat Solution 2: electrical heating</vt:lpstr>
      <vt:lpstr>TF1: Produce heat Solution 3: Solid combustor (wood …)</vt:lpstr>
      <vt:lpstr>TF1: Produce heat Solution 4: Fluid combustor (oil, biogas, ethanol …)</vt:lpstr>
      <vt:lpstr>TF1: Produce heat Solution 5: Compost</vt:lpstr>
      <vt:lpstr>Choice of heat producer</vt:lpstr>
      <vt:lpstr>Choice of heat producer</vt:lpstr>
      <vt:lpstr>TF2: Create an airflow Solution 1: Warm in draught</vt:lpstr>
      <vt:lpstr>TF2: Create an airflow Solution 2: Wind in draught</vt:lpstr>
      <vt:lpstr>TF2: Create an airflow Solution 3: Electrical ventilator</vt:lpstr>
      <vt:lpstr>TF2: Create an airflow Solution 4: Wind ventilator</vt:lpstr>
      <vt:lpstr>Choice of airflow creator</vt:lpstr>
      <vt:lpstr>TF3: Dry airflow Solution 1 :</vt:lpstr>
      <vt:lpstr>Choice of airflow creator</vt:lpstr>
      <vt:lpstr>Présentation PowerPoint</vt:lpstr>
    </vt:vector>
  </TitlesOfParts>
  <Company>G-SCOP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RICHARDOT Gilles (richargi)</dc:creator>
  <cp:lastModifiedBy>RICHARDOT Gilles (richargi)</cp:lastModifiedBy>
  <cp:revision>40</cp:revision>
  <dcterms:created xsi:type="dcterms:W3CDTF">2017-11-03T11:30:19Z</dcterms:created>
  <dcterms:modified xsi:type="dcterms:W3CDTF">2017-11-07T23:47:30Z</dcterms:modified>
</cp:coreProperties>
</file>