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4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CB90F7-BD44-4D5B-81A1-BEDB161028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54A1-DA9F-470C-BB3E-7DDE5E0F8C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11C77ECD-C585-48FD-8FDF-E63B10059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850340A-4F42-4C67-9445-121EA4983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0248A7-1FF6-4DFD-A8EA-60F25F7BD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2398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55B139-89F7-4B67-84D5-BAEEC8C9C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4AF64A5-4F0A-4BAC-8247-F1972330E3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636AD10-8782-4C84-A129-D89A42D6C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A484B6-0175-46FD-8E7C-453090BA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46E4597-2589-4B85-899D-7728C0E35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958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22DC41ED-25BA-497D-867B-8D58D3C177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1A1B00F-D0A9-41E2-A7EF-EAD8F226B2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E1CD67-8A60-40F7-863C-1A385335B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4E8D23C-8DE8-4227-9974-FA4464313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7D40051-32B7-40B5-B77E-100F10C96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5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3CD942-C11E-4B09-8F6F-CF30F0C9A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0FC6C1F-9279-412A-ACC3-A66260CED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FECD45-FB45-4D2A-A343-B94465E66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D66AD98-93BA-4F93-8C43-036FAC384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A15E96-5BC0-4EBA-84C9-270CCAEE4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1642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A3198F2-B8AF-4E06-8A3B-1CE9F7887B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28E4F02-9960-4A45-8C82-587087BF91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14C1F3E-4032-4D15-976D-8C49B9B93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BF5A8FE-714E-4A85-A5C3-AF76AAADD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DAB4855-5597-4FF2-BBD9-126B3064B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32778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77B430-FB63-4CBD-B1E1-CE089473D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B4739F2-23CA-4955-959B-1198ECB80B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72F712-F4D5-4A89-9DF0-91560F65B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7C9FB0E-7547-4E6A-8098-BE6FC8B51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1C3928E-4F61-4C59-BA77-A48D369A0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5DA71D8-FBBD-45EA-AB25-85A3B36A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617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FF6B0D-7CF2-423F-A6E5-805F8B428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AD0F49F-440C-4E6D-A3A4-3A55FF3943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06AB40E-C8E5-4B2D-B7B7-19DCED000C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3E77192-F37B-4516-B412-95F74547466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3681C4A-FAFB-4186-B45C-0499E78034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F1BED0C-5C9E-46BC-86EE-F45D2C081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512E674F-9A3F-4AB9-B3B2-5D5A30CDA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50F4B19-CDCE-4326-99EB-81EA9EB9B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6437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21C203-7EA9-4AD7-94F8-C4C2BEE69F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EA67693-09DA-45AB-9BE9-97FF7729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6C7D2188-F8A7-435C-A1CC-BD498081B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3D4DD002-43AC-4979-86B1-43E7F16A31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069075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B5D1ABF-FB3E-4FCE-A12D-C7F55B628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EFD32C87-3E47-4C36-A98A-1B3E212CE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74F49D9-753D-4D11-B45E-0E54C170C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00407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60962A-BA7F-4ACF-83B7-3A257D1A5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397E068-BB93-4177-8B53-2806C2A12D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49FDF2D-634D-4865-A737-0F02D83825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DBAA2A1-C4DC-482A-82B4-AFD74409F7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5A11CE8-B897-4653-8366-B26B85324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A14DFE7-B07F-42C3-BC3E-5E78FB9B7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4590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64178D-8C20-4BD7-BFEB-1C96003DA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08199FB-029E-4C4C-8570-6C097B89D7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7C958F5-A14B-4F7D-920E-EB8DCFA3EF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CD49C83-49BD-47CD-AD97-62120528EB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B85C0C8-86D0-44A5-818A-9F02FC7B2F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B12EA62-0FB7-4F34-9237-1C7E1CD35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44791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B514BED-78C6-4FE9-8DAD-0B339D1361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A05835-4EF4-4CD5-9142-F018A48399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715752C-8200-4A5C-A52C-1BD72F0F75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76CA5D-D0D4-4F14-9417-5558C2812D95}" type="datetimeFigureOut">
              <a:rPr lang="pt-BR" smtClean="0"/>
              <a:t>17/09/2025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B976B2F-CB39-4A0E-B4F7-82D2D9F81D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D9FBF0-2C01-4C0B-8A1D-103E1087EC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23D396-E177-414B-A0E0-7B97BFEDA29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59281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040EA90-2550-4C04-A188-6C1D94F317FD}"/>
              </a:ext>
            </a:extLst>
          </p:cNvPr>
          <p:cNvSpPr/>
          <p:nvPr/>
        </p:nvSpPr>
        <p:spPr>
          <a:xfrm>
            <a:off x="431799" y="193177"/>
            <a:ext cx="11379201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dirty="0"/>
              <a:t>📊 </a:t>
            </a:r>
            <a:r>
              <a:rPr lang="pt-BR" sz="2400" dirty="0"/>
              <a:t>Explicação dos percentis:</a:t>
            </a:r>
          </a:p>
          <a:p>
            <a:r>
              <a:rPr lang="pt-BR" sz="2400" dirty="0">
                <a:highlight>
                  <a:srgbClr val="FFFF00"/>
                </a:highlight>
              </a:rPr>
              <a:t>Percentil 25 (1º quartil / Q1): </a:t>
            </a:r>
            <a:r>
              <a:rPr lang="pt-BR" sz="2400" dirty="0"/>
              <a:t>12.75   25% dos dados estão abaixo de 12.75.</a:t>
            </a:r>
          </a:p>
          <a:p>
            <a:r>
              <a:rPr lang="pt-BR" sz="2400" dirty="0"/>
              <a:t>Ou seja, um quarto dos dados são menores ou iguais a 12.75.</a:t>
            </a:r>
          </a:p>
          <a:p>
            <a:r>
              <a:rPr lang="pt-BR" sz="2400" dirty="0">
                <a:highlight>
                  <a:srgbClr val="FFFF00"/>
                </a:highlight>
              </a:rPr>
              <a:t>Percentil 50 (2º quartil / Mediana / Q2): </a:t>
            </a:r>
            <a:r>
              <a:rPr lang="pt-BR" sz="2400" dirty="0"/>
              <a:t>15.0   50% dos dados estão abaixo de 15.0.</a:t>
            </a:r>
          </a:p>
          <a:p>
            <a:r>
              <a:rPr lang="pt-BR" sz="2400" dirty="0"/>
              <a:t>Esse é o valor central (mediana): metade dos dados são menores ou iguais a ele, e metade são maiores.</a:t>
            </a:r>
          </a:p>
          <a:p>
            <a:r>
              <a:rPr lang="pt-BR" sz="2400" dirty="0">
                <a:highlight>
                  <a:srgbClr val="FFFF00"/>
                </a:highlight>
              </a:rPr>
              <a:t>Percentil 75 (3º quartil / Q3): </a:t>
            </a:r>
            <a:r>
              <a:rPr lang="pt-BR" sz="2400" dirty="0"/>
              <a:t>18.75     75% dos dados estão abaixo de 18.75.</a:t>
            </a:r>
          </a:p>
          <a:p>
            <a:r>
              <a:rPr lang="pt-BR" sz="2400" dirty="0"/>
              <a:t>Ou seja, três quartos dos dados estão abaixo desse valor.</a:t>
            </a:r>
          </a:p>
          <a:p>
            <a:endParaRPr lang="pt-BR" sz="2400" dirty="0"/>
          </a:p>
          <a:p>
            <a:r>
              <a:rPr lang="pt-BR" sz="2400" dirty="0"/>
              <a:t>🔍 Interpretação geral:</a:t>
            </a:r>
          </a:p>
          <a:p>
            <a:r>
              <a:rPr lang="pt-BR" sz="2400" dirty="0"/>
              <a:t>Esses valores dão uma ideia de como os dados estão distribuídos:</a:t>
            </a:r>
          </a:p>
          <a:p>
            <a:r>
              <a:rPr lang="pt-BR" sz="2400" dirty="0"/>
              <a:t>Se os percentis estão muito distantes entre si, pode haver uma grande dispersão nos dados.</a:t>
            </a:r>
          </a:p>
          <a:p>
            <a:r>
              <a:rPr lang="pt-BR" sz="2400" dirty="0"/>
              <a:t>Se estiverem próximos, os dados estão mais concentrados em torno da mediana.</a:t>
            </a:r>
          </a:p>
          <a:p>
            <a:r>
              <a:rPr lang="pt-BR" sz="2400" dirty="0"/>
              <a:t>Nesse caso, por exemplo:</a:t>
            </a:r>
          </a:p>
          <a:p>
            <a:r>
              <a:rPr lang="pt-BR" sz="2400" dirty="0"/>
              <a:t>O intervalo entre Q1 e Q3 (chamado de amplitude interquartílica ou IQR) é 18.75 - 12.75 = 6.0.Isso mostra a "dispersão" dos 50% centrais dos dados.</a:t>
            </a:r>
          </a:p>
        </p:txBody>
      </p:sp>
    </p:spTree>
    <p:extLst>
      <p:ext uri="{BB962C8B-B14F-4D97-AF65-F5344CB8AC3E}">
        <p14:creationId xmlns:p14="http://schemas.microsoft.com/office/powerpoint/2010/main" val="145261467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14C5E8C1-E5C6-4092-AB78-4CE19D53784D}"/>
</file>

<file path=customXml/itemProps2.xml><?xml version="1.0" encoding="utf-8"?>
<ds:datastoreItem xmlns:ds="http://schemas.openxmlformats.org/officeDocument/2006/customXml" ds:itemID="{E469D7E8-764D-4FAA-8CC5-659D7529D374}"/>
</file>

<file path=customXml/itemProps3.xml><?xml version="1.0" encoding="utf-8"?>
<ds:datastoreItem xmlns:ds="http://schemas.openxmlformats.org/officeDocument/2006/customXml" ds:itemID="{2C5CCF4F-674D-4027-B282-7EA511E5521D}"/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197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4</cp:revision>
  <dcterms:created xsi:type="dcterms:W3CDTF">2025-09-17T15:59:09Z</dcterms:created>
  <dcterms:modified xsi:type="dcterms:W3CDTF">2025-09-17T19:20:05Z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