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684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B95ED-3870-460D-914F-D0311069E2B6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44201-19CD-45F1-A97C-075D853AC5BC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323528" y="188640"/>
            <a:ext cx="820891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EXERCÍCIOS</a:t>
            </a:r>
          </a:p>
          <a:p>
            <a:r>
              <a:rPr lang="pt-BR" sz="2400" b="1" dirty="0"/>
              <a:t>PARTE 1 – CARREGAMENTO E INSPEÇÃO</a:t>
            </a:r>
            <a:endParaRPr lang="pt-BR" sz="2400" dirty="0"/>
          </a:p>
          <a:p>
            <a:pPr lvl="0"/>
            <a:r>
              <a:rPr lang="pt-BR" sz="2400" dirty="0"/>
              <a:t>Importe as bibliotecas necessárias: pandas, </a:t>
            </a:r>
            <a:r>
              <a:rPr lang="pt-BR" sz="2400" dirty="0" err="1"/>
              <a:t>numpy</a:t>
            </a:r>
            <a:r>
              <a:rPr lang="pt-BR" sz="2400" dirty="0"/>
              <a:t>, </a:t>
            </a:r>
            <a:r>
              <a:rPr lang="pt-BR" sz="2400" dirty="0" err="1"/>
              <a:t>seaborn</a:t>
            </a:r>
            <a:r>
              <a:rPr lang="pt-BR" sz="2400" dirty="0"/>
              <a:t>, </a:t>
            </a:r>
            <a:r>
              <a:rPr lang="pt-BR" sz="2400" dirty="0" err="1"/>
              <a:t>matplotlib.pyplot</a:t>
            </a:r>
            <a:r>
              <a:rPr lang="pt-BR" sz="2400" dirty="0"/>
              <a:t>.</a:t>
            </a:r>
          </a:p>
          <a:p>
            <a:pPr lvl="0"/>
            <a:r>
              <a:rPr lang="pt-BR" sz="2400" dirty="0"/>
              <a:t>Carregue o arquivo dados.csv em um </a:t>
            </a:r>
            <a:r>
              <a:rPr lang="pt-BR" sz="2400" dirty="0" err="1"/>
              <a:t>DataFrame</a:t>
            </a:r>
            <a:r>
              <a:rPr lang="pt-BR" sz="2400" dirty="0"/>
              <a:t>, garantindo que a coluna </a:t>
            </a:r>
            <a:r>
              <a:rPr lang="pt-BR" sz="2400" b="1" dirty="0"/>
              <a:t>Data</a:t>
            </a:r>
            <a:r>
              <a:rPr lang="pt-BR" sz="2400" dirty="0"/>
              <a:t> seja interpretada como datas.</a:t>
            </a:r>
          </a:p>
          <a:p>
            <a:r>
              <a:rPr lang="pt-BR" sz="2400" dirty="0" err="1">
                <a:highlight>
                  <a:srgbClr val="FFFF00"/>
                </a:highlight>
              </a:rPr>
              <a:t>df</a:t>
            </a:r>
            <a:r>
              <a:rPr lang="pt-BR" sz="2400" dirty="0">
                <a:highlight>
                  <a:srgbClr val="FFFF00"/>
                </a:highlight>
              </a:rPr>
              <a:t> = </a:t>
            </a:r>
            <a:r>
              <a:rPr lang="pt-BR" sz="2400" dirty="0" err="1">
                <a:highlight>
                  <a:srgbClr val="FFFF00"/>
                </a:highlight>
              </a:rPr>
              <a:t>pd.read_csv</a:t>
            </a:r>
            <a:r>
              <a:rPr lang="pt-BR" sz="2400" dirty="0">
                <a:highlight>
                  <a:srgbClr val="FFFF00"/>
                </a:highlight>
              </a:rPr>
              <a:t>("dados.csv", </a:t>
            </a:r>
            <a:r>
              <a:rPr lang="pt-BR" sz="2400" dirty="0" err="1">
                <a:highlight>
                  <a:srgbClr val="FFFF00"/>
                </a:highlight>
              </a:rPr>
              <a:t>parse_dates</a:t>
            </a:r>
            <a:r>
              <a:rPr lang="pt-BR" sz="2400" dirty="0">
                <a:highlight>
                  <a:srgbClr val="FFFF00"/>
                </a:highlight>
              </a:rPr>
              <a:t>=["Data"])</a:t>
            </a:r>
          </a:p>
          <a:p>
            <a:pPr lvl="0"/>
            <a:r>
              <a:rPr lang="pt-BR" sz="2400" dirty="0"/>
              <a:t>Exiba:</a:t>
            </a:r>
          </a:p>
          <a:p>
            <a:pPr lvl="1"/>
            <a:r>
              <a:rPr lang="pt-BR" sz="2400" dirty="0"/>
              <a:t>Dimensão do </a:t>
            </a:r>
            <a:r>
              <a:rPr lang="pt-BR" sz="2400" dirty="0" err="1"/>
              <a:t>DataFrame</a:t>
            </a:r>
            <a:r>
              <a:rPr lang="pt-BR" sz="2400" dirty="0"/>
              <a:t> (linhas, colunas)</a:t>
            </a:r>
          </a:p>
          <a:p>
            <a:pPr lvl="1"/>
            <a:r>
              <a:rPr lang="pt-BR" sz="2400" dirty="0"/>
              <a:t>Tipos de dados de cada coluna</a:t>
            </a:r>
          </a:p>
          <a:p>
            <a:pPr lvl="1"/>
            <a:r>
              <a:rPr lang="pt-BR" sz="2400" dirty="0"/>
              <a:t>Primeiras 5 linhas</a:t>
            </a:r>
          </a:p>
          <a:p>
            <a:pPr lvl="0"/>
            <a:r>
              <a:rPr lang="pt-BR" sz="2400" dirty="0"/>
              <a:t>      Verifique se existem valores nulos. </a:t>
            </a:r>
          </a:p>
          <a:p>
            <a:pPr lvl="0"/>
            <a:r>
              <a:rPr lang="pt-BR" sz="2400" dirty="0" err="1">
                <a:highlight>
                  <a:srgbClr val="FFFF00"/>
                </a:highlight>
              </a:rPr>
              <a:t>df.isnull</a:t>
            </a:r>
            <a:r>
              <a:rPr lang="pt-BR" sz="2400" dirty="0">
                <a:highlight>
                  <a:srgbClr val="FFFF00"/>
                </a:highlight>
              </a:rPr>
              <a:t>() retorna um </a:t>
            </a:r>
            <a:r>
              <a:rPr lang="pt-BR" sz="2400" dirty="0" err="1">
                <a:highlight>
                  <a:srgbClr val="FFFF00"/>
                </a:highlight>
              </a:rPr>
              <a:t>DataFrame</a:t>
            </a:r>
            <a:r>
              <a:rPr lang="pt-BR" sz="2400" dirty="0">
                <a:highlight>
                  <a:srgbClr val="FFFF00"/>
                </a:highlight>
              </a:rPr>
              <a:t> booleano do mesmo tamanho, </a:t>
            </a:r>
            <a:r>
              <a:rPr lang="pt-BR" sz="2400" dirty="0" err="1">
                <a:highlight>
                  <a:srgbClr val="FFFF00"/>
                </a:highlight>
              </a:rPr>
              <a:t>onde:True</a:t>
            </a:r>
            <a:r>
              <a:rPr lang="pt-BR" sz="2400" dirty="0">
                <a:highlight>
                  <a:srgbClr val="FFFF00"/>
                </a:highlight>
              </a:rPr>
              <a:t> indica que o valor é nulo (</a:t>
            </a:r>
            <a:r>
              <a:rPr lang="pt-BR" sz="2400" dirty="0" err="1">
                <a:highlight>
                  <a:srgbClr val="FFFF00"/>
                </a:highlight>
              </a:rPr>
              <a:t>NaN</a:t>
            </a:r>
            <a:r>
              <a:rPr lang="pt-BR" sz="2400" dirty="0">
                <a:highlight>
                  <a:srgbClr val="FFFF00"/>
                </a:highlight>
              </a:rPr>
              <a:t>, </a:t>
            </a:r>
            <a:r>
              <a:rPr lang="pt-BR" sz="2400" dirty="0" err="1">
                <a:highlight>
                  <a:srgbClr val="FFFF00"/>
                </a:highlight>
              </a:rPr>
              <a:t>None</a:t>
            </a:r>
            <a:r>
              <a:rPr lang="pt-BR" sz="2400" dirty="0">
                <a:highlight>
                  <a:srgbClr val="FFFF00"/>
                </a:highlight>
              </a:rPr>
              <a:t>, etc.)False indica que o valor não é nulo  </a:t>
            </a:r>
            <a:r>
              <a:rPr lang="pt-BR" sz="2800" dirty="0" err="1">
                <a:highlight>
                  <a:srgbClr val="00FFFF"/>
                </a:highlight>
              </a:rPr>
              <a:t>df.isnull</a:t>
            </a:r>
            <a:r>
              <a:rPr lang="pt-BR" sz="2800" dirty="0">
                <a:highlight>
                  <a:srgbClr val="00FFFF"/>
                </a:highlight>
              </a:rPr>
              <a:t>().sum()</a:t>
            </a:r>
          </a:p>
          <a:p>
            <a:r>
              <a:rPr lang="pt-BR" sz="2400" dirty="0"/>
              <a:t>💡   </a:t>
            </a:r>
            <a:r>
              <a:rPr lang="pt-BR" sz="2400" b="1" dirty="0"/>
              <a:t>Dica:</a:t>
            </a:r>
            <a:r>
              <a:rPr lang="pt-BR" sz="2400" dirty="0"/>
              <a:t> Usar a relação de comandos </a:t>
            </a:r>
            <a:r>
              <a:rPr lang="pt-BR" sz="2400" dirty="0" err="1"/>
              <a:t>df</a:t>
            </a:r>
            <a:r>
              <a:rPr lang="pt-BR" sz="2400" dirty="0"/>
              <a:t> do Pandas.</a:t>
            </a:r>
          </a:p>
          <a:p>
            <a:r>
              <a:rPr lang="pt-BR" sz="2400" dirty="0"/>
              <a:t>Use métodos como .</a:t>
            </a:r>
            <a:r>
              <a:rPr lang="pt-BR" sz="2400" dirty="0" err="1"/>
              <a:t>groupby</a:t>
            </a:r>
            <a:r>
              <a:rPr lang="pt-BR" sz="2400" dirty="0"/>
              <a:t>(), .sum(), .</a:t>
            </a:r>
            <a:r>
              <a:rPr lang="pt-BR" sz="2400" dirty="0" err="1"/>
              <a:t>mean</a:t>
            </a:r>
            <a:r>
              <a:rPr lang="pt-BR" sz="2400" dirty="0"/>
              <a:t>(), .</a:t>
            </a:r>
            <a:r>
              <a:rPr lang="pt-BR" sz="2400" dirty="0" err="1"/>
              <a:t>quantile</a:t>
            </a:r>
            <a:r>
              <a:rPr lang="pt-BR" sz="2400" dirty="0"/>
              <a:t>() e .</a:t>
            </a:r>
            <a:r>
              <a:rPr lang="pt-BR" sz="2400" dirty="0" err="1"/>
              <a:t>value_counts</a:t>
            </a:r>
            <a:r>
              <a:rPr lang="pt-BR" sz="2400" dirty="0"/>
              <a:t>().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/>
              <a:t>PARTE 2 – ESTATÍSTICAS DESCRITIVAS</a:t>
            </a:r>
          </a:p>
          <a:p>
            <a:r>
              <a:rPr lang="pt-BR" sz="2000" dirty="0"/>
              <a:t>5.	Calcule, para as colunas Vendas, Preço Unitário e Receita Total:</a:t>
            </a:r>
          </a:p>
          <a:p>
            <a:r>
              <a:rPr lang="pt-BR" sz="2000" dirty="0"/>
              <a:t>o	Média</a:t>
            </a:r>
          </a:p>
          <a:p>
            <a:r>
              <a:rPr lang="pt-BR" sz="2000" dirty="0"/>
              <a:t>o	Mediana</a:t>
            </a:r>
          </a:p>
          <a:p>
            <a:r>
              <a:rPr lang="pt-BR" sz="2000" dirty="0"/>
              <a:t>o	Desvio padrão</a:t>
            </a:r>
          </a:p>
          <a:p>
            <a:r>
              <a:rPr lang="pt-BR" sz="2000" dirty="0"/>
              <a:t>o	Variância</a:t>
            </a:r>
          </a:p>
          <a:p>
            <a:pPr marL="457200" indent="-457200">
              <a:buAutoNum type="arabicPeriod" startAt="6"/>
            </a:pPr>
            <a:endParaRPr lang="pt-BR" sz="2000" dirty="0"/>
          </a:p>
          <a:p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</a:t>
            </a:r>
          </a:p>
          <a:p>
            <a:r>
              <a:rPr lang="pt-BR" sz="2000" dirty="0"/>
              <a:t>O comando 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 no pandas é usado para acessar colunas do </a:t>
            </a:r>
            <a:r>
              <a:rPr lang="pt-BR" sz="2000" dirty="0" err="1"/>
              <a:t>DataFrame</a:t>
            </a:r>
            <a:r>
              <a:rPr lang="pt-BR" sz="2000" dirty="0"/>
              <a:t> </a:t>
            </a:r>
            <a:r>
              <a:rPr lang="pt-BR" sz="2000" dirty="0" err="1"/>
              <a:t>df</a:t>
            </a:r>
            <a:r>
              <a:rPr lang="pt-BR" sz="2000" dirty="0"/>
              <a:t> de forma dinâmica, onde </a:t>
            </a:r>
            <a:r>
              <a:rPr lang="pt-BR" sz="2000" dirty="0" err="1"/>
              <a:t>col</a:t>
            </a:r>
            <a:r>
              <a:rPr lang="pt-BR" sz="2000" dirty="0"/>
              <a:t> é uma variável que representa:</a:t>
            </a:r>
          </a:p>
          <a:p>
            <a:r>
              <a:rPr lang="pt-BR" sz="2000" dirty="0"/>
              <a:t>✅ 1. Uma </a:t>
            </a:r>
            <a:r>
              <a:rPr lang="pt-BR" sz="2000" dirty="0" err="1"/>
              <a:t>string</a:t>
            </a:r>
            <a:r>
              <a:rPr lang="pt-BR" sz="2000" dirty="0"/>
              <a:t>: nome de uma única coluna</a:t>
            </a:r>
          </a:p>
          <a:p>
            <a:r>
              <a:rPr lang="pt-BR" sz="2000" dirty="0"/>
              <a:t>✅ 2. Uma lista de </a:t>
            </a:r>
            <a:r>
              <a:rPr lang="pt-BR" sz="2000" dirty="0" err="1"/>
              <a:t>strings</a:t>
            </a:r>
            <a:r>
              <a:rPr lang="pt-BR" sz="2000" dirty="0"/>
              <a:t>: nomes de múltiplas </a:t>
            </a:r>
            <a:r>
              <a:rPr lang="pt-BR" sz="2000" dirty="0" err="1"/>
              <a:t>colunascol</a:t>
            </a:r>
            <a:r>
              <a:rPr lang="pt-BR" sz="2000" dirty="0"/>
              <a:t> = ['nome', 'idade’]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'nome'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 coluna 'nome'</a:t>
            </a:r>
          </a:p>
          <a:p>
            <a:r>
              <a:rPr lang="pt-BR" sz="2000" dirty="0" err="1"/>
              <a:t>col</a:t>
            </a:r>
            <a:r>
              <a:rPr lang="pt-BR" sz="2000" dirty="0"/>
              <a:t> = ['nome', 'cidade']</a:t>
            </a:r>
          </a:p>
          <a:p>
            <a:r>
              <a:rPr lang="pt-BR" sz="2000" dirty="0"/>
              <a:t>print(</a:t>
            </a:r>
            <a:r>
              <a:rPr lang="pt-BR" sz="2000" dirty="0" err="1"/>
              <a:t>df</a:t>
            </a:r>
            <a:r>
              <a:rPr lang="pt-BR" sz="2000" dirty="0"/>
              <a:t>[</a:t>
            </a:r>
            <a:r>
              <a:rPr lang="pt-BR" sz="2000" dirty="0" err="1"/>
              <a:t>col</a:t>
            </a:r>
            <a:r>
              <a:rPr lang="pt-BR" sz="2000" dirty="0"/>
              <a:t>])  # Acessa as colunas 'nome' e 'cidade’</a:t>
            </a:r>
          </a:p>
          <a:p>
            <a:endParaRPr lang="pt-BR" sz="2000" dirty="0"/>
          </a:p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95853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highlight>
                  <a:srgbClr val="FFFF00"/>
                </a:highlight>
              </a:rPr>
              <a:t>df</a:t>
            </a:r>
            <a:r>
              <a:rPr lang="pt-BR" dirty="0">
                <a:highlight>
                  <a:srgbClr val="FFFF00"/>
                </a:highlight>
              </a:rPr>
              <a:t>[</a:t>
            </a:r>
            <a:r>
              <a:rPr lang="pt-BR" dirty="0" err="1">
                <a:highlight>
                  <a:srgbClr val="FFFF00"/>
                </a:highlight>
              </a:rPr>
              <a:t>col</a:t>
            </a:r>
            <a:r>
              <a:rPr lang="pt-BR" dirty="0">
                <a:highlight>
                  <a:srgbClr val="FFFF00"/>
                </a:highlight>
              </a:rPr>
              <a:t>].</a:t>
            </a:r>
            <a:r>
              <a:rPr lang="pt-BR" dirty="0" err="1">
                <a:highlight>
                  <a:srgbClr val="FFFF00"/>
                </a:highlight>
              </a:rPr>
              <a:t>mean</a:t>
            </a:r>
            <a:r>
              <a:rPr lang="pt-BR" dirty="0">
                <a:highlight>
                  <a:srgbClr val="FFFF00"/>
                </a:highlight>
              </a:rPr>
              <a:t>() 	=&gt; retorna a média dos valores da coluna</a:t>
            </a:r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4B8FA4-4718-4D73-84CB-092CD8E734F3}"/>
              </a:ext>
            </a:extLst>
          </p:cNvPr>
          <p:cNvSpPr txBox="1"/>
          <p:nvPr/>
        </p:nvSpPr>
        <p:spPr>
          <a:xfrm>
            <a:off x="611560" y="1225788"/>
            <a:ext cx="828092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Otimizando o código com repetição: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2800" dirty="0">
                <a:highlight>
                  <a:srgbClr val="FFFF00"/>
                </a:highlight>
              </a:rPr>
              <a:t>for 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 in ["Vendas", "Preço Unitário", "Receita Total"]: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print(f"\n--- Estatísticas para {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} ---")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print("Média:",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print("Mediana:",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median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print("Desvio padrão:",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</a:t>
            </a:r>
            <a:r>
              <a:rPr lang="pt-BR" sz="2800" dirty="0" err="1">
                <a:highlight>
                  <a:srgbClr val="FFFF00"/>
                </a:highlight>
              </a:rPr>
              <a:t>std</a:t>
            </a:r>
            <a:r>
              <a:rPr lang="pt-BR" sz="2800" dirty="0">
                <a:highlight>
                  <a:srgbClr val="FFFF00"/>
                </a:highlight>
              </a:rPr>
              <a:t>())</a:t>
            </a:r>
          </a:p>
          <a:p>
            <a:r>
              <a:rPr lang="pt-BR" sz="2800" dirty="0">
                <a:highlight>
                  <a:srgbClr val="FFFF00"/>
                </a:highlight>
              </a:rPr>
              <a:t>    print("Variância:", </a:t>
            </a:r>
            <a:r>
              <a:rPr lang="pt-BR" sz="2800" dirty="0" err="1">
                <a:highlight>
                  <a:srgbClr val="FFFF00"/>
                </a:highlight>
              </a:rPr>
              <a:t>df</a:t>
            </a:r>
            <a:r>
              <a:rPr lang="pt-BR" sz="2800" dirty="0">
                <a:highlight>
                  <a:srgbClr val="FFFF00"/>
                </a:highlight>
              </a:rPr>
              <a:t>[</a:t>
            </a:r>
            <a:r>
              <a:rPr lang="pt-BR" sz="2800" dirty="0" err="1">
                <a:highlight>
                  <a:srgbClr val="FFFF00"/>
                </a:highlight>
              </a:rPr>
              <a:t>col</a:t>
            </a:r>
            <a:r>
              <a:rPr lang="pt-BR" sz="2800" dirty="0">
                <a:highlight>
                  <a:srgbClr val="FFFF00"/>
                </a:highlight>
              </a:rPr>
              <a:t>].var())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202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1836BA1-8B27-4DCD-BA94-06A5E7C15497}"/>
              </a:ext>
            </a:extLst>
          </p:cNvPr>
          <p:cNvSpPr/>
          <p:nvPr/>
        </p:nvSpPr>
        <p:spPr>
          <a:xfrm>
            <a:off x="611560" y="548680"/>
            <a:ext cx="82809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Calcule os percentis 25%, 50% e 75% da coluna Receita Total.</a:t>
            </a:r>
          </a:p>
          <a:p>
            <a:r>
              <a:rPr lang="pt-BR" sz="2000" dirty="0"/>
              <a:t>O método </a:t>
            </a:r>
            <a:r>
              <a:rPr lang="pt-BR" sz="2000" dirty="0" err="1"/>
              <a:t>df.quantile</a:t>
            </a:r>
            <a:r>
              <a:rPr lang="pt-BR" sz="2000" dirty="0"/>
              <a:t>() no pandas é usado para calcular 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de colunas numéricas de um </a:t>
            </a:r>
            <a:r>
              <a:rPr lang="pt-BR" sz="2000" dirty="0" err="1"/>
              <a:t>DataFrame</a:t>
            </a:r>
            <a:r>
              <a:rPr lang="pt-BR" sz="2000" dirty="0"/>
              <a:t>.</a:t>
            </a:r>
          </a:p>
          <a:p>
            <a:r>
              <a:rPr lang="pt-BR" sz="2000" dirty="0">
                <a:highlight>
                  <a:srgbClr val="FFFF00"/>
                </a:highlight>
              </a:rPr>
              <a:t>📌Sintaxe: </a:t>
            </a:r>
            <a:r>
              <a:rPr lang="pt-BR" sz="2000" dirty="0" err="1">
                <a:highlight>
                  <a:srgbClr val="FFFF00"/>
                </a:highlight>
              </a:rPr>
              <a:t>df.quantile</a:t>
            </a:r>
            <a:r>
              <a:rPr lang="pt-BR" sz="2000" dirty="0">
                <a:highlight>
                  <a:srgbClr val="FFFF00"/>
                </a:highlight>
              </a:rPr>
              <a:t>(q=0.5)</a:t>
            </a:r>
          </a:p>
          <a:p>
            <a:r>
              <a:rPr lang="pt-BR" sz="2000" dirty="0"/>
              <a:t>✅ Parâmetros principais:</a:t>
            </a:r>
          </a:p>
          <a:p>
            <a:r>
              <a:rPr lang="pt-BR" sz="2000" dirty="0"/>
              <a:t>Parâmetros:		</a:t>
            </a:r>
          </a:p>
          <a:p>
            <a:r>
              <a:rPr lang="pt-BR" sz="2000" dirty="0"/>
              <a:t>O(s) </a:t>
            </a:r>
            <a:r>
              <a:rPr lang="pt-BR" sz="2000" dirty="0" err="1"/>
              <a:t>quantil</a:t>
            </a:r>
            <a:r>
              <a:rPr lang="pt-BR" sz="2000" dirty="0"/>
              <a:t>(</a:t>
            </a:r>
            <a:r>
              <a:rPr lang="pt-BR" sz="2000" dirty="0" err="1"/>
              <a:t>is</a:t>
            </a:r>
            <a:r>
              <a:rPr lang="pt-BR" sz="2000" dirty="0"/>
              <a:t>) a calcular. </a:t>
            </a:r>
          </a:p>
          <a:p>
            <a:r>
              <a:rPr lang="pt-BR" sz="2000" dirty="0"/>
              <a:t>Pode ser:- Um único valor (</a:t>
            </a:r>
            <a:r>
              <a:rPr lang="pt-BR" sz="2000" dirty="0" err="1"/>
              <a:t>float</a:t>
            </a:r>
            <a:r>
              <a:rPr lang="pt-BR" sz="2000" dirty="0"/>
              <a:t> entre 0 e 1) ou uma lista de valores.</a:t>
            </a:r>
          </a:p>
          <a:p>
            <a:endParaRPr lang="pt-BR" sz="3200" dirty="0">
              <a:highlight>
                <a:srgbClr val="FFFF00"/>
              </a:highlight>
            </a:endParaRPr>
          </a:p>
          <a:p>
            <a:r>
              <a:rPr lang="pt-BR" sz="3200" dirty="0" err="1">
                <a:highlight>
                  <a:srgbClr val="FFFF00"/>
                </a:highlight>
              </a:rPr>
              <a:t>df</a:t>
            </a:r>
            <a:r>
              <a:rPr lang="pt-BR" sz="3200" dirty="0">
                <a:highlight>
                  <a:srgbClr val="FFFF00"/>
                </a:highlight>
              </a:rPr>
              <a:t>[“Receita Total"].</a:t>
            </a:r>
            <a:r>
              <a:rPr lang="pt-BR" sz="3200" dirty="0" err="1">
                <a:highlight>
                  <a:srgbClr val="FFFF00"/>
                </a:highlight>
              </a:rPr>
              <a:t>quantile</a:t>
            </a:r>
            <a:r>
              <a:rPr lang="pt-BR" sz="3200" dirty="0">
                <a:highlight>
                  <a:srgbClr val="FFFF00"/>
                </a:highlight>
              </a:rPr>
              <a:t>([0.25, 0.5, 0.75])</a:t>
            </a:r>
          </a:p>
          <a:p>
            <a:r>
              <a:rPr lang="pt-BR" sz="3200" dirty="0"/>
              <a:t>	=&gt; retorna os </a:t>
            </a:r>
            <a:r>
              <a:rPr lang="pt-BR" sz="3200" dirty="0" err="1"/>
              <a:t>quantile</a:t>
            </a:r>
            <a:r>
              <a:rPr lang="pt-BR" sz="3200" dirty="0"/>
              <a:t> 25%, 50% e 75%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64229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805959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>
                <a:highlight>
                  <a:srgbClr val="FFFF00"/>
                </a:highlight>
              </a:rPr>
              <a:t>df.groupby</a:t>
            </a:r>
            <a:endParaRPr lang="pt-BR" sz="4000" dirty="0">
              <a:highlight>
                <a:srgbClr val="FFFF00"/>
              </a:highlight>
            </a:endParaRPr>
          </a:p>
          <a:p>
            <a:r>
              <a:rPr lang="pt-BR" sz="3200" dirty="0"/>
              <a:t>Exemplo 1: Soma de salários por departamento</a:t>
            </a:r>
          </a:p>
          <a:p>
            <a:r>
              <a:rPr lang="pt-BR" sz="3200" dirty="0" err="1"/>
              <a:t>df.groupby</a:t>
            </a:r>
            <a:r>
              <a:rPr lang="pt-BR" sz="3200" dirty="0"/>
              <a:t>('departamento')['salario'].sum()</a:t>
            </a:r>
            <a:endParaRPr lang="pt-BR" sz="3200" dirty="0">
              <a:highlight>
                <a:srgbClr val="FFFF00"/>
              </a:highligh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0D6D1B-7628-463D-9F68-676D08898006}"/>
              </a:ext>
            </a:extLst>
          </p:cNvPr>
          <p:cNvSpPr/>
          <p:nvPr/>
        </p:nvSpPr>
        <p:spPr>
          <a:xfrm>
            <a:off x="0" y="3861048"/>
            <a:ext cx="914399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100" dirty="0" err="1">
                <a:highlight>
                  <a:srgbClr val="FFFF00"/>
                </a:highlight>
              </a:rPr>
              <a:t>produto_maior_receita</a:t>
            </a:r>
            <a:r>
              <a:rPr lang="pt-BR" sz="2100" dirty="0">
                <a:highlight>
                  <a:srgbClr val="FFFF00"/>
                </a:highlight>
              </a:rPr>
              <a:t> = </a:t>
            </a:r>
            <a:r>
              <a:rPr lang="pt-BR" sz="2100" dirty="0" err="1">
                <a:highlight>
                  <a:srgbClr val="FFFF00"/>
                </a:highlight>
              </a:rPr>
              <a:t>df.groupby</a:t>
            </a:r>
            <a:r>
              <a:rPr lang="pt-BR" sz="2100" dirty="0">
                <a:highlight>
                  <a:srgbClr val="FFFF00"/>
                </a:highlight>
              </a:rPr>
              <a:t>("Produto")["Receita Total"].sum().</a:t>
            </a:r>
            <a:r>
              <a:rPr lang="pt-BR" sz="2100" dirty="0" err="1">
                <a:highlight>
                  <a:srgbClr val="FFFF00"/>
                </a:highlight>
              </a:rPr>
              <a:t>idxmax</a:t>
            </a:r>
            <a:r>
              <a:rPr lang="pt-BR" sz="2100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14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7C435A-6C11-4CD4-81D0-49AB02E45D21}"/>
              </a:ext>
            </a:extLst>
          </p:cNvPr>
          <p:cNvSpPr/>
          <p:nvPr/>
        </p:nvSpPr>
        <p:spPr>
          <a:xfrm>
            <a:off x="467544" y="260648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7.	Descubra:</a:t>
            </a:r>
          </a:p>
          <a:p>
            <a:r>
              <a:rPr lang="pt-BR" sz="2400" dirty="0"/>
              <a:t>O produto com maior receita total.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AD2E548-BFEF-4FDE-8904-D15778CAAA9F}"/>
              </a:ext>
            </a:extLst>
          </p:cNvPr>
          <p:cNvSpPr/>
          <p:nvPr/>
        </p:nvSpPr>
        <p:spPr>
          <a:xfrm>
            <a:off x="184815" y="1205026"/>
            <a:ext cx="609153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df.groupby</a:t>
            </a:r>
            <a:endParaRPr lang="pt-BR" sz="3200" dirty="0">
              <a:highlight>
                <a:srgbClr val="FFFF00"/>
              </a:highlight>
            </a:endParaRPr>
          </a:p>
          <a:p>
            <a:r>
              <a:rPr lang="pt-BR" sz="2400" dirty="0"/>
              <a:t>Exemplo 1: Soma de salários por departamento</a:t>
            </a:r>
          </a:p>
          <a:p>
            <a:r>
              <a:rPr lang="pt-BR" sz="2400" dirty="0" err="1"/>
              <a:t>df.groupby</a:t>
            </a:r>
            <a:r>
              <a:rPr lang="pt-BR" sz="2400" dirty="0"/>
              <a:t>('departamento')['salario'].sum()</a:t>
            </a:r>
            <a:endParaRPr lang="pt-BR" sz="2400" dirty="0">
              <a:highlight>
                <a:srgbClr val="FFFF00"/>
              </a:highlight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9AA78E7-6F63-47EE-9181-D8714004327A}"/>
              </a:ext>
            </a:extLst>
          </p:cNvPr>
          <p:cNvSpPr txBox="1"/>
          <p:nvPr/>
        </p:nvSpPr>
        <p:spPr>
          <a:xfrm>
            <a:off x="251520" y="2820584"/>
            <a:ext cx="86409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✅ </a:t>
            </a:r>
            <a:r>
              <a:rPr lang="pt-BR" sz="2400" dirty="0" err="1">
                <a:highlight>
                  <a:srgbClr val="FFFF00"/>
                </a:highlight>
              </a:rPr>
              <a:t>df.sum</a:t>
            </a:r>
            <a:r>
              <a:rPr lang="pt-BR" sz="24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400" dirty="0"/>
              <a:t>Esse método soma os valores numéricos em um </a:t>
            </a:r>
            <a:r>
              <a:rPr lang="pt-BR" sz="2400" dirty="0" err="1"/>
              <a:t>DataFrame</a:t>
            </a:r>
            <a:r>
              <a:rPr lang="pt-BR" sz="2400" dirty="0"/>
              <a:t>.</a:t>
            </a:r>
          </a:p>
          <a:p>
            <a:r>
              <a:rPr lang="pt-BR" sz="2400" dirty="0"/>
              <a:t>👉 Por padrão (</a:t>
            </a:r>
            <a:r>
              <a:rPr lang="pt-BR" sz="2400" dirty="0" err="1"/>
              <a:t>axis</a:t>
            </a:r>
            <a:r>
              <a:rPr lang="pt-BR" sz="2400" dirty="0"/>
              <a:t>=0):</a:t>
            </a:r>
          </a:p>
          <a:p>
            <a:r>
              <a:rPr lang="pt-BR" sz="2400" dirty="0" err="1"/>
              <a:t>df.sum</a:t>
            </a:r>
            <a:r>
              <a:rPr lang="pt-BR" sz="2400" dirty="0"/>
              <a:t>()→ Soma cada coluna (verticalmente).</a:t>
            </a:r>
          </a:p>
          <a:p>
            <a:r>
              <a:rPr lang="pt-BR" sz="2400" dirty="0"/>
              <a:t>👉 Se usar </a:t>
            </a:r>
            <a:r>
              <a:rPr lang="pt-BR" sz="2400" dirty="0" err="1"/>
              <a:t>axis</a:t>
            </a:r>
            <a:r>
              <a:rPr lang="pt-BR" sz="2400" dirty="0"/>
              <a:t>=1:df.sum(</a:t>
            </a:r>
            <a:r>
              <a:rPr lang="pt-BR" sz="2400" dirty="0" err="1"/>
              <a:t>axis</a:t>
            </a:r>
            <a:r>
              <a:rPr lang="pt-BR" sz="2400" dirty="0"/>
              <a:t>=1)→ Soma cada linha (horizontalmente)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df.groupby</a:t>
            </a:r>
            <a:r>
              <a:rPr lang="pt-BR" sz="2800" dirty="0">
                <a:highlight>
                  <a:srgbClr val="FFFF00"/>
                </a:highlight>
              </a:rPr>
              <a:t>(‘Produto')[‘Receita Total'].sum() </a:t>
            </a:r>
            <a:r>
              <a:rPr lang="pt-BR" sz="2800" dirty="0" err="1">
                <a:highlight>
                  <a:srgbClr val="FFFF00"/>
                </a:highlight>
              </a:rPr>
              <a:t>df.sum</a:t>
            </a:r>
            <a:r>
              <a:rPr lang="pt-BR" sz="2800" dirty="0">
                <a:highlight>
                  <a:srgbClr val="FFFF00"/>
                </a:highlight>
              </a:rPr>
              <a:t>().</a:t>
            </a:r>
            <a:r>
              <a:rPr lang="pt-BR" sz="2800" dirty="0" err="1">
                <a:highlight>
                  <a:srgbClr val="FFFF00"/>
                </a:highlight>
              </a:rPr>
              <a:t>idxmax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  <a:p>
            <a:r>
              <a:rPr lang="pt-BR" sz="2800" dirty="0"/>
              <a:t>Este comando retorna o rótulo (nome) da coluna com a maior soma total.</a:t>
            </a:r>
          </a:p>
        </p:txBody>
      </p:sp>
    </p:spTree>
    <p:extLst>
      <p:ext uri="{BB962C8B-B14F-4D97-AF65-F5344CB8AC3E}">
        <p14:creationId xmlns:p14="http://schemas.microsoft.com/office/powerpoint/2010/main" val="1296469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9E83A98D-6D2D-4622-B2DD-BEF182381373}"/>
</file>

<file path=customXml/itemProps2.xml><?xml version="1.0" encoding="utf-8"?>
<ds:datastoreItem xmlns:ds="http://schemas.openxmlformats.org/officeDocument/2006/customXml" ds:itemID="{3CDBA1A7-4945-46E1-8975-6BCF615BDB90}"/>
</file>

<file path=customXml/itemProps3.xml><?xml version="1.0" encoding="utf-8"?>
<ds:datastoreItem xmlns:ds="http://schemas.openxmlformats.org/officeDocument/2006/customXml" ds:itemID="{E1AB1446-4EF6-49D7-80B6-B94D237336A1}"/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707</Words>
  <Application>Microsoft Office PowerPoint</Application>
  <PresentationFormat>Apresentação na tela (4:3)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Jeferson Ghisi Costa</dc:creator>
  <cp:lastModifiedBy>Jeferson Ghisi Costa</cp:lastModifiedBy>
  <cp:revision>11</cp:revision>
  <dcterms:created xsi:type="dcterms:W3CDTF">2025-09-19T15:05:29Z</dcterms:created>
  <dcterms:modified xsi:type="dcterms:W3CDTF">2025-09-19T19:56:20Z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