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5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95ED-3870-460D-914F-D0311069E2B6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820891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EXERCÍCIOS</a:t>
            </a:r>
          </a:p>
          <a:p>
            <a:r>
              <a:rPr lang="pt-BR" sz="2400" b="1" dirty="0"/>
              <a:t>PARTE 1 – CARREGAMENTO E INSPEÇÃO</a:t>
            </a:r>
            <a:endParaRPr lang="pt-BR" sz="2400" dirty="0"/>
          </a:p>
          <a:p>
            <a:pPr lvl="0"/>
            <a:r>
              <a:rPr lang="pt-BR" sz="2400" dirty="0"/>
              <a:t>Importe as bibliotecas necessárias: pandas, </a:t>
            </a:r>
            <a:r>
              <a:rPr lang="pt-BR" sz="2400" dirty="0" err="1"/>
              <a:t>numpy</a:t>
            </a:r>
            <a:r>
              <a:rPr lang="pt-BR" sz="2400" dirty="0"/>
              <a:t>, </a:t>
            </a:r>
            <a:r>
              <a:rPr lang="pt-BR" sz="2400" dirty="0" err="1"/>
              <a:t>seaborn</a:t>
            </a:r>
            <a:r>
              <a:rPr lang="pt-BR" sz="2400" dirty="0"/>
              <a:t>, </a:t>
            </a:r>
            <a:r>
              <a:rPr lang="pt-BR" sz="2400" dirty="0" err="1"/>
              <a:t>matplotlib.pyplot</a:t>
            </a:r>
            <a:r>
              <a:rPr lang="pt-BR" sz="2400" dirty="0"/>
              <a:t>.</a:t>
            </a:r>
          </a:p>
          <a:p>
            <a:pPr lvl="0"/>
            <a:r>
              <a:rPr lang="pt-BR" sz="2400" dirty="0"/>
              <a:t>Carregue o arquivo dados.csv em um </a:t>
            </a:r>
            <a:r>
              <a:rPr lang="pt-BR" sz="2400" dirty="0" err="1"/>
              <a:t>DataFrame</a:t>
            </a:r>
            <a:r>
              <a:rPr lang="pt-BR" sz="2400" dirty="0"/>
              <a:t>, garantindo que a coluna </a:t>
            </a:r>
            <a:r>
              <a:rPr lang="pt-BR" sz="2400" b="1" dirty="0"/>
              <a:t>Data</a:t>
            </a:r>
            <a:r>
              <a:rPr lang="pt-BR" sz="2400" dirty="0"/>
              <a:t> seja interpretada como datas.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df</a:t>
            </a:r>
            <a:r>
              <a:rPr lang="pt-BR" sz="2400" dirty="0">
                <a:highlight>
                  <a:srgbClr val="FFFF00"/>
                </a:highlight>
              </a:rPr>
              <a:t> = </a:t>
            </a:r>
            <a:r>
              <a:rPr lang="pt-BR" sz="2400" dirty="0" err="1">
                <a:highlight>
                  <a:srgbClr val="FFFF00"/>
                </a:highlight>
              </a:rPr>
              <a:t>pd.read_csv</a:t>
            </a:r>
            <a:r>
              <a:rPr lang="pt-BR" sz="2400" dirty="0">
                <a:highlight>
                  <a:srgbClr val="FFFF00"/>
                </a:highlight>
              </a:rPr>
              <a:t>("dados.csv", </a:t>
            </a:r>
            <a:r>
              <a:rPr lang="pt-BR" sz="2400" dirty="0" err="1">
                <a:highlight>
                  <a:srgbClr val="FFFF00"/>
                </a:highlight>
              </a:rPr>
              <a:t>parse_dates</a:t>
            </a:r>
            <a:r>
              <a:rPr lang="pt-BR" sz="2400" dirty="0">
                <a:highlight>
                  <a:srgbClr val="FFFF00"/>
                </a:highlight>
              </a:rPr>
              <a:t>=["Data"])</a:t>
            </a:r>
          </a:p>
          <a:p>
            <a:pPr lvl="0"/>
            <a:r>
              <a:rPr lang="pt-BR" sz="2400" dirty="0"/>
              <a:t>Exiba:</a:t>
            </a:r>
          </a:p>
          <a:p>
            <a:pPr lvl="1"/>
            <a:r>
              <a:rPr lang="pt-BR" sz="2400" dirty="0"/>
              <a:t>Dimensão do </a:t>
            </a:r>
            <a:r>
              <a:rPr lang="pt-BR" sz="2400" dirty="0" err="1"/>
              <a:t>DataFrame</a:t>
            </a:r>
            <a:r>
              <a:rPr lang="pt-BR" sz="2400" dirty="0"/>
              <a:t> (linhas, colunas)</a:t>
            </a:r>
          </a:p>
          <a:p>
            <a:pPr lvl="1"/>
            <a:r>
              <a:rPr lang="pt-BR" sz="2400" dirty="0"/>
              <a:t>Tipos de dados de cada coluna</a:t>
            </a:r>
          </a:p>
          <a:p>
            <a:pPr lvl="1"/>
            <a:r>
              <a:rPr lang="pt-BR" sz="2400" dirty="0"/>
              <a:t>Primeiras 5 linhas</a:t>
            </a:r>
          </a:p>
          <a:p>
            <a:pPr lvl="0"/>
            <a:r>
              <a:rPr lang="pt-BR" sz="2400" dirty="0"/>
              <a:t>      Verifique se existem valores nulos. </a:t>
            </a:r>
          </a:p>
          <a:p>
            <a:pPr lvl="0"/>
            <a:r>
              <a:rPr lang="pt-BR" sz="2400" dirty="0" err="1">
                <a:highlight>
                  <a:srgbClr val="FFFF00"/>
                </a:highlight>
              </a:rPr>
              <a:t>df.isnull</a:t>
            </a:r>
            <a:r>
              <a:rPr lang="pt-BR" sz="2400" dirty="0">
                <a:highlight>
                  <a:srgbClr val="FFFF00"/>
                </a:highlight>
              </a:rPr>
              <a:t>() retorna um </a:t>
            </a:r>
            <a:r>
              <a:rPr lang="pt-BR" sz="2400" dirty="0" err="1">
                <a:highlight>
                  <a:srgbClr val="FFFF00"/>
                </a:highlight>
              </a:rPr>
              <a:t>DataFrame</a:t>
            </a:r>
            <a:r>
              <a:rPr lang="pt-BR" sz="2400" dirty="0">
                <a:highlight>
                  <a:srgbClr val="FFFF00"/>
                </a:highlight>
              </a:rPr>
              <a:t> booleano do mesmo tamanho, </a:t>
            </a:r>
            <a:r>
              <a:rPr lang="pt-BR" sz="2400" dirty="0" err="1">
                <a:highlight>
                  <a:srgbClr val="FFFF00"/>
                </a:highlight>
              </a:rPr>
              <a:t>onde:True</a:t>
            </a:r>
            <a:r>
              <a:rPr lang="pt-BR" sz="2400" dirty="0">
                <a:highlight>
                  <a:srgbClr val="FFFF00"/>
                </a:highlight>
              </a:rPr>
              <a:t> indica que o valor é nulo (</a:t>
            </a:r>
            <a:r>
              <a:rPr lang="pt-BR" sz="2400" dirty="0" err="1">
                <a:highlight>
                  <a:srgbClr val="FFFF00"/>
                </a:highlight>
              </a:rPr>
              <a:t>NaN</a:t>
            </a:r>
            <a:r>
              <a:rPr lang="pt-BR" sz="2400" dirty="0">
                <a:highlight>
                  <a:srgbClr val="FFFF00"/>
                </a:highlight>
              </a:rPr>
              <a:t>, </a:t>
            </a:r>
            <a:r>
              <a:rPr lang="pt-BR" sz="2400" dirty="0" err="1">
                <a:highlight>
                  <a:srgbClr val="FFFF00"/>
                </a:highlight>
              </a:rPr>
              <a:t>None</a:t>
            </a:r>
            <a:r>
              <a:rPr lang="pt-BR" sz="2400" dirty="0">
                <a:highlight>
                  <a:srgbClr val="FFFF00"/>
                </a:highlight>
              </a:rPr>
              <a:t>, etc.)False indica que o valor não é nulo  </a:t>
            </a:r>
            <a:r>
              <a:rPr lang="pt-BR" sz="2800" dirty="0" err="1">
                <a:highlight>
                  <a:srgbClr val="00FFFF"/>
                </a:highlight>
              </a:rPr>
              <a:t>df.isnull</a:t>
            </a:r>
            <a:r>
              <a:rPr lang="pt-BR" sz="2800" dirty="0">
                <a:highlight>
                  <a:srgbClr val="00FFFF"/>
                </a:highlight>
              </a:rPr>
              <a:t>().sum()</a:t>
            </a:r>
          </a:p>
          <a:p>
            <a:r>
              <a:rPr lang="pt-BR" sz="2400" dirty="0"/>
              <a:t>💡   </a:t>
            </a:r>
            <a:r>
              <a:rPr lang="pt-BR" sz="2400" b="1" dirty="0"/>
              <a:t>Dica:</a:t>
            </a:r>
            <a:r>
              <a:rPr lang="pt-BR" sz="2400" dirty="0"/>
              <a:t> Usar a relação de comandos </a:t>
            </a:r>
            <a:r>
              <a:rPr lang="pt-BR" sz="2400" dirty="0" err="1"/>
              <a:t>df</a:t>
            </a:r>
            <a:r>
              <a:rPr lang="pt-BR" sz="2400" dirty="0"/>
              <a:t> do Pandas.</a:t>
            </a:r>
          </a:p>
          <a:p>
            <a:r>
              <a:rPr lang="pt-BR" sz="2400" dirty="0"/>
              <a:t>Use métodos como .</a:t>
            </a:r>
            <a:r>
              <a:rPr lang="pt-BR" sz="2400" dirty="0" err="1"/>
              <a:t>groupby</a:t>
            </a:r>
            <a:r>
              <a:rPr lang="pt-BR" sz="2400" dirty="0"/>
              <a:t>(), .sum(), .</a:t>
            </a:r>
            <a:r>
              <a:rPr lang="pt-BR" sz="2400" dirty="0" err="1"/>
              <a:t>mean</a:t>
            </a:r>
            <a:r>
              <a:rPr lang="pt-BR" sz="2400" dirty="0"/>
              <a:t>(), .</a:t>
            </a:r>
            <a:r>
              <a:rPr lang="pt-BR" sz="2400" dirty="0" err="1"/>
              <a:t>quantile</a:t>
            </a:r>
            <a:r>
              <a:rPr lang="pt-BR" sz="2400" dirty="0"/>
              <a:t>() e .</a:t>
            </a:r>
            <a:r>
              <a:rPr lang="pt-BR" sz="2400" dirty="0" err="1"/>
              <a:t>value_counts</a:t>
            </a:r>
            <a:r>
              <a:rPr lang="pt-BR" sz="2400" dirty="0"/>
              <a:t>().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135B7A-0487-40A4-8913-F3EADB521856}"/>
              </a:ext>
            </a:extLst>
          </p:cNvPr>
          <p:cNvSpPr/>
          <p:nvPr/>
        </p:nvSpPr>
        <p:spPr>
          <a:xfrm>
            <a:off x="251520" y="332656"/>
            <a:ext cx="889248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13"/>
            </a:pPr>
            <a:r>
              <a:rPr lang="pt-BR" sz="2400" dirty="0" err="1"/>
              <a:t>Scatterplot</a:t>
            </a:r>
            <a:r>
              <a:rPr lang="pt-BR" sz="2400" dirty="0"/>
              <a:t> mostrando a relação entre Vendas e Receita Total, colorindo por Produto.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plt.figure</a:t>
            </a:r>
            <a:r>
              <a:rPr lang="pt-BR" sz="24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sns.scatterplot</a:t>
            </a:r>
            <a:r>
              <a:rPr lang="pt-BR" sz="2400" dirty="0">
                <a:highlight>
                  <a:srgbClr val="FFFF00"/>
                </a:highlight>
              </a:rPr>
              <a:t>(x="Vendas", y="Receita Total", </a:t>
            </a:r>
            <a:r>
              <a:rPr lang="pt-BR" sz="2400" dirty="0" err="1">
                <a:highlight>
                  <a:srgbClr val="FFFF00"/>
                </a:highlight>
              </a:rPr>
              <a:t>hue</a:t>
            </a:r>
            <a:r>
              <a:rPr lang="pt-BR" sz="2400" dirty="0">
                <a:highlight>
                  <a:srgbClr val="FFFF00"/>
                </a:highlight>
              </a:rPr>
              <a:t>="Produto", data=</a:t>
            </a:r>
            <a:r>
              <a:rPr lang="pt-BR" sz="2400" dirty="0" err="1">
                <a:highlight>
                  <a:srgbClr val="FFFF00"/>
                </a:highlight>
              </a:rPr>
              <a:t>df</a:t>
            </a:r>
            <a:r>
              <a:rPr lang="pt-BR" sz="2400" dirty="0">
                <a:highlight>
                  <a:srgbClr val="FFFF00"/>
                </a:highlight>
              </a:rPr>
              <a:t>)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plt.title</a:t>
            </a:r>
            <a:r>
              <a:rPr lang="pt-BR" sz="2400" dirty="0">
                <a:highlight>
                  <a:srgbClr val="FFFF00"/>
                </a:highlight>
              </a:rPr>
              <a:t>("Relação entre Vendas e Receita Total")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plt.show</a:t>
            </a:r>
            <a:r>
              <a:rPr lang="pt-BR" sz="2400" dirty="0">
                <a:highlight>
                  <a:srgbClr val="FFFF00"/>
                </a:highlight>
              </a:rPr>
              <a:t>(</a:t>
            </a:r>
            <a:r>
              <a:rPr lang="pt-BR" sz="2400" dirty="0" err="1">
                <a:highlight>
                  <a:srgbClr val="FFFF00"/>
                </a:highlight>
              </a:rPr>
              <a:t>block</a:t>
            </a:r>
            <a:r>
              <a:rPr lang="pt-BR" sz="2400" dirty="0">
                <a:highlight>
                  <a:srgbClr val="FFFF00"/>
                </a:highlight>
              </a:rPr>
              <a:t>=False)</a:t>
            </a:r>
          </a:p>
          <a:p>
            <a:endParaRPr lang="pt-BR" sz="2400" dirty="0"/>
          </a:p>
          <a:p>
            <a:pPr marL="342900" indent="-342900">
              <a:buAutoNum type="arabicPeriod" startAt="13"/>
            </a:pPr>
            <a:endParaRPr lang="pt-BR" sz="2400" dirty="0"/>
          </a:p>
          <a:p>
            <a:r>
              <a:rPr lang="pt-BR" sz="2400" dirty="0"/>
              <a:t>14.Heatmap de correlação entre as variáveis numéricas (Vendas, Preço Unitário, Receita Total).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plt.figure</a:t>
            </a:r>
            <a:r>
              <a:rPr lang="pt-BR" sz="28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sns.heatmap</a:t>
            </a:r>
            <a:r>
              <a:rPr lang="pt-BR" sz="2800" dirty="0">
                <a:highlight>
                  <a:srgbClr val="FFFF00"/>
                </a:highlight>
              </a:rPr>
              <a:t>(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[["Vendas", "Preço Unitário", "Receita Total"]].</a:t>
            </a:r>
            <a:r>
              <a:rPr lang="pt-BR" sz="2800" dirty="0" err="1">
                <a:highlight>
                  <a:srgbClr val="FFFF00"/>
                </a:highlight>
              </a:rPr>
              <a:t>corr</a:t>
            </a:r>
            <a:r>
              <a:rPr lang="pt-BR" sz="2800" dirty="0">
                <a:highlight>
                  <a:srgbClr val="FFFF00"/>
                </a:highlight>
              </a:rPr>
              <a:t>(), </a:t>
            </a:r>
            <a:r>
              <a:rPr lang="pt-BR" sz="2800" dirty="0" err="1">
                <a:highlight>
                  <a:srgbClr val="FFFF00"/>
                </a:highlight>
              </a:rPr>
              <a:t>annot</a:t>
            </a:r>
            <a:r>
              <a:rPr lang="pt-BR" sz="2800" dirty="0">
                <a:highlight>
                  <a:srgbClr val="FFFF00"/>
                </a:highlight>
              </a:rPr>
              <a:t>=</a:t>
            </a:r>
            <a:r>
              <a:rPr lang="pt-BR" sz="2800" dirty="0" err="1">
                <a:highlight>
                  <a:srgbClr val="FFFF00"/>
                </a:highlight>
              </a:rPr>
              <a:t>True</a:t>
            </a:r>
            <a:r>
              <a:rPr lang="pt-BR" sz="2800" dirty="0">
                <a:highlight>
                  <a:srgbClr val="FFFF00"/>
                </a:highlight>
              </a:rPr>
              <a:t>, </a:t>
            </a:r>
            <a:r>
              <a:rPr lang="pt-BR" sz="2800" dirty="0" err="1">
                <a:highlight>
                  <a:srgbClr val="FFFF00"/>
                </a:highlight>
              </a:rPr>
              <a:t>cmap</a:t>
            </a:r>
            <a:r>
              <a:rPr lang="pt-BR" sz="2800" dirty="0">
                <a:highlight>
                  <a:srgbClr val="FFFF00"/>
                </a:highlight>
              </a:rPr>
              <a:t>="</a:t>
            </a:r>
            <a:r>
              <a:rPr lang="pt-BR" sz="2800" dirty="0" err="1">
                <a:highlight>
                  <a:srgbClr val="FFFF00"/>
                </a:highlight>
              </a:rPr>
              <a:t>coolwarm</a:t>
            </a:r>
            <a:r>
              <a:rPr lang="pt-BR" sz="2800" dirty="0">
                <a:highlight>
                  <a:srgbClr val="FFFF00"/>
                </a:highlight>
              </a:rPr>
              <a:t>")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plt.title</a:t>
            </a:r>
            <a:r>
              <a:rPr lang="pt-BR" sz="2800" dirty="0">
                <a:highlight>
                  <a:srgbClr val="FFFF00"/>
                </a:highlight>
              </a:rPr>
              <a:t>("Mapa de Correlação")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plt.show</a:t>
            </a:r>
            <a:r>
              <a:rPr lang="pt-BR" sz="2800" dirty="0">
                <a:highlight>
                  <a:srgbClr val="FFFF00"/>
                </a:highlight>
              </a:rPr>
              <a:t>(</a:t>
            </a:r>
            <a:r>
              <a:rPr lang="pt-BR" sz="2800" dirty="0" err="1">
                <a:highlight>
                  <a:srgbClr val="FFFF00"/>
                </a:highlight>
              </a:rPr>
              <a:t>block</a:t>
            </a:r>
            <a:r>
              <a:rPr lang="pt-BR" sz="2800" dirty="0">
                <a:highlight>
                  <a:srgbClr val="FFFF00"/>
                </a:highlight>
              </a:rPr>
              <a:t>=False)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1360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43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836BA1-8B27-4DCD-BA94-06A5E7C15497}"/>
              </a:ext>
            </a:extLst>
          </p:cNvPr>
          <p:cNvSpPr/>
          <p:nvPr/>
        </p:nvSpPr>
        <p:spPr>
          <a:xfrm>
            <a:off x="611560" y="548680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PARTE 2 – ESTATÍSTICAS DESCRITIVAS</a:t>
            </a:r>
          </a:p>
          <a:p>
            <a:r>
              <a:rPr lang="pt-BR" sz="2000" dirty="0"/>
              <a:t>5.	Calcule, para as colunas Vendas, Preço Unitário e Receita Total:</a:t>
            </a:r>
          </a:p>
          <a:p>
            <a:r>
              <a:rPr lang="pt-BR" sz="2000" dirty="0"/>
              <a:t>o	Média</a:t>
            </a:r>
          </a:p>
          <a:p>
            <a:r>
              <a:rPr lang="pt-BR" sz="2000" dirty="0"/>
              <a:t>o	Mediana</a:t>
            </a:r>
          </a:p>
          <a:p>
            <a:r>
              <a:rPr lang="pt-BR" sz="2000" dirty="0"/>
              <a:t>o	Desvio padrão</a:t>
            </a:r>
          </a:p>
          <a:p>
            <a:r>
              <a:rPr lang="pt-BR" sz="2000" dirty="0"/>
              <a:t>o	Variância</a:t>
            </a:r>
          </a:p>
          <a:p>
            <a:pPr marL="457200" indent="-457200">
              <a:buAutoNum type="arabicPeriod" startAt="6"/>
            </a:pPr>
            <a:endParaRPr lang="pt-BR" sz="2000" dirty="0"/>
          </a:p>
          <a:p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</a:t>
            </a:r>
          </a:p>
          <a:p>
            <a:r>
              <a:rPr lang="pt-BR" sz="2000" dirty="0"/>
              <a:t>O comando </a:t>
            </a:r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 no pandas é usado para acessar colunas do </a:t>
            </a:r>
            <a:r>
              <a:rPr lang="pt-BR" sz="2000" dirty="0" err="1"/>
              <a:t>DataFrame</a:t>
            </a:r>
            <a:r>
              <a:rPr lang="pt-BR" sz="2000" dirty="0"/>
              <a:t> </a:t>
            </a:r>
            <a:r>
              <a:rPr lang="pt-BR" sz="2000" dirty="0" err="1"/>
              <a:t>df</a:t>
            </a:r>
            <a:r>
              <a:rPr lang="pt-BR" sz="2000" dirty="0"/>
              <a:t> de forma dinâmica, onde </a:t>
            </a:r>
            <a:r>
              <a:rPr lang="pt-BR" sz="2000" dirty="0" err="1"/>
              <a:t>col</a:t>
            </a:r>
            <a:r>
              <a:rPr lang="pt-BR" sz="2000" dirty="0"/>
              <a:t> é uma variável que representa:</a:t>
            </a:r>
          </a:p>
          <a:p>
            <a:r>
              <a:rPr lang="pt-BR" sz="2000" dirty="0"/>
              <a:t>✅ 1. Uma </a:t>
            </a:r>
            <a:r>
              <a:rPr lang="pt-BR" sz="2000" dirty="0" err="1"/>
              <a:t>string</a:t>
            </a:r>
            <a:r>
              <a:rPr lang="pt-BR" sz="2000" dirty="0"/>
              <a:t>: nome de uma única coluna</a:t>
            </a:r>
          </a:p>
          <a:p>
            <a:r>
              <a:rPr lang="pt-BR" sz="2000" dirty="0"/>
              <a:t>✅ 2. Uma lista de </a:t>
            </a:r>
            <a:r>
              <a:rPr lang="pt-BR" sz="2000" dirty="0" err="1"/>
              <a:t>strings</a:t>
            </a:r>
            <a:r>
              <a:rPr lang="pt-BR" sz="2000" dirty="0"/>
              <a:t>: nomes de múltiplas </a:t>
            </a:r>
            <a:r>
              <a:rPr lang="pt-BR" sz="2000" dirty="0" err="1"/>
              <a:t>colunascol</a:t>
            </a:r>
            <a:r>
              <a:rPr lang="pt-BR" sz="2000" dirty="0"/>
              <a:t> = ['nome', 'idade’]</a:t>
            </a:r>
          </a:p>
          <a:p>
            <a:r>
              <a:rPr lang="pt-BR" sz="2000" dirty="0" err="1"/>
              <a:t>col</a:t>
            </a:r>
            <a:r>
              <a:rPr lang="pt-BR" sz="2000" dirty="0"/>
              <a:t> = 'nome'</a:t>
            </a:r>
          </a:p>
          <a:p>
            <a:r>
              <a:rPr lang="pt-BR" sz="2000" dirty="0"/>
              <a:t>print(</a:t>
            </a:r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])  # Acessa a coluna 'nome'</a:t>
            </a:r>
          </a:p>
          <a:p>
            <a:r>
              <a:rPr lang="pt-BR" sz="2000" dirty="0" err="1"/>
              <a:t>col</a:t>
            </a:r>
            <a:r>
              <a:rPr lang="pt-BR" sz="2000" dirty="0"/>
              <a:t> = ['nome', 'cidade']</a:t>
            </a:r>
          </a:p>
          <a:p>
            <a:r>
              <a:rPr lang="pt-BR" sz="2000" dirty="0"/>
              <a:t>print(</a:t>
            </a:r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])  # Acessa as colunas 'nome' e 'cidade’</a:t>
            </a:r>
          </a:p>
          <a:p>
            <a:endParaRPr lang="pt-BR" sz="2000" dirty="0"/>
          </a:p>
          <a:p>
            <a:r>
              <a:rPr lang="pt-BR" dirty="0" err="1">
                <a:highlight>
                  <a:srgbClr val="FFFF00"/>
                </a:highlight>
              </a:rPr>
              <a:t>df</a:t>
            </a:r>
            <a:r>
              <a:rPr lang="pt-BR" dirty="0">
                <a:highlight>
                  <a:srgbClr val="FFFF00"/>
                </a:highlight>
              </a:rPr>
              <a:t>[</a:t>
            </a:r>
            <a:r>
              <a:rPr lang="pt-BR" dirty="0" err="1">
                <a:highlight>
                  <a:srgbClr val="FFFF00"/>
                </a:highlight>
              </a:rPr>
              <a:t>col</a:t>
            </a:r>
            <a:r>
              <a:rPr lang="pt-BR" dirty="0">
                <a:highlight>
                  <a:srgbClr val="FFFF00"/>
                </a:highlight>
              </a:rPr>
              <a:t>].</a:t>
            </a:r>
            <a:r>
              <a:rPr lang="pt-BR" dirty="0" err="1">
                <a:highlight>
                  <a:srgbClr val="FFFF00"/>
                </a:highlight>
              </a:rPr>
              <a:t>mean</a:t>
            </a:r>
            <a:r>
              <a:rPr lang="pt-BR" dirty="0">
                <a:highlight>
                  <a:srgbClr val="FFFF00"/>
                </a:highlight>
              </a:rPr>
              <a:t>() 	=&gt; retorna a média dos valores da coluna</a:t>
            </a:r>
            <a:endParaRPr lang="pt-BR" sz="2000" dirty="0">
              <a:highlight>
                <a:srgbClr val="FFFF00"/>
              </a:highlight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5853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836BA1-8B27-4DCD-BA94-06A5E7C15497}"/>
              </a:ext>
            </a:extLst>
          </p:cNvPr>
          <p:cNvSpPr/>
          <p:nvPr/>
        </p:nvSpPr>
        <p:spPr>
          <a:xfrm>
            <a:off x="611560" y="548680"/>
            <a:ext cx="82809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highlight>
                  <a:srgbClr val="FFFF00"/>
                </a:highlight>
              </a:rPr>
              <a:t>df</a:t>
            </a:r>
            <a:r>
              <a:rPr lang="pt-BR" dirty="0">
                <a:highlight>
                  <a:srgbClr val="FFFF00"/>
                </a:highlight>
              </a:rPr>
              <a:t>[</a:t>
            </a:r>
            <a:r>
              <a:rPr lang="pt-BR" dirty="0" err="1">
                <a:highlight>
                  <a:srgbClr val="FFFF00"/>
                </a:highlight>
              </a:rPr>
              <a:t>col</a:t>
            </a:r>
            <a:r>
              <a:rPr lang="pt-BR" dirty="0">
                <a:highlight>
                  <a:srgbClr val="FFFF00"/>
                </a:highlight>
              </a:rPr>
              <a:t>].</a:t>
            </a:r>
            <a:r>
              <a:rPr lang="pt-BR" dirty="0" err="1">
                <a:highlight>
                  <a:srgbClr val="FFFF00"/>
                </a:highlight>
              </a:rPr>
              <a:t>mean</a:t>
            </a:r>
            <a:r>
              <a:rPr lang="pt-BR" dirty="0">
                <a:highlight>
                  <a:srgbClr val="FFFF00"/>
                </a:highlight>
              </a:rPr>
              <a:t>() 	=&gt; retorna a média dos valores da coluna</a:t>
            </a:r>
            <a:endParaRPr lang="pt-BR" sz="2000" dirty="0">
              <a:highlight>
                <a:srgbClr val="FFFF00"/>
              </a:highlight>
            </a:endParaRPr>
          </a:p>
          <a:p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4B8FA4-4718-4D73-84CB-092CD8E734F3}"/>
              </a:ext>
            </a:extLst>
          </p:cNvPr>
          <p:cNvSpPr txBox="1"/>
          <p:nvPr/>
        </p:nvSpPr>
        <p:spPr>
          <a:xfrm>
            <a:off x="611560" y="1225788"/>
            <a:ext cx="82809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Otimizando o código com repetição: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800" dirty="0">
                <a:highlight>
                  <a:srgbClr val="FFFF00"/>
                </a:highlight>
              </a:rPr>
              <a:t>for 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 in ["Vendas", "Preço Unitário", "Receita Total"]: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print(f"\n--- Estatísticas para {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} ---")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print("Média:",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</a:t>
            </a:r>
            <a:r>
              <a:rPr lang="pt-BR" sz="2800" dirty="0" err="1">
                <a:highlight>
                  <a:srgbClr val="FFFF00"/>
                </a:highlight>
              </a:rPr>
              <a:t>mean</a:t>
            </a:r>
            <a:r>
              <a:rPr lang="pt-BR" sz="2800" dirty="0">
                <a:highlight>
                  <a:srgbClr val="FFFF00"/>
                </a:highlight>
              </a:rPr>
              <a:t>())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print("Mediana:",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</a:t>
            </a:r>
            <a:r>
              <a:rPr lang="pt-BR" sz="2800" dirty="0" err="1">
                <a:highlight>
                  <a:srgbClr val="FFFF00"/>
                </a:highlight>
              </a:rPr>
              <a:t>median</a:t>
            </a:r>
            <a:r>
              <a:rPr lang="pt-BR" sz="2800" dirty="0">
                <a:highlight>
                  <a:srgbClr val="FFFF00"/>
                </a:highlight>
              </a:rPr>
              <a:t>())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print("Desvio padrão:",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</a:t>
            </a:r>
            <a:r>
              <a:rPr lang="pt-BR" sz="2800" dirty="0" err="1">
                <a:highlight>
                  <a:srgbClr val="FFFF00"/>
                </a:highlight>
              </a:rPr>
              <a:t>std</a:t>
            </a:r>
            <a:r>
              <a:rPr lang="pt-BR" sz="2800" dirty="0">
                <a:highlight>
                  <a:srgbClr val="FFFF00"/>
                </a:highlight>
              </a:rPr>
              <a:t>())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print("Variância:",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].var())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836BA1-8B27-4DCD-BA94-06A5E7C15497}"/>
              </a:ext>
            </a:extLst>
          </p:cNvPr>
          <p:cNvSpPr/>
          <p:nvPr/>
        </p:nvSpPr>
        <p:spPr>
          <a:xfrm>
            <a:off x="611560" y="548680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Calcule os percentis 25%, 50% e 75% da coluna Receita Total.</a:t>
            </a:r>
          </a:p>
          <a:p>
            <a:r>
              <a:rPr lang="pt-BR" sz="2000" dirty="0"/>
              <a:t>O método </a:t>
            </a:r>
            <a:r>
              <a:rPr lang="pt-BR" sz="2000" dirty="0" err="1"/>
              <a:t>df.quantile</a:t>
            </a:r>
            <a:r>
              <a:rPr lang="pt-BR" sz="2000" dirty="0"/>
              <a:t>() no pandas é usado para calcular o(s) </a:t>
            </a:r>
            <a:r>
              <a:rPr lang="pt-BR" sz="2000" dirty="0" err="1"/>
              <a:t>quantil</a:t>
            </a:r>
            <a:r>
              <a:rPr lang="pt-BR" sz="2000" dirty="0"/>
              <a:t>(</a:t>
            </a:r>
            <a:r>
              <a:rPr lang="pt-BR" sz="2000" dirty="0" err="1"/>
              <a:t>is</a:t>
            </a:r>
            <a:r>
              <a:rPr lang="pt-BR" sz="2000" dirty="0"/>
              <a:t>) de colunas numéricas de um </a:t>
            </a:r>
            <a:r>
              <a:rPr lang="pt-BR" sz="2000" dirty="0" err="1"/>
              <a:t>DataFrame</a:t>
            </a:r>
            <a:r>
              <a:rPr lang="pt-BR" sz="2000" dirty="0"/>
              <a:t>.</a:t>
            </a:r>
          </a:p>
          <a:p>
            <a:r>
              <a:rPr lang="pt-BR" sz="2000" dirty="0">
                <a:highlight>
                  <a:srgbClr val="FFFF00"/>
                </a:highlight>
              </a:rPr>
              <a:t>📌Sintaxe: </a:t>
            </a:r>
            <a:r>
              <a:rPr lang="pt-BR" sz="2000" dirty="0" err="1">
                <a:highlight>
                  <a:srgbClr val="FFFF00"/>
                </a:highlight>
              </a:rPr>
              <a:t>df.quantile</a:t>
            </a:r>
            <a:r>
              <a:rPr lang="pt-BR" sz="2000" dirty="0">
                <a:highlight>
                  <a:srgbClr val="FFFF00"/>
                </a:highlight>
              </a:rPr>
              <a:t>(q=0.5)</a:t>
            </a:r>
          </a:p>
          <a:p>
            <a:r>
              <a:rPr lang="pt-BR" sz="2000" dirty="0"/>
              <a:t>✅ Parâmetros principais:</a:t>
            </a:r>
          </a:p>
          <a:p>
            <a:r>
              <a:rPr lang="pt-BR" sz="2000" dirty="0"/>
              <a:t>Parâmetros:		</a:t>
            </a:r>
          </a:p>
          <a:p>
            <a:r>
              <a:rPr lang="pt-BR" sz="2000" dirty="0"/>
              <a:t>O(s) </a:t>
            </a:r>
            <a:r>
              <a:rPr lang="pt-BR" sz="2000" dirty="0" err="1"/>
              <a:t>quantil</a:t>
            </a:r>
            <a:r>
              <a:rPr lang="pt-BR" sz="2000" dirty="0"/>
              <a:t>(</a:t>
            </a:r>
            <a:r>
              <a:rPr lang="pt-BR" sz="2000" dirty="0" err="1"/>
              <a:t>is</a:t>
            </a:r>
            <a:r>
              <a:rPr lang="pt-BR" sz="2000" dirty="0"/>
              <a:t>) a calcular. </a:t>
            </a:r>
          </a:p>
          <a:p>
            <a:r>
              <a:rPr lang="pt-BR" sz="2000" dirty="0"/>
              <a:t>Pode ser:- Um único valor (</a:t>
            </a:r>
            <a:r>
              <a:rPr lang="pt-BR" sz="2000" dirty="0" err="1"/>
              <a:t>float</a:t>
            </a:r>
            <a:r>
              <a:rPr lang="pt-BR" sz="2000" dirty="0"/>
              <a:t> entre 0 e 1) ou uma lista de valores.</a:t>
            </a:r>
          </a:p>
          <a:p>
            <a:endParaRPr lang="pt-BR" sz="3200" dirty="0">
              <a:highlight>
                <a:srgbClr val="FFFF00"/>
              </a:highlight>
            </a:endParaRPr>
          </a:p>
          <a:p>
            <a:r>
              <a:rPr lang="pt-BR" sz="3200" dirty="0" err="1">
                <a:highlight>
                  <a:srgbClr val="FFFF00"/>
                </a:highlight>
              </a:rPr>
              <a:t>df</a:t>
            </a:r>
            <a:r>
              <a:rPr lang="pt-BR" sz="3200" dirty="0">
                <a:highlight>
                  <a:srgbClr val="FFFF00"/>
                </a:highlight>
              </a:rPr>
              <a:t>[“Receita Total"].</a:t>
            </a:r>
            <a:r>
              <a:rPr lang="pt-BR" sz="3200" dirty="0" err="1">
                <a:highlight>
                  <a:srgbClr val="FFFF00"/>
                </a:highlight>
              </a:rPr>
              <a:t>quantile</a:t>
            </a:r>
            <a:r>
              <a:rPr lang="pt-BR" sz="3200" dirty="0">
                <a:highlight>
                  <a:srgbClr val="FFFF00"/>
                </a:highlight>
              </a:rPr>
              <a:t>([0.25, 0.5, 0.75])</a:t>
            </a:r>
          </a:p>
          <a:p>
            <a:r>
              <a:rPr lang="pt-BR" sz="3200" dirty="0"/>
              <a:t>	=&gt; retorna os </a:t>
            </a:r>
            <a:r>
              <a:rPr lang="pt-BR" sz="3200" dirty="0" err="1"/>
              <a:t>quantile</a:t>
            </a:r>
            <a:r>
              <a:rPr lang="pt-BR" sz="3200" dirty="0"/>
              <a:t> 25%, 50% e 75%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229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C435A-6C11-4CD4-81D0-49AB02E45D21}"/>
              </a:ext>
            </a:extLst>
          </p:cNvPr>
          <p:cNvSpPr/>
          <p:nvPr/>
        </p:nvSpPr>
        <p:spPr>
          <a:xfrm>
            <a:off x="467544" y="26064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	Descubra:</a:t>
            </a:r>
          </a:p>
          <a:p>
            <a:r>
              <a:rPr lang="pt-BR" sz="2400" dirty="0"/>
              <a:t>O produto com maior receita total.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D2E548-BFEF-4FDE-8904-D15778CAAA9F}"/>
              </a:ext>
            </a:extLst>
          </p:cNvPr>
          <p:cNvSpPr/>
          <p:nvPr/>
        </p:nvSpPr>
        <p:spPr>
          <a:xfrm>
            <a:off x="184815" y="1205026"/>
            <a:ext cx="805959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>
                <a:highlight>
                  <a:srgbClr val="FFFF00"/>
                </a:highlight>
              </a:rPr>
              <a:t>df.groupby</a:t>
            </a:r>
            <a:endParaRPr lang="pt-BR" sz="4000" dirty="0">
              <a:highlight>
                <a:srgbClr val="FFFF00"/>
              </a:highlight>
            </a:endParaRPr>
          </a:p>
          <a:p>
            <a:r>
              <a:rPr lang="pt-BR" sz="3200" dirty="0"/>
              <a:t>Exemplo 1: Soma de salários por departamento</a:t>
            </a:r>
          </a:p>
          <a:p>
            <a:r>
              <a:rPr lang="pt-BR" sz="3200" dirty="0" err="1"/>
              <a:t>df.groupby</a:t>
            </a:r>
            <a:r>
              <a:rPr lang="pt-BR" sz="3200" dirty="0"/>
              <a:t>('departamento')['salario'].sum()</a:t>
            </a:r>
            <a:endParaRPr lang="pt-BR" sz="3200" dirty="0">
              <a:highlight>
                <a:srgbClr val="FFFF00"/>
              </a:highligh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00D6D1B-7628-463D-9F68-676D08898006}"/>
              </a:ext>
            </a:extLst>
          </p:cNvPr>
          <p:cNvSpPr/>
          <p:nvPr/>
        </p:nvSpPr>
        <p:spPr>
          <a:xfrm>
            <a:off x="0" y="3861048"/>
            <a:ext cx="9143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 err="1">
                <a:highlight>
                  <a:srgbClr val="FFFF00"/>
                </a:highlight>
              </a:rPr>
              <a:t>produto_maior_receita</a:t>
            </a:r>
            <a:r>
              <a:rPr lang="pt-BR" sz="2100" dirty="0">
                <a:highlight>
                  <a:srgbClr val="FFFF00"/>
                </a:highlight>
              </a:rPr>
              <a:t> = </a:t>
            </a:r>
            <a:r>
              <a:rPr lang="pt-BR" sz="2100" dirty="0" err="1">
                <a:highlight>
                  <a:srgbClr val="FFFF00"/>
                </a:highlight>
              </a:rPr>
              <a:t>df.groupby</a:t>
            </a:r>
            <a:r>
              <a:rPr lang="pt-BR" sz="2100" dirty="0">
                <a:highlight>
                  <a:srgbClr val="FFFF00"/>
                </a:highlight>
              </a:rPr>
              <a:t>("Produto")["Receita Total"].sum().</a:t>
            </a:r>
            <a:r>
              <a:rPr lang="pt-BR" sz="2100" dirty="0" err="1">
                <a:highlight>
                  <a:srgbClr val="FFFF00"/>
                </a:highlight>
              </a:rPr>
              <a:t>idxmax</a:t>
            </a:r>
            <a:r>
              <a:rPr lang="pt-BR" sz="2100" dirty="0">
                <a:highlight>
                  <a:srgbClr val="FFFF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146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C435A-6C11-4CD4-81D0-49AB02E45D21}"/>
              </a:ext>
            </a:extLst>
          </p:cNvPr>
          <p:cNvSpPr/>
          <p:nvPr/>
        </p:nvSpPr>
        <p:spPr>
          <a:xfrm>
            <a:off x="467544" y="26064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	Descubra:</a:t>
            </a:r>
          </a:p>
          <a:p>
            <a:r>
              <a:rPr lang="pt-BR" sz="2400" dirty="0"/>
              <a:t>O produto com maior receita total.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D2E548-BFEF-4FDE-8904-D15778CAAA9F}"/>
              </a:ext>
            </a:extLst>
          </p:cNvPr>
          <p:cNvSpPr/>
          <p:nvPr/>
        </p:nvSpPr>
        <p:spPr>
          <a:xfrm>
            <a:off x="184815" y="1205026"/>
            <a:ext cx="60915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highlight>
                  <a:srgbClr val="FFFF00"/>
                </a:highlight>
              </a:rPr>
              <a:t>df.groupby</a:t>
            </a:r>
            <a:endParaRPr lang="pt-BR" sz="3200" dirty="0">
              <a:highlight>
                <a:srgbClr val="FFFF00"/>
              </a:highlight>
            </a:endParaRPr>
          </a:p>
          <a:p>
            <a:r>
              <a:rPr lang="pt-BR" sz="2400" dirty="0"/>
              <a:t>Exemplo 1: Soma de salários por departamento</a:t>
            </a:r>
          </a:p>
          <a:p>
            <a:r>
              <a:rPr lang="pt-BR" sz="2400" dirty="0" err="1"/>
              <a:t>df.groupby</a:t>
            </a:r>
            <a:r>
              <a:rPr lang="pt-BR" sz="2400" dirty="0"/>
              <a:t>('departamento')['salario'].sum()</a:t>
            </a:r>
            <a:endParaRPr lang="pt-BR" sz="2400" dirty="0"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AA78E7-6F63-47EE-9181-D8714004327A}"/>
              </a:ext>
            </a:extLst>
          </p:cNvPr>
          <p:cNvSpPr txBox="1"/>
          <p:nvPr/>
        </p:nvSpPr>
        <p:spPr>
          <a:xfrm>
            <a:off x="251520" y="2820584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✅ </a:t>
            </a:r>
            <a:r>
              <a:rPr lang="pt-BR" sz="2400" dirty="0" err="1">
                <a:highlight>
                  <a:srgbClr val="FFFF00"/>
                </a:highlight>
              </a:rPr>
              <a:t>df.sum</a:t>
            </a:r>
            <a:r>
              <a:rPr lang="pt-BR" sz="24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400" dirty="0"/>
              <a:t>Esse método soma os valores numéricos em um </a:t>
            </a:r>
            <a:r>
              <a:rPr lang="pt-BR" sz="2400" dirty="0" err="1"/>
              <a:t>DataFrame</a:t>
            </a:r>
            <a:r>
              <a:rPr lang="pt-BR" sz="2400" dirty="0"/>
              <a:t>.</a:t>
            </a:r>
          </a:p>
          <a:p>
            <a:r>
              <a:rPr lang="pt-BR" sz="2400" dirty="0"/>
              <a:t>👉 Por padrão (</a:t>
            </a:r>
            <a:r>
              <a:rPr lang="pt-BR" sz="2400" dirty="0" err="1"/>
              <a:t>axis</a:t>
            </a:r>
            <a:r>
              <a:rPr lang="pt-BR" sz="2400" dirty="0"/>
              <a:t>=0):</a:t>
            </a:r>
          </a:p>
          <a:p>
            <a:r>
              <a:rPr lang="pt-BR" sz="2400" dirty="0" err="1"/>
              <a:t>df.sum</a:t>
            </a:r>
            <a:r>
              <a:rPr lang="pt-BR" sz="2400" dirty="0"/>
              <a:t>()→ Soma cada coluna (verticalmente).</a:t>
            </a:r>
          </a:p>
          <a:p>
            <a:r>
              <a:rPr lang="pt-BR" sz="2400" dirty="0"/>
              <a:t>👉 Se usar </a:t>
            </a:r>
            <a:r>
              <a:rPr lang="pt-BR" sz="2400" dirty="0" err="1"/>
              <a:t>axis</a:t>
            </a:r>
            <a:r>
              <a:rPr lang="pt-BR" sz="2400" dirty="0"/>
              <a:t>=1:df.sum(</a:t>
            </a:r>
            <a:r>
              <a:rPr lang="pt-BR" sz="2400" dirty="0" err="1"/>
              <a:t>axis</a:t>
            </a:r>
            <a:r>
              <a:rPr lang="pt-BR" sz="2400" dirty="0"/>
              <a:t>=1)→ Soma cada linha (horizontalmente)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df.groupby</a:t>
            </a:r>
            <a:r>
              <a:rPr lang="pt-BR" sz="2800" dirty="0">
                <a:highlight>
                  <a:srgbClr val="FFFF00"/>
                </a:highlight>
              </a:rPr>
              <a:t>(‘Produto')[‘Receita Total'].sum() </a:t>
            </a:r>
            <a:r>
              <a:rPr lang="pt-BR" sz="2800" dirty="0" err="1">
                <a:highlight>
                  <a:srgbClr val="FFFF00"/>
                </a:highlight>
              </a:rPr>
              <a:t>df.sum</a:t>
            </a:r>
            <a:r>
              <a:rPr lang="pt-BR" sz="2800" dirty="0">
                <a:highlight>
                  <a:srgbClr val="FFFF00"/>
                </a:highlight>
              </a:rPr>
              <a:t>().</a:t>
            </a:r>
            <a:r>
              <a:rPr lang="pt-BR" sz="2800" dirty="0" err="1">
                <a:highlight>
                  <a:srgbClr val="FFFF00"/>
                </a:highlight>
              </a:rPr>
              <a:t>idxmax</a:t>
            </a:r>
            <a:r>
              <a:rPr lang="pt-BR" sz="28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800" dirty="0"/>
              <a:t>Este comando retorna o rótulo (nome) da coluna com a maior soma total.</a:t>
            </a:r>
          </a:p>
        </p:txBody>
      </p:sp>
    </p:spTree>
    <p:extLst>
      <p:ext uri="{BB962C8B-B14F-4D97-AF65-F5344CB8AC3E}">
        <p14:creationId xmlns:p14="http://schemas.microsoft.com/office/powerpoint/2010/main" val="129646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C0F826-BA36-45DC-8801-33A04779510B}"/>
              </a:ext>
            </a:extLst>
          </p:cNvPr>
          <p:cNvSpPr/>
          <p:nvPr/>
        </p:nvSpPr>
        <p:spPr>
          <a:xfrm>
            <a:off x="323528" y="404664"/>
            <a:ext cx="8568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8"/>
            </a:pPr>
            <a:r>
              <a:rPr lang="pt-BR" sz="2800" dirty="0"/>
              <a:t>Exiba a quantidade de registros por produto.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 [“Nome da Coluna”].</a:t>
            </a:r>
            <a:r>
              <a:rPr lang="pt-BR" sz="2800" dirty="0" err="1">
                <a:highlight>
                  <a:srgbClr val="FFFF00"/>
                </a:highlight>
              </a:rPr>
              <a:t>value_counts</a:t>
            </a:r>
            <a:r>
              <a:rPr lang="pt-BR" sz="2800" dirty="0">
                <a:highlight>
                  <a:srgbClr val="FFFF00"/>
                </a:highlight>
              </a:rPr>
              <a:t>()</a:t>
            </a:r>
          </a:p>
          <a:p>
            <a:pPr marL="342900" indent="-342900">
              <a:buAutoNum type="arabicPeriod" startAt="8"/>
            </a:pPr>
            <a:endParaRPr lang="pt-BR" sz="2800" dirty="0"/>
          </a:p>
          <a:p>
            <a:pPr marL="342900" indent="-342900">
              <a:buAutoNum type="arabicPeriod" startAt="8"/>
            </a:pPr>
            <a:endParaRPr lang="pt-BR" sz="2800" dirty="0"/>
          </a:p>
          <a:p>
            <a:r>
              <a:rPr lang="pt-BR" sz="2800" dirty="0"/>
              <a:t>9.Calcule a receita total média por produto e por região.</a:t>
            </a:r>
          </a:p>
          <a:p>
            <a:r>
              <a:rPr lang="pt-BR" sz="2800" dirty="0">
                <a:highlight>
                  <a:srgbClr val="FFFF00"/>
                </a:highlight>
              </a:rPr>
              <a:t>Média: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........	.</a:t>
            </a:r>
            <a:r>
              <a:rPr lang="pt-BR" sz="2800" dirty="0" err="1">
                <a:highlight>
                  <a:srgbClr val="FFFF00"/>
                </a:highlight>
              </a:rPr>
              <a:t>mean</a:t>
            </a:r>
            <a:r>
              <a:rPr lang="pt-BR" sz="2800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0F868B-E55F-4C5B-BB8E-3AD821F3D090}"/>
              </a:ext>
            </a:extLst>
          </p:cNvPr>
          <p:cNvSpPr/>
          <p:nvPr/>
        </p:nvSpPr>
        <p:spPr>
          <a:xfrm>
            <a:off x="179512" y="3285941"/>
            <a:ext cx="8856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highlight>
                  <a:srgbClr val="FFFF00"/>
                </a:highlight>
              </a:rPr>
              <a:t># Receita média por produto e por região</a:t>
            </a:r>
          </a:p>
          <a:p>
            <a:r>
              <a:rPr lang="pt-BR" sz="3000" dirty="0">
                <a:highlight>
                  <a:srgbClr val="FFFF00"/>
                </a:highlight>
              </a:rPr>
              <a:t>print("\</a:t>
            </a:r>
            <a:r>
              <a:rPr lang="pt-BR" sz="3000" dirty="0" err="1">
                <a:highlight>
                  <a:srgbClr val="FFFF00"/>
                </a:highlight>
              </a:rPr>
              <a:t>nReceita</a:t>
            </a:r>
            <a:r>
              <a:rPr lang="pt-BR" sz="3000" dirty="0">
                <a:highlight>
                  <a:srgbClr val="FFFF00"/>
                </a:highlight>
              </a:rPr>
              <a:t> média por produto:")</a:t>
            </a:r>
          </a:p>
          <a:p>
            <a:r>
              <a:rPr lang="pt-BR" sz="3000" dirty="0">
                <a:highlight>
                  <a:srgbClr val="FFFF00"/>
                </a:highlight>
              </a:rPr>
              <a:t>print(</a:t>
            </a:r>
            <a:r>
              <a:rPr lang="pt-BR" sz="3000" dirty="0" err="1">
                <a:highlight>
                  <a:srgbClr val="FFFF00"/>
                </a:highlight>
              </a:rPr>
              <a:t>df.groupby</a:t>
            </a:r>
            <a:r>
              <a:rPr lang="pt-BR" sz="3000" dirty="0">
                <a:highlight>
                  <a:srgbClr val="FFFF00"/>
                </a:highlight>
              </a:rPr>
              <a:t>("Produto")["Receita Total"].</a:t>
            </a:r>
            <a:r>
              <a:rPr lang="pt-BR" sz="3000" dirty="0" err="1">
                <a:highlight>
                  <a:srgbClr val="FFFF00"/>
                </a:highlight>
              </a:rPr>
              <a:t>mean</a:t>
            </a:r>
            <a:r>
              <a:rPr lang="pt-BR" sz="3000" dirty="0">
                <a:highlight>
                  <a:srgbClr val="FFFF00"/>
                </a:highlight>
              </a:rPr>
              <a:t>())</a:t>
            </a:r>
          </a:p>
          <a:p>
            <a:endParaRPr lang="pt-BR" sz="3000" dirty="0">
              <a:highlight>
                <a:srgbClr val="FFFF00"/>
              </a:highlight>
            </a:endParaRPr>
          </a:p>
          <a:p>
            <a:r>
              <a:rPr lang="pt-BR" sz="3000" dirty="0">
                <a:highlight>
                  <a:srgbClr val="FFFF00"/>
                </a:highlight>
              </a:rPr>
              <a:t>print("\</a:t>
            </a:r>
            <a:r>
              <a:rPr lang="pt-BR" sz="3000" dirty="0" err="1">
                <a:highlight>
                  <a:srgbClr val="FFFF00"/>
                </a:highlight>
              </a:rPr>
              <a:t>nReceita</a:t>
            </a:r>
            <a:r>
              <a:rPr lang="pt-BR" sz="3000" dirty="0">
                <a:highlight>
                  <a:srgbClr val="FFFF00"/>
                </a:highlight>
              </a:rPr>
              <a:t> média por região:")</a:t>
            </a:r>
          </a:p>
          <a:p>
            <a:r>
              <a:rPr lang="pt-BR" sz="3000" dirty="0">
                <a:highlight>
                  <a:srgbClr val="FFFF00"/>
                </a:highlight>
              </a:rPr>
              <a:t>print(</a:t>
            </a:r>
            <a:r>
              <a:rPr lang="pt-BR" sz="3000" dirty="0" err="1">
                <a:highlight>
                  <a:srgbClr val="FFFF00"/>
                </a:highlight>
              </a:rPr>
              <a:t>df.groupby</a:t>
            </a:r>
            <a:r>
              <a:rPr lang="pt-BR" sz="3000" dirty="0">
                <a:highlight>
                  <a:srgbClr val="FFFF00"/>
                </a:highlight>
              </a:rPr>
              <a:t>("Região")["Receita Total"].</a:t>
            </a:r>
            <a:r>
              <a:rPr lang="pt-BR" sz="3000" dirty="0" err="1">
                <a:highlight>
                  <a:srgbClr val="FFFF00"/>
                </a:highlight>
              </a:rPr>
              <a:t>mean</a:t>
            </a:r>
            <a:r>
              <a:rPr lang="pt-BR" sz="3000" dirty="0">
                <a:highlight>
                  <a:srgbClr val="FFFF00"/>
                </a:highlight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8547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8C8551-2037-43B9-BCAA-6AE2437742B6}"/>
              </a:ext>
            </a:extLst>
          </p:cNvPr>
          <p:cNvSpPr/>
          <p:nvPr/>
        </p:nvSpPr>
        <p:spPr>
          <a:xfrm>
            <a:off x="467544" y="335846"/>
            <a:ext cx="84249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highlight>
                  <a:srgbClr val="FFFF00"/>
                </a:highlight>
              </a:rPr>
              <a:t>sns.set</a:t>
            </a:r>
            <a:r>
              <a:rPr lang="pt-BR" sz="2400" dirty="0">
                <a:highlight>
                  <a:srgbClr val="FFFF00"/>
                </a:highlight>
              </a:rPr>
              <a:t>(</a:t>
            </a:r>
            <a:r>
              <a:rPr lang="pt-BR" sz="2400" dirty="0" err="1">
                <a:highlight>
                  <a:srgbClr val="FFFF00"/>
                </a:highlight>
              </a:rPr>
              <a:t>style</a:t>
            </a:r>
            <a:r>
              <a:rPr lang="pt-BR" sz="2400" dirty="0">
                <a:highlight>
                  <a:srgbClr val="FFFF00"/>
                </a:highlight>
              </a:rPr>
              <a:t>="</a:t>
            </a:r>
            <a:r>
              <a:rPr lang="pt-BR" sz="2400" dirty="0" err="1">
                <a:highlight>
                  <a:srgbClr val="FFFF00"/>
                </a:highlight>
              </a:rPr>
              <a:t>whitegrid</a:t>
            </a:r>
            <a:r>
              <a:rPr lang="pt-BR" sz="2400" dirty="0">
                <a:highlight>
                  <a:srgbClr val="FFFF00"/>
                </a:highlight>
              </a:rPr>
              <a:t>")</a:t>
            </a:r>
          </a:p>
          <a:p>
            <a:r>
              <a:rPr lang="pt-BR" sz="2000" dirty="0"/>
              <a:t>O comando </a:t>
            </a:r>
            <a:r>
              <a:rPr lang="pt-BR" sz="2000" dirty="0" err="1"/>
              <a:t>sns.set</a:t>
            </a:r>
            <a:r>
              <a:rPr lang="pt-BR" sz="2000" dirty="0"/>
              <a:t>(</a:t>
            </a:r>
            <a:r>
              <a:rPr lang="pt-BR" sz="2000" dirty="0" err="1"/>
              <a:t>style</a:t>
            </a:r>
            <a:r>
              <a:rPr lang="pt-BR" sz="2000" dirty="0"/>
              <a:t>="</a:t>
            </a:r>
            <a:r>
              <a:rPr lang="pt-BR" sz="2000" dirty="0" err="1"/>
              <a:t>whitegrid</a:t>
            </a:r>
            <a:r>
              <a:rPr lang="pt-BR" sz="2000" dirty="0"/>
              <a:t>") é usado na biblioteca </a:t>
            </a:r>
            <a:r>
              <a:rPr lang="pt-BR" sz="2000" dirty="0" err="1"/>
              <a:t>Seaborn</a:t>
            </a:r>
            <a:r>
              <a:rPr lang="pt-BR" sz="2000" dirty="0"/>
              <a:t> (que é baseada no </a:t>
            </a:r>
            <a:r>
              <a:rPr lang="pt-BR" sz="2000" dirty="0" err="1"/>
              <a:t>Matplotlib</a:t>
            </a:r>
            <a:r>
              <a:rPr lang="pt-BR" sz="2000" dirty="0"/>
              <a:t>) para definir o estilo visual dos gráficos. </a:t>
            </a:r>
          </a:p>
          <a:p>
            <a:endParaRPr lang="pt-BR" sz="2000" dirty="0">
              <a:highlight>
                <a:srgbClr val="FFFF00"/>
              </a:highlight>
            </a:endParaRPr>
          </a:p>
          <a:p>
            <a:r>
              <a:rPr lang="pt-BR" sz="2000" dirty="0"/>
              <a:t>Vou detalhar passo a </a:t>
            </a:r>
            <a:r>
              <a:rPr lang="pt-BR" sz="2000" dirty="0" err="1"/>
              <a:t>passo:sns</a:t>
            </a:r>
            <a:r>
              <a:rPr lang="pt-BR" sz="2000" dirty="0"/>
              <a:t>: é a abreviação usual de </a:t>
            </a:r>
            <a:r>
              <a:rPr lang="pt-BR" sz="2000" dirty="0" err="1"/>
              <a:t>seaborn</a:t>
            </a:r>
            <a:r>
              <a:rPr lang="pt-BR" sz="2000" dirty="0"/>
              <a:t> (geralmente importado assim: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seaborn</a:t>
            </a:r>
            <a:r>
              <a:rPr lang="pt-BR" sz="2000" dirty="0"/>
              <a:t> as </a:t>
            </a:r>
            <a:r>
              <a:rPr lang="pt-BR" sz="2000" dirty="0" err="1"/>
              <a:t>sns</a:t>
            </a:r>
            <a:r>
              <a:rPr lang="pt-BR" sz="2000" dirty="0"/>
              <a:t>).set(): é uma função do </a:t>
            </a:r>
            <a:r>
              <a:rPr lang="pt-BR" sz="2000" dirty="0" err="1"/>
              <a:t>Seaborn</a:t>
            </a:r>
            <a:r>
              <a:rPr lang="pt-BR" sz="2000" dirty="0"/>
              <a:t> para configurar parâmetros globais de estilo, cores, fontes e aparência dos gráficos.</a:t>
            </a:r>
          </a:p>
          <a:p>
            <a:r>
              <a:rPr lang="pt-BR" sz="2000" dirty="0" err="1"/>
              <a:t>style</a:t>
            </a:r>
            <a:r>
              <a:rPr lang="pt-BR" sz="2000" dirty="0"/>
              <a:t>="</a:t>
            </a:r>
            <a:r>
              <a:rPr lang="pt-BR" sz="2000" dirty="0" err="1"/>
              <a:t>whitegrid</a:t>
            </a:r>
            <a:r>
              <a:rPr lang="pt-BR" sz="2000" dirty="0"/>
              <a:t>": define o estilo do gráfico. Especificamente:"</a:t>
            </a:r>
            <a:r>
              <a:rPr lang="pt-BR" sz="2000" dirty="0" err="1"/>
              <a:t>whitegrid</a:t>
            </a:r>
            <a:r>
              <a:rPr lang="pt-BR" sz="2000" dirty="0"/>
              <a:t>" significa fundo branco com linhas de grade (grid) visíveis, o que ajuda a visualizar melhor valores em gráficos como </a:t>
            </a:r>
            <a:r>
              <a:rPr lang="pt-BR" sz="2000" dirty="0" err="1"/>
              <a:t>scatterplot</a:t>
            </a:r>
            <a:r>
              <a:rPr lang="pt-BR" sz="2000" dirty="0"/>
              <a:t> ou </a:t>
            </a:r>
            <a:r>
              <a:rPr lang="pt-BR" sz="2000" dirty="0" err="1"/>
              <a:t>barplot</a:t>
            </a:r>
            <a:r>
              <a:rPr lang="pt-BR" sz="2000" dirty="0"/>
              <a:t>.</a:t>
            </a:r>
          </a:p>
          <a:p>
            <a:r>
              <a:rPr lang="pt-BR" sz="2000" dirty="0"/>
              <a:t>Outros estilos comuns são:</a:t>
            </a:r>
          </a:p>
          <a:p>
            <a:r>
              <a:rPr lang="pt-BR" sz="2000" dirty="0"/>
              <a:t>"</a:t>
            </a:r>
            <a:r>
              <a:rPr lang="pt-BR" sz="2000" dirty="0" err="1"/>
              <a:t>darkgrid</a:t>
            </a:r>
            <a:r>
              <a:rPr lang="pt-BR" sz="2000" dirty="0"/>
              <a:t>" → fundo escuro com grid</a:t>
            </a:r>
          </a:p>
          <a:p>
            <a:r>
              <a:rPr lang="pt-BR" sz="2000" dirty="0"/>
              <a:t>"</a:t>
            </a:r>
            <a:r>
              <a:rPr lang="pt-BR" sz="2000" dirty="0" err="1"/>
              <a:t>white</a:t>
            </a:r>
            <a:r>
              <a:rPr lang="pt-BR" sz="2000" dirty="0"/>
              <a:t>" → fundo branco sem grid</a:t>
            </a:r>
          </a:p>
          <a:p>
            <a:r>
              <a:rPr lang="pt-BR" sz="2000" dirty="0"/>
              <a:t>"</a:t>
            </a:r>
            <a:r>
              <a:rPr lang="pt-BR" sz="2000" dirty="0" err="1"/>
              <a:t>dark</a:t>
            </a:r>
            <a:r>
              <a:rPr lang="pt-BR" sz="2000" dirty="0"/>
              <a:t>" → fundo escuro sem grid</a:t>
            </a:r>
          </a:p>
          <a:p>
            <a:r>
              <a:rPr lang="pt-BR" sz="2000" dirty="0"/>
              <a:t>"</a:t>
            </a:r>
            <a:r>
              <a:rPr lang="pt-BR" sz="2000" dirty="0" err="1"/>
              <a:t>ticks</a:t>
            </a:r>
            <a:r>
              <a:rPr lang="pt-BR" sz="2000" dirty="0"/>
              <a:t>" → fundo branco com apenas pequenos </a:t>
            </a:r>
            <a:r>
              <a:rPr lang="pt-BR" sz="2000" dirty="0" err="1"/>
              <a:t>ticks</a:t>
            </a:r>
            <a:r>
              <a:rPr lang="pt-BR" sz="2000" dirty="0"/>
              <a:t> (marcas nos eixos)</a:t>
            </a:r>
          </a:p>
          <a:p>
            <a:r>
              <a:rPr lang="pt-BR" sz="2000" dirty="0"/>
              <a:t>💡 Resumo: </a:t>
            </a:r>
            <a:r>
              <a:rPr lang="pt-BR" sz="2000" dirty="0" err="1"/>
              <a:t>sns.set</a:t>
            </a:r>
            <a:r>
              <a:rPr lang="pt-BR" sz="2000" dirty="0"/>
              <a:t>(</a:t>
            </a:r>
            <a:r>
              <a:rPr lang="pt-BR" sz="2000" dirty="0" err="1"/>
              <a:t>style</a:t>
            </a:r>
            <a:r>
              <a:rPr lang="pt-BR" sz="2000" dirty="0"/>
              <a:t>="</a:t>
            </a:r>
            <a:r>
              <a:rPr lang="pt-BR" sz="2000" dirty="0" err="1"/>
              <a:t>whitegrid</a:t>
            </a:r>
            <a:r>
              <a:rPr lang="pt-BR" sz="2000" dirty="0"/>
              <a:t>") deixa seus gráficos com fundo branco e linhas de grade, facilitando a leitura dos dados.</a:t>
            </a:r>
          </a:p>
        </p:txBody>
      </p:sp>
    </p:spTree>
    <p:extLst>
      <p:ext uri="{BB962C8B-B14F-4D97-AF65-F5344CB8AC3E}">
        <p14:creationId xmlns:p14="http://schemas.microsoft.com/office/powerpoint/2010/main" val="401836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135B7A-0487-40A4-8913-F3EADB521856}"/>
              </a:ext>
            </a:extLst>
          </p:cNvPr>
          <p:cNvSpPr/>
          <p:nvPr/>
        </p:nvSpPr>
        <p:spPr>
          <a:xfrm>
            <a:off x="251520" y="332656"/>
            <a:ext cx="8892480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10"/>
            </a:pPr>
            <a:r>
              <a:rPr lang="pt-BR" sz="2400" dirty="0"/>
              <a:t>Histograma da coluna Vendas (com </a:t>
            </a:r>
            <a:r>
              <a:rPr lang="pt-BR" sz="2400" dirty="0" err="1"/>
              <a:t>kde</a:t>
            </a:r>
            <a:r>
              <a:rPr lang="pt-BR" sz="2400" dirty="0"/>
              <a:t>=</a:t>
            </a:r>
            <a:r>
              <a:rPr lang="pt-BR" sz="2400" dirty="0" err="1"/>
              <a:t>True</a:t>
            </a:r>
            <a:r>
              <a:rPr lang="pt-BR" sz="2400" dirty="0"/>
              <a:t>).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plt.figure</a:t>
            </a:r>
            <a:r>
              <a:rPr lang="pt-BR" sz="24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sns.histplot</a:t>
            </a:r>
            <a:r>
              <a:rPr lang="pt-BR" sz="2400" dirty="0">
                <a:highlight>
                  <a:srgbClr val="FFFF00"/>
                </a:highlight>
              </a:rPr>
              <a:t>(</a:t>
            </a:r>
            <a:r>
              <a:rPr lang="pt-BR" sz="2400" dirty="0" err="1">
                <a:highlight>
                  <a:srgbClr val="FFFF00"/>
                </a:highlight>
              </a:rPr>
              <a:t>df</a:t>
            </a:r>
            <a:r>
              <a:rPr lang="pt-BR" sz="2400" dirty="0">
                <a:highlight>
                  <a:srgbClr val="FFFF00"/>
                </a:highlight>
              </a:rPr>
              <a:t>["Vendas"], </a:t>
            </a:r>
            <a:r>
              <a:rPr lang="pt-BR" sz="2400" dirty="0" err="1">
                <a:highlight>
                  <a:srgbClr val="FFFF00"/>
                </a:highlight>
              </a:rPr>
              <a:t>kde</a:t>
            </a:r>
            <a:r>
              <a:rPr lang="pt-BR" sz="2400" dirty="0">
                <a:highlight>
                  <a:srgbClr val="FFFF00"/>
                </a:highlight>
              </a:rPr>
              <a:t>=</a:t>
            </a:r>
            <a:r>
              <a:rPr lang="pt-BR" sz="2400" dirty="0" err="1">
                <a:highlight>
                  <a:srgbClr val="FFFF00"/>
                </a:highlight>
              </a:rPr>
              <a:t>True</a:t>
            </a:r>
            <a:r>
              <a:rPr lang="pt-BR" sz="2400" dirty="0">
                <a:highlight>
                  <a:srgbClr val="FFFF00"/>
                </a:highlight>
              </a:rPr>
              <a:t>)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plt.title</a:t>
            </a:r>
            <a:r>
              <a:rPr lang="pt-BR" sz="2400" dirty="0">
                <a:highlight>
                  <a:srgbClr val="FFFF00"/>
                </a:highlight>
              </a:rPr>
              <a:t>("Histograma de Vendas")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plt.show</a:t>
            </a:r>
            <a:r>
              <a:rPr lang="pt-BR" sz="2400" dirty="0">
                <a:highlight>
                  <a:srgbClr val="FFFF00"/>
                </a:highlight>
              </a:rPr>
              <a:t>(</a:t>
            </a:r>
            <a:r>
              <a:rPr lang="pt-BR" sz="2400" dirty="0" err="1">
                <a:highlight>
                  <a:srgbClr val="FFFF00"/>
                </a:highlight>
              </a:rPr>
              <a:t>block</a:t>
            </a:r>
            <a:r>
              <a:rPr lang="pt-BR" sz="2400" dirty="0">
                <a:highlight>
                  <a:srgbClr val="FFFF00"/>
                </a:highlight>
              </a:rPr>
              <a:t>=False)</a:t>
            </a:r>
          </a:p>
          <a:p>
            <a:pPr marL="342900" indent="-342900">
              <a:buAutoNum type="arabicPeriod" startAt="10"/>
            </a:pPr>
            <a:endParaRPr lang="pt-BR" sz="2400" dirty="0"/>
          </a:p>
          <a:p>
            <a:pPr marL="342900" indent="-342900">
              <a:buAutoNum type="arabicPeriod" startAt="11"/>
            </a:pPr>
            <a:r>
              <a:rPr lang="pt-BR" sz="2000" dirty="0" err="1"/>
              <a:t>Boxplot</a:t>
            </a:r>
            <a:r>
              <a:rPr lang="pt-BR" sz="2000" dirty="0"/>
              <a:t> da Receita Total por Região.</a:t>
            </a:r>
          </a:p>
          <a:p>
            <a:r>
              <a:rPr lang="pt-BR" sz="2000" dirty="0" err="1">
                <a:highlight>
                  <a:srgbClr val="FFFF00"/>
                </a:highlight>
              </a:rPr>
              <a:t>plt.figure</a:t>
            </a:r>
            <a:r>
              <a:rPr lang="pt-BR" sz="20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000" dirty="0" err="1">
                <a:highlight>
                  <a:srgbClr val="FFFF00"/>
                </a:highlight>
              </a:rPr>
              <a:t>sns.boxplot</a:t>
            </a:r>
            <a:r>
              <a:rPr lang="pt-BR" sz="2000" dirty="0">
                <a:highlight>
                  <a:srgbClr val="FFFF00"/>
                </a:highlight>
              </a:rPr>
              <a:t>(x="Região", y="Receita Total", data=</a:t>
            </a:r>
            <a:r>
              <a:rPr lang="pt-BR" sz="2000" dirty="0" err="1">
                <a:highlight>
                  <a:srgbClr val="FFFF00"/>
                </a:highlight>
              </a:rPr>
              <a:t>df</a:t>
            </a:r>
            <a:r>
              <a:rPr lang="pt-BR" sz="2000" dirty="0">
                <a:highlight>
                  <a:srgbClr val="FFFF00"/>
                </a:highlight>
              </a:rPr>
              <a:t>)</a:t>
            </a:r>
          </a:p>
          <a:p>
            <a:r>
              <a:rPr lang="pt-BR" sz="2000" dirty="0" err="1">
                <a:highlight>
                  <a:srgbClr val="FFFF00"/>
                </a:highlight>
              </a:rPr>
              <a:t>plt.title</a:t>
            </a:r>
            <a:r>
              <a:rPr lang="pt-BR" sz="2000" dirty="0">
                <a:highlight>
                  <a:srgbClr val="FFFF00"/>
                </a:highlight>
              </a:rPr>
              <a:t>("</a:t>
            </a:r>
            <a:r>
              <a:rPr lang="pt-BR" sz="2000" dirty="0" err="1">
                <a:highlight>
                  <a:srgbClr val="FFFF00"/>
                </a:highlight>
              </a:rPr>
              <a:t>Boxplot</a:t>
            </a:r>
            <a:r>
              <a:rPr lang="pt-BR" sz="2000" dirty="0">
                <a:highlight>
                  <a:srgbClr val="FFFF00"/>
                </a:highlight>
              </a:rPr>
              <a:t> de Receita Total por Região")</a:t>
            </a:r>
          </a:p>
          <a:p>
            <a:r>
              <a:rPr lang="pt-BR" sz="2000" dirty="0" err="1">
                <a:highlight>
                  <a:srgbClr val="FFFF00"/>
                </a:highlight>
              </a:rPr>
              <a:t>plt.show</a:t>
            </a:r>
            <a:r>
              <a:rPr lang="pt-BR" sz="2000" dirty="0">
                <a:highlight>
                  <a:srgbClr val="FFFF00"/>
                </a:highlight>
              </a:rPr>
              <a:t>(</a:t>
            </a:r>
            <a:r>
              <a:rPr lang="pt-BR" sz="2000" dirty="0" err="1">
                <a:highlight>
                  <a:srgbClr val="FFFF00"/>
                </a:highlight>
              </a:rPr>
              <a:t>block</a:t>
            </a:r>
            <a:r>
              <a:rPr lang="pt-BR" sz="2000" dirty="0">
                <a:highlight>
                  <a:srgbClr val="FFFF00"/>
                </a:highlight>
              </a:rPr>
              <a:t>=False)</a:t>
            </a:r>
          </a:p>
          <a:p>
            <a:endParaRPr lang="pt-BR" sz="2400" dirty="0"/>
          </a:p>
          <a:p>
            <a:pPr marL="342900" indent="-342900">
              <a:buAutoNum type="arabicPeriod" startAt="12"/>
            </a:pPr>
            <a:r>
              <a:rPr lang="pt-BR" sz="2400" dirty="0"/>
              <a:t>Gráfico de barras com a receita média por produto.</a:t>
            </a:r>
          </a:p>
          <a:p>
            <a:r>
              <a:rPr lang="pt-BR" sz="2000" dirty="0" err="1">
                <a:highlight>
                  <a:srgbClr val="FFFF00"/>
                </a:highlight>
              </a:rPr>
              <a:t>plt.figure</a:t>
            </a:r>
            <a:r>
              <a:rPr lang="pt-BR" sz="20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000" dirty="0" err="1">
                <a:highlight>
                  <a:srgbClr val="FFFF00"/>
                </a:highlight>
              </a:rPr>
              <a:t>sns.barplot</a:t>
            </a:r>
            <a:r>
              <a:rPr lang="pt-BR" sz="2000" dirty="0">
                <a:highlight>
                  <a:srgbClr val="FFFF00"/>
                </a:highlight>
              </a:rPr>
              <a:t>(x="Produto", y="Receita Total", data=</a:t>
            </a:r>
            <a:r>
              <a:rPr lang="pt-BR" sz="2000" dirty="0" err="1">
                <a:highlight>
                  <a:srgbClr val="FFFF00"/>
                </a:highlight>
              </a:rPr>
              <a:t>df</a:t>
            </a:r>
            <a:r>
              <a:rPr lang="pt-BR" sz="2000" dirty="0">
                <a:highlight>
                  <a:srgbClr val="FFFF00"/>
                </a:highlight>
              </a:rPr>
              <a:t>, </a:t>
            </a:r>
            <a:r>
              <a:rPr lang="pt-BR" sz="2000" dirty="0" err="1">
                <a:highlight>
                  <a:srgbClr val="FFFF00"/>
                </a:highlight>
              </a:rPr>
              <a:t>estimator</a:t>
            </a:r>
            <a:r>
              <a:rPr lang="pt-BR" sz="2000" dirty="0">
                <a:highlight>
                  <a:srgbClr val="FFFF00"/>
                </a:highlight>
              </a:rPr>
              <a:t>=</a:t>
            </a:r>
            <a:r>
              <a:rPr lang="pt-BR" sz="2000" dirty="0" err="1">
                <a:highlight>
                  <a:srgbClr val="FFFF00"/>
                </a:highlight>
              </a:rPr>
              <a:t>np.mean</a:t>
            </a:r>
            <a:r>
              <a:rPr lang="pt-BR" sz="2000" dirty="0">
                <a:highlight>
                  <a:srgbClr val="FFFF00"/>
                </a:highlight>
              </a:rPr>
              <a:t>, </a:t>
            </a:r>
            <a:r>
              <a:rPr lang="pt-BR" sz="2000" dirty="0" err="1">
                <a:highlight>
                  <a:srgbClr val="FFFF00"/>
                </a:highlight>
              </a:rPr>
              <a:t>errorbar</a:t>
            </a:r>
            <a:r>
              <a:rPr lang="pt-BR" sz="2000" dirty="0">
                <a:highlight>
                  <a:srgbClr val="FFFF00"/>
                </a:highlight>
              </a:rPr>
              <a:t>=</a:t>
            </a:r>
            <a:r>
              <a:rPr lang="pt-BR" sz="2000" dirty="0" err="1">
                <a:highlight>
                  <a:srgbClr val="FFFF00"/>
                </a:highlight>
              </a:rPr>
              <a:t>None</a:t>
            </a:r>
            <a:r>
              <a:rPr lang="pt-BR" sz="2000" dirty="0">
                <a:highlight>
                  <a:srgbClr val="FFFF00"/>
                </a:highlight>
              </a:rPr>
              <a:t>)</a:t>
            </a:r>
          </a:p>
          <a:p>
            <a:r>
              <a:rPr lang="pt-BR" sz="2000" dirty="0" err="1">
                <a:highlight>
                  <a:srgbClr val="FFFF00"/>
                </a:highlight>
              </a:rPr>
              <a:t>plt.title</a:t>
            </a:r>
            <a:r>
              <a:rPr lang="pt-BR" sz="2000" dirty="0">
                <a:highlight>
                  <a:srgbClr val="FFFF00"/>
                </a:highlight>
              </a:rPr>
              <a:t>("Receita Média por Produto")</a:t>
            </a:r>
          </a:p>
          <a:p>
            <a:r>
              <a:rPr lang="pt-BR" sz="2000" dirty="0" err="1">
                <a:highlight>
                  <a:srgbClr val="FFFF00"/>
                </a:highlight>
              </a:rPr>
              <a:t>plt.show</a:t>
            </a:r>
            <a:r>
              <a:rPr lang="pt-BR" sz="2000" dirty="0">
                <a:highlight>
                  <a:srgbClr val="FFFF00"/>
                </a:highlight>
              </a:rPr>
              <a:t>(</a:t>
            </a:r>
            <a:r>
              <a:rPr lang="pt-BR" sz="2000" dirty="0" err="1">
                <a:highlight>
                  <a:srgbClr val="FFFF00"/>
                </a:highlight>
              </a:rPr>
              <a:t>block</a:t>
            </a:r>
            <a:r>
              <a:rPr lang="pt-BR" sz="2000" dirty="0">
                <a:highlight>
                  <a:srgbClr val="FFFF00"/>
                </a:highlight>
              </a:rPr>
              <a:t>=False)</a:t>
            </a:r>
          </a:p>
          <a:p>
            <a:endParaRPr lang="pt-BR" sz="2400" dirty="0"/>
          </a:p>
          <a:p>
            <a:pPr marL="342900" indent="-342900">
              <a:buAutoNum type="arabicPeriod" startAt="12"/>
            </a:pPr>
            <a:endParaRPr lang="pt-BR" sz="2400" dirty="0"/>
          </a:p>
          <a:p>
            <a:pPr marL="342900" indent="-342900">
              <a:buAutoNum type="arabicPeriod" startAt="13"/>
            </a:pP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43584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6592FE4D-E6C5-46D3-A280-77CDA38BAE28}"/>
</file>

<file path=customXml/itemProps2.xml><?xml version="1.0" encoding="utf-8"?>
<ds:datastoreItem xmlns:ds="http://schemas.openxmlformats.org/officeDocument/2006/customXml" ds:itemID="{5F82F933-52E6-45A7-BDD9-59D37FBCC070}"/>
</file>

<file path=customXml/itemProps3.xml><?xml version="1.0" encoding="utf-8"?>
<ds:datastoreItem xmlns:ds="http://schemas.openxmlformats.org/officeDocument/2006/customXml" ds:itemID="{C4D9FC2D-9E24-44DE-988D-DBC72AF70AA7}"/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1259</Words>
  <Application>Microsoft Office PowerPoint</Application>
  <PresentationFormat>Apresentação na tela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Jeferson Ghisi Costa</dc:creator>
  <cp:lastModifiedBy>Jeferson Ghisi Costa</cp:lastModifiedBy>
  <cp:revision>20</cp:revision>
  <dcterms:created xsi:type="dcterms:W3CDTF">2025-09-19T15:05:29Z</dcterms:created>
  <dcterms:modified xsi:type="dcterms:W3CDTF">2025-09-22T20:07:44Z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