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4" r:id="rId12"/>
    <p:sldId id="26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017DD-2F10-AE2E-239E-D085FC22724C}" v="4" dt="2025-10-01T17:04:41.962"/>
    <p1510:client id="{CC255800-6281-0AEC-C9D2-7379B9D4D15E}" v="1" dt="2025-09-30T18:16:23.9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ferson Ghisi Costa" userId="S::jeferson.costa@docente.pr.senac.br::f429968b-a870-4a6d-a666-521a4ea31fac" providerId="AD" clId="Web-{311017DD-2F10-AE2E-239E-D085FC22724C}"/>
    <pc:docChg chg="modSld">
      <pc:chgData name="Jeferson Ghisi Costa" userId="S::jeferson.costa@docente.pr.senac.br::f429968b-a870-4a6d-a666-521a4ea31fac" providerId="AD" clId="Web-{311017DD-2F10-AE2E-239E-D085FC22724C}" dt="2025-10-01T17:04:41.962" v="2" actId="20577"/>
      <pc:docMkLst>
        <pc:docMk/>
      </pc:docMkLst>
      <pc:sldChg chg="modSp">
        <pc:chgData name="Jeferson Ghisi Costa" userId="S::jeferson.costa@docente.pr.senac.br::f429968b-a870-4a6d-a666-521a4ea31fac" providerId="AD" clId="Web-{311017DD-2F10-AE2E-239E-D085FC22724C}" dt="2025-10-01T17:04:41.962" v="2" actId="20577"/>
        <pc:sldMkLst>
          <pc:docMk/>
          <pc:sldMk cId="2338075041" sldId="256"/>
        </pc:sldMkLst>
        <pc:spChg chg="mod">
          <ac:chgData name="Jeferson Ghisi Costa" userId="S::jeferson.costa@docente.pr.senac.br::f429968b-a870-4a6d-a666-521a4ea31fac" providerId="AD" clId="Web-{311017DD-2F10-AE2E-239E-D085FC22724C}" dt="2025-10-01T17:04:41.962" v="2" actId="20577"/>
          <ac:spMkLst>
            <pc:docMk/>
            <pc:sldMk cId="2338075041" sldId="256"/>
            <ac:spMk id="4" creationId="{6484474C-AB28-40F1-908D-91C1305E76EC}"/>
          </ac:spMkLst>
        </pc:spChg>
      </pc:sldChg>
    </pc:docChg>
  </pc:docChgLst>
  <pc:docChgLst>
    <pc:chgData name="EDSON LOPES MOREIRA" userId="S::edson.8968@aluno.pr.senac.br::8e1a76ef-98ca-4a7f-b48f-5a7e5da1bed5" providerId="AD" clId="Web-{CC255800-6281-0AEC-C9D2-7379B9D4D15E}"/>
    <pc:docChg chg="modSld">
      <pc:chgData name="EDSON LOPES MOREIRA" userId="S::edson.8968@aluno.pr.senac.br::8e1a76ef-98ca-4a7f-b48f-5a7e5da1bed5" providerId="AD" clId="Web-{CC255800-6281-0AEC-C9D2-7379B9D4D15E}" dt="2025-09-30T18:16:23.902" v="0" actId="14100"/>
      <pc:docMkLst>
        <pc:docMk/>
      </pc:docMkLst>
      <pc:sldChg chg="modSp">
        <pc:chgData name="EDSON LOPES MOREIRA" userId="S::edson.8968@aluno.pr.senac.br::8e1a76ef-98ca-4a7f-b48f-5a7e5da1bed5" providerId="AD" clId="Web-{CC255800-6281-0AEC-C9D2-7379B9D4D15E}" dt="2025-09-30T18:16:23.902" v="0" actId="14100"/>
        <pc:sldMkLst>
          <pc:docMk/>
          <pc:sldMk cId="4252845196" sldId="258"/>
        </pc:sldMkLst>
        <pc:spChg chg="mod">
          <ac:chgData name="EDSON LOPES MOREIRA" userId="S::edson.8968@aluno.pr.senac.br::8e1a76ef-98ca-4a7f-b48f-5a7e5da1bed5" providerId="AD" clId="Web-{CC255800-6281-0AEC-C9D2-7379B9D4D15E}" dt="2025-09-30T18:16:23.902" v="0" actId="14100"/>
          <ac:spMkLst>
            <pc:docMk/>
            <pc:sldMk cId="4252845196" sldId="258"/>
            <ac:spMk id="4" creationId="{4492EE90-D1B0-4141-AFB3-220A64DD307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F34D27-1168-4347-91A0-23269F75C3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0685C68-29C9-4DEC-B42D-0641B75EE4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1721990-32C8-4C19-9DCE-94F4D6F74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0EC2C21-F5E0-4527-B50B-07ED0F512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DA76994-AA1E-46DF-ADD0-64367224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17193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23F283-479D-43B4-A97E-1A7E5D1A2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BCDD5C7-C545-4589-BACF-5063DDFCB5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548478-B3FB-4BFA-BD6E-2953DDDEF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6E6E14-24AF-45CE-ACA6-DF00F0D9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2EBAAD-16EB-4E90-85AB-C21723DF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859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E76DD7F-4AC2-4646-882D-A7F1D6F56E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F5F39DB-0AED-4E89-9B15-7AAF58AF37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8317E1-F71C-4A58-B828-76B8D9F69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18C609E-C148-4AD6-9122-F938503C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FF244A-1343-4CBB-9D92-021BF8DD4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8848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50E31F9-336E-4C0F-B350-4488E90BD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467D2E1-FF56-4AAF-A044-049FC4B82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D384E8-94E2-42F2-AF26-6D88B92C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7405E76-6A34-4BFC-BC7A-D185E6D67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3C96A51-7FAF-4F92-9CA2-3A01B19D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598609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F5538D-C39B-40F4-9BEA-2DE4DDE3A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F3EA294-808E-4B0B-A2BD-185C69274F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7FCF037-E60D-42C0-B259-32FAD7242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4C3A0B-5CA1-4674-BE16-B886A920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700D47-CEE4-4169-8D4F-B8FF59959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6600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6A23C-361F-4802-9CEE-655F0C970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79788D-53B4-42A1-812B-6600C7F0CC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DFA8A6C-86BC-4749-9476-7170EA982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AA929E2-7250-4B81-B8C7-407B04910E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B636644-6C0F-49D8-BC39-2671FAA03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920FB6-BCAE-4A0D-B8C1-2C33293D3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3959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C7D1B-B17E-404C-A04A-89C6F8C18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F11AB7-0869-413F-B02B-102442CEF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E97B449-BC74-4150-B458-EED7442BB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D42C9DC-5A5A-447F-A555-44EA402F23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ECAE5B62-0918-4B0F-9C9C-DEF9CC176A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A3F0CC-EB5C-48F6-8367-BAC461ABB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2F70E3A-7445-4D92-B41E-326D5C751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AEF0C682-77E5-431E-8226-296CD2D59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02627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42DDE9-CEC6-4368-B9C0-FA62B32DC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C4CF07-8EC0-4EBF-B01C-9BAFFF62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CE2D6AC-A383-4B00-98C1-5A103AD37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DFF03A9-5011-46EE-AB01-A8522FD30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31152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962B385-116C-4B48-BCEB-0CE10A249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240ACA5-847C-4A46-9B8A-7CC13B555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25F0BA64-0236-4E43-8B15-CF8C4E56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3279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AFEC6B-C14A-4EAF-8163-7523AE0283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618E81B-D906-40A3-A90E-BF5A58138E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FA918C8-F569-466E-8B42-C4FEED70CA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EF2561E-0DB8-45A6-B5CE-E33D97B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DD69866E-E324-41D0-A2FC-4201D6CAB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D5DBE4F-51C8-4006-9DDD-E8FFFFB71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4665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984600-6D19-48D6-8DBF-4F025A2E9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21DA02-BD33-40C1-B064-A887186628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28C65C1-2124-4426-8240-6C434CD4C5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0997576-B83A-44A1-AF2E-9820B7B33D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5BCE18F-B55D-4BB8-9104-46E3C0257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24F611-4F1E-4B7A-B7CF-97018E8F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6293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4B7E185-1504-4949-B3A8-9B869EE80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1C27C69-59DB-4A53-91C1-B8C37BFCF0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9C478-3412-4E97-8956-DAFC6D16FF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C806D-7451-4D73-B14C-D7A8B278793F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7A0758-70FE-45DF-B824-385DC18622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77DEC9-F202-43D1-8E9F-F736C50E4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AD41B8-AECF-4525-8FC9-A736CB0112B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240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484474C-AB28-40F1-908D-91C1305E76EC}"/>
              </a:ext>
            </a:extLst>
          </p:cNvPr>
          <p:cNvSpPr/>
          <p:nvPr/>
        </p:nvSpPr>
        <p:spPr>
          <a:xfrm>
            <a:off x="414867" y="212006"/>
            <a:ext cx="9829800" cy="630685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pt-BR" sz="2000" dirty="0">
                <a:highlight>
                  <a:srgbClr val="FFFF00"/>
                </a:highlight>
              </a:rPr>
              <a:t>5️ Extensão  </a:t>
            </a:r>
          </a:p>
          <a:p>
            <a:endParaRPr lang="pt-BR" sz="2000"/>
          </a:p>
          <a:p>
            <a:pPr>
              <a:spcBef>
                <a:spcPts val="100"/>
              </a:spcBef>
            </a:pPr>
            <a:r>
              <a:rPr lang="pt-BR" sz="2000" dirty="0"/>
              <a:t>Usar </a:t>
            </a:r>
            <a:r>
              <a:rPr lang="pt-BR" sz="2000" dirty="0" err="1"/>
              <a:t>groupby</a:t>
            </a:r>
            <a:r>
              <a:rPr lang="pt-BR" sz="2000" dirty="0"/>
              <a:t> para analisar: </a:t>
            </a:r>
            <a:endParaRPr lang="pt-BR" sz="2000" dirty="0">
              <a:ea typeface="Calibri"/>
              <a:cs typeface="Calibri"/>
            </a:endParaRPr>
          </a:p>
          <a:p>
            <a:pPr>
              <a:spcBef>
                <a:spcPts val="100"/>
              </a:spcBef>
            </a:pPr>
            <a:endParaRPr lang="pt-BR" sz="2000">
              <a:ea typeface="Calibri" panose="020F0502020204030204"/>
              <a:cs typeface="Calibri" panose="020F0502020204030204"/>
            </a:endParaRPr>
          </a:p>
          <a:p>
            <a:pPr marL="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Receita média por mês. </a:t>
            </a:r>
            <a:endParaRPr lang="pt-BR" sz="2000" dirty="0">
              <a:ea typeface="Calibri"/>
              <a:cs typeface="Calibri"/>
            </a:endParaRPr>
          </a:p>
          <a:p>
            <a:pPr marL="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2000">
              <a:ea typeface="Calibri" panose="020F0502020204030204"/>
              <a:cs typeface="Calibri" panose="020F0502020204030204"/>
            </a:endParaRPr>
          </a:p>
          <a:p>
            <a:pPr marL="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Ocupação média por companhia. </a:t>
            </a:r>
            <a:endParaRPr lang="pt-BR" sz="2000" dirty="0">
              <a:ea typeface="Calibri"/>
              <a:cs typeface="Calibri"/>
            </a:endParaRPr>
          </a:p>
          <a:p>
            <a:pPr marL="285750">
              <a:spcBef>
                <a:spcPts val="100"/>
              </a:spcBef>
              <a:buFont typeface="Arial" panose="020B0604020202020204" pitchFamily="34" charset="0"/>
              <a:buChar char="•"/>
            </a:pPr>
            <a:endParaRPr lang="pt-BR" sz="2000">
              <a:ea typeface="Calibri" panose="020F0502020204030204"/>
              <a:cs typeface="Calibri" panose="020F0502020204030204"/>
            </a:endParaRPr>
          </a:p>
          <a:p>
            <a:pPr marL="285750"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2000" dirty="0"/>
              <a:t>Mostrar os gráficos com </a:t>
            </a:r>
            <a:r>
              <a:rPr lang="pt-BR" sz="2000" dirty="0" err="1"/>
              <a:t>Seaborn</a:t>
            </a:r>
            <a:r>
              <a:rPr lang="pt-BR" sz="2000" dirty="0"/>
              <a:t>.</a:t>
            </a:r>
            <a:endParaRPr lang="pt-BR" sz="2000" dirty="0">
              <a:ea typeface="Calibri"/>
              <a:cs typeface="Calibri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2000"/>
          </a:p>
          <a:p>
            <a:pPr fontAlgn="base"/>
            <a:r>
              <a:rPr lang="pt-BR" sz="2000" dirty="0">
                <a:highlight>
                  <a:srgbClr val="FFFF00"/>
                </a:highlight>
              </a:rPr>
              <a:t>Análises extras:</a:t>
            </a:r>
            <a:r>
              <a:rPr lang="en-US" sz="2000" dirty="0">
                <a:highlight>
                  <a:srgbClr val="FFFF00"/>
                </a:highlight>
              </a:rPr>
              <a:t>​</a:t>
            </a:r>
            <a:endParaRPr lang="en-US" sz="2000" dirty="0">
              <a:highlight>
                <a:srgbClr val="FFFF00"/>
              </a:highlight>
              <a:ea typeface="Calibri"/>
              <a:cs typeface="Calibri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000" dirty="0"/>
              <a:t>Qual a Rota mais eficiente por companhia (baseado em Ocupação média ou Receita por passageiro)?</a:t>
            </a:r>
            <a:r>
              <a:rPr lang="en-US" sz="2000" dirty="0"/>
              <a:t>​ </a:t>
            </a:r>
            <a:r>
              <a:rPr lang="pt-BR" sz="2000" dirty="0"/>
              <a:t>Mostrar as 5 melhores em ordem decrescente</a:t>
            </a:r>
            <a:endParaRPr lang="pt-BR" sz="2000" dirty="0">
              <a:ea typeface="Calibri"/>
              <a:cs typeface="Calibri"/>
            </a:endParaRPr>
          </a:p>
          <a:p>
            <a:pPr fontAlgn="base"/>
            <a:r>
              <a:rPr lang="en-US" sz="2000" dirty="0"/>
              <a:t>​</a:t>
            </a:r>
            <a:endParaRPr lang="en-US" sz="2000" dirty="0">
              <a:ea typeface="Calibri"/>
              <a:cs typeface="Calibri"/>
            </a:endParaRP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pt-BR" sz="2000" dirty="0"/>
              <a:t>Calcular e mostrar graficamente a Evolução mensal do total de passageiros por companhia​</a:t>
            </a:r>
            <a:endParaRPr lang="pt-BR" sz="2000" dirty="0">
              <a:ea typeface="Calibri"/>
              <a:cs typeface="Calibri"/>
            </a:endParaRPr>
          </a:p>
          <a:p>
            <a:pPr fontAlgn="base"/>
            <a:r>
              <a:rPr lang="da-DK" sz="2000" dirty="0" err="1"/>
              <a:t>Dicas</a:t>
            </a:r>
            <a:r>
              <a:rPr lang="da-DK" sz="2000" dirty="0"/>
              <a:t>: </a:t>
            </a:r>
            <a:r>
              <a:rPr lang="en-US" sz="2000" dirty="0"/>
              <a:t>​</a:t>
            </a:r>
            <a:endParaRPr lang="en-US" sz="2000" dirty="0">
              <a:ea typeface="Calibri"/>
              <a:cs typeface="Calibri"/>
            </a:endParaRPr>
          </a:p>
          <a:p>
            <a:pPr fontAlgn="base"/>
            <a:r>
              <a:rPr lang="da-DK" sz="2000" dirty="0" err="1"/>
              <a:t>Usar</a:t>
            </a:r>
            <a:r>
              <a:rPr lang="da-DK" sz="2000" dirty="0"/>
              <a:t> df['Data'] = </a:t>
            </a:r>
            <a:r>
              <a:rPr lang="da-DK" sz="2000" dirty="0" err="1"/>
              <a:t>pd.to_datetime</a:t>
            </a:r>
            <a:r>
              <a:rPr lang="da-DK" sz="2000" dirty="0"/>
              <a:t>(df['Data’]) (</a:t>
            </a:r>
            <a:r>
              <a:rPr lang="da-DK" sz="2000" dirty="0" err="1"/>
              <a:t>caso</a:t>
            </a:r>
            <a:r>
              <a:rPr lang="da-DK" sz="2000" dirty="0"/>
              <a:t> a </a:t>
            </a:r>
            <a:r>
              <a:rPr lang="da-DK" sz="2000" dirty="0" err="1"/>
              <a:t>coluna</a:t>
            </a:r>
            <a:r>
              <a:rPr lang="da-DK" sz="2000" dirty="0"/>
              <a:t> data </a:t>
            </a:r>
            <a:r>
              <a:rPr lang="da-DK" sz="2000" dirty="0" err="1"/>
              <a:t>ainda</a:t>
            </a:r>
            <a:r>
              <a:rPr lang="da-DK" sz="2000" dirty="0"/>
              <a:t> </a:t>
            </a:r>
            <a:r>
              <a:rPr lang="da-DK" sz="2000" dirty="0" err="1"/>
              <a:t>não</a:t>
            </a:r>
            <a:r>
              <a:rPr lang="da-DK" sz="2000" dirty="0"/>
              <a:t> </a:t>
            </a:r>
            <a:r>
              <a:rPr lang="da-DK" sz="2000" dirty="0" err="1"/>
              <a:t>tenha</a:t>
            </a:r>
            <a:r>
              <a:rPr lang="da-DK" sz="2000" dirty="0"/>
              <a:t> </a:t>
            </a:r>
            <a:r>
              <a:rPr lang="da-DK" sz="2000" dirty="0" err="1"/>
              <a:t>sido</a:t>
            </a:r>
            <a:r>
              <a:rPr lang="da-DK" sz="2000" dirty="0"/>
              <a:t> </a:t>
            </a:r>
            <a:r>
              <a:rPr lang="da-DK" sz="2000" dirty="0" err="1"/>
              <a:t>mudada</a:t>
            </a:r>
            <a:r>
              <a:rPr lang="da-DK" sz="2000" dirty="0"/>
              <a:t>.</a:t>
            </a:r>
            <a:r>
              <a:rPr lang="en-US" sz="2000" dirty="0"/>
              <a:t>​</a:t>
            </a:r>
            <a:endParaRPr lang="en-US" sz="2000" dirty="0">
              <a:ea typeface="Calibri"/>
              <a:cs typeface="Calibri"/>
            </a:endParaRPr>
          </a:p>
          <a:p>
            <a:pPr fontAlgn="base"/>
            <a:r>
              <a:rPr lang="pt-BR" sz="2000" dirty="0"/>
              <a:t>Criar uma nova coluna com o mês. </a:t>
            </a:r>
            <a:endParaRPr lang="da-DK" sz="2000">
              <a:ea typeface="Calibri" panose="020F0502020204030204"/>
              <a:cs typeface="Calibri" panose="020F0502020204030204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8075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92EE90-D1B0-4141-AFB3-220A64DD3078}"/>
              </a:ext>
            </a:extLst>
          </p:cNvPr>
          <p:cNvSpPr/>
          <p:nvPr/>
        </p:nvSpPr>
        <p:spPr>
          <a:xfrm>
            <a:off x="745067" y="58847"/>
            <a:ext cx="10363199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err="1">
                <a:highlight>
                  <a:srgbClr val="FFFF00"/>
                </a:highlight>
              </a:rPr>
              <a:t>import</a:t>
            </a:r>
            <a:r>
              <a:rPr lang="pt-BR">
                <a:highlight>
                  <a:srgbClr val="FFFF00"/>
                </a:highlight>
              </a:rPr>
              <a:t> pandas as </a:t>
            </a:r>
            <a:r>
              <a:rPr lang="pt-BR" err="1">
                <a:highlight>
                  <a:srgbClr val="FFFF00"/>
                </a:highlight>
              </a:rPr>
              <a:t>pd</a:t>
            </a:r>
            <a:endParaRPr lang="pt-BR">
              <a:highlight>
                <a:srgbClr val="FFFF00"/>
              </a:highlight>
            </a:endParaRPr>
          </a:p>
          <a:p>
            <a:endParaRPr lang="pt-BR">
              <a:highlight>
                <a:srgbClr val="FFFF00"/>
              </a:highlight>
            </a:endParaRPr>
          </a:p>
          <a:p>
            <a:r>
              <a:rPr lang="pt-BR">
                <a:highlight>
                  <a:srgbClr val="FFFF00"/>
                </a:highlight>
              </a:rPr>
              <a:t># Lendo o arquivo (substitua pelo nome do seu CSV)</a:t>
            </a:r>
          </a:p>
          <a:p>
            <a:r>
              <a:rPr lang="pt-BR" err="1">
                <a:highlight>
                  <a:srgbClr val="FFFF00"/>
                </a:highlight>
              </a:rPr>
              <a:t>df</a:t>
            </a:r>
            <a:r>
              <a:rPr lang="pt-BR">
                <a:highlight>
                  <a:srgbClr val="FFFF00"/>
                </a:highlight>
              </a:rPr>
              <a:t> = </a:t>
            </a:r>
            <a:r>
              <a:rPr lang="pt-BR" err="1">
                <a:highlight>
                  <a:srgbClr val="FFFF00"/>
                </a:highlight>
              </a:rPr>
              <a:t>pd.read_csv</a:t>
            </a:r>
            <a:r>
              <a:rPr lang="pt-BR">
                <a:highlight>
                  <a:srgbClr val="FFFF00"/>
                </a:highlight>
              </a:rPr>
              <a:t>("dados1.csv")</a:t>
            </a:r>
          </a:p>
          <a:p>
            <a:endParaRPr lang="pt-BR">
              <a:highlight>
                <a:srgbClr val="FFFF00"/>
              </a:highlight>
            </a:endParaRPr>
          </a:p>
          <a:p>
            <a:r>
              <a:rPr lang="pt-BR">
                <a:highlight>
                  <a:srgbClr val="FFFF00"/>
                </a:highlight>
              </a:rPr>
              <a:t># Converter coluna Data para datetime</a:t>
            </a:r>
          </a:p>
          <a:p>
            <a:r>
              <a:rPr lang="pt-BR" err="1">
                <a:highlight>
                  <a:srgbClr val="FFFF00"/>
                </a:highlight>
              </a:rPr>
              <a:t>df</a:t>
            </a:r>
            <a:r>
              <a:rPr lang="pt-BR">
                <a:highlight>
                  <a:srgbClr val="FFFF00"/>
                </a:highlight>
              </a:rPr>
              <a:t>["Data"] = </a:t>
            </a:r>
            <a:r>
              <a:rPr lang="pt-BR" err="1">
                <a:highlight>
                  <a:srgbClr val="FFFF00"/>
                </a:highlight>
              </a:rPr>
              <a:t>pd.to_datetime</a:t>
            </a:r>
            <a:r>
              <a:rPr lang="pt-BR">
                <a:highlight>
                  <a:srgbClr val="FFFF00"/>
                </a:highlight>
              </a:rPr>
              <a:t>(</a:t>
            </a:r>
            <a:r>
              <a:rPr lang="pt-BR" err="1">
                <a:highlight>
                  <a:srgbClr val="FFFF00"/>
                </a:highlight>
              </a:rPr>
              <a:t>df</a:t>
            </a:r>
            <a:r>
              <a:rPr lang="pt-BR">
                <a:highlight>
                  <a:srgbClr val="FFFF00"/>
                </a:highlight>
              </a:rPr>
              <a:t>["Data"])</a:t>
            </a:r>
          </a:p>
          <a:p>
            <a:endParaRPr lang="pt-BR">
              <a:highlight>
                <a:srgbClr val="FFFF00"/>
              </a:highlight>
            </a:endParaRPr>
          </a:p>
          <a:p>
            <a:r>
              <a:rPr lang="pt-BR">
                <a:highlight>
                  <a:srgbClr val="FFFF00"/>
                </a:highlight>
              </a:rPr>
              <a:t># Criar coluna com o mês/ano</a:t>
            </a:r>
          </a:p>
          <a:p>
            <a:r>
              <a:rPr lang="pt-BR" err="1">
                <a:highlight>
                  <a:srgbClr val="FFFF00"/>
                </a:highlight>
              </a:rPr>
              <a:t>df</a:t>
            </a:r>
            <a:r>
              <a:rPr lang="pt-BR">
                <a:highlight>
                  <a:srgbClr val="FFFF00"/>
                </a:highlight>
              </a:rPr>
              <a:t>["Mes"] = </a:t>
            </a:r>
            <a:r>
              <a:rPr lang="pt-BR" err="1">
                <a:highlight>
                  <a:srgbClr val="FFFF00"/>
                </a:highlight>
              </a:rPr>
              <a:t>df</a:t>
            </a:r>
            <a:r>
              <a:rPr lang="pt-BR">
                <a:highlight>
                  <a:srgbClr val="FFFF00"/>
                </a:highlight>
              </a:rPr>
              <a:t>["Data"].</a:t>
            </a:r>
            <a:r>
              <a:rPr lang="pt-BR" err="1">
                <a:highlight>
                  <a:srgbClr val="FFFF00"/>
                </a:highlight>
              </a:rPr>
              <a:t>dt.to_period</a:t>
            </a:r>
            <a:r>
              <a:rPr lang="pt-BR">
                <a:highlight>
                  <a:srgbClr val="FFFF00"/>
                </a:highlight>
              </a:rPr>
              <a:t>("M")</a:t>
            </a:r>
          </a:p>
          <a:p>
            <a:endParaRPr lang="pt-BR">
              <a:highlight>
                <a:srgbClr val="FFFF00"/>
              </a:highlight>
            </a:endParaRPr>
          </a:p>
          <a:p>
            <a:r>
              <a:rPr lang="pt-BR">
                <a:highlight>
                  <a:srgbClr val="FFFF00"/>
                </a:highlight>
              </a:rPr>
              <a:t># 1) Receita média por mês</a:t>
            </a:r>
          </a:p>
          <a:p>
            <a:r>
              <a:rPr lang="pt-BR" err="1">
                <a:highlight>
                  <a:srgbClr val="FFFF00"/>
                </a:highlight>
              </a:rPr>
              <a:t>receita_media_mes</a:t>
            </a:r>
            <a:r>
              <a:rPr lang="pt-BR">
                <a:highlight>
                  <a:srgbClr val="FFFF00"/>
                </a:highlight>
              </a:rPr>
              <a:t> = </a:t>
            </a:r>
            <a:r>
              <a:rPr lang="pt-BR" err="1">
                <a:highlight>
                  <a:srgbClr val="FFFF00"/>
                </a:highlight>
              </a:rPr>
              <a:t>df.groupby</a:t>
            </a:r>
            <a:r>
              <a:rPr lang="pt-BR">
                <a:highlight>
                  <a:srgbClr val="FFFF00"/>
                </a:highlight>
              </a:rPr>
              <a:t>("Mes")["Receita (R$)"].</a:t>
            </a:r>
            <a:r>
              <a:rPr lang="pt-BR" err="1">
                <a:highlight>
                  <a:srgbClr val="FFFF00"/>
                </a:highlight>
              </a:rPr>
              <a:t>mean</a:t>
            </a:r>
            <a:r>
              <a:rPr lang="pt-BR">
                <a:highlight>
                  <a:srgbClr val="FFFF00"/>
                </a:highlight>
              </a:rPr>
              <a:t>().</a:t>
            </a:r>
            <a:r>
              <a:rPr lang="pt-BR" err="1">
                <a:highlight>
                  <a:srgbClr val="FFFF00"/>
                </a:highlight>
              </a:rPr>
              <a:t>reset_index</a:t>
            </a:r>
            <a:r>
              <a:rPr lang="pt-BR">
                <a:highlight>
                  <a:srgbClr val="FFFF00"/>
                </a:highlight>
              </a:rPr>
              <a:t>()</a:t>
            </a:r>
          </a:p>
          <a:p>
            <a:endParaRPr lang="pt-BR">
              <a:highlight>
                <a:srgbClr val="FFFF00"/>
              </a:highlight>
            </a:endParaRPr>
          </a:p>
          <a:p>
            <a:r>
              <a:rPr lang="pt-BR">
                <a:highlight>
                  <a:srgbClr val="FFFF00"/>
                </a:highlight>
              </a:rPr>
              <a:t># 2) Ocupação média por companhia</a:t>
            </a:r>
          </a:p>
          <a:p>
            <a:r>
              <a:rPr lang="pt-BR" err="1">
                <a:highlight>
                  <a:srgbClr val="FFFF00"/>
                </a:highlight>
              </a:rPr>
              <a:t>ocupacao_media_companhia</a:t>
            </a:r>
            <a:r>
              <a:rPr lang="pt-BR">
                <a:highlight>
                  <a:srgbClr val="FFFF00"/>
                </a:highlight>
              </a:rPr>
              <a:t> = </a:t>
            </a:r>
            <a:r>
              <a:rPr lang="pt-BR" err="1">
                <a:highlight>
                  <a:srgbClr val="FFFF00"/>
                </a:highlight>
              </a:rPr>
              <a:t>df.groupby</a:t>
            </a:r>
            <a:r>
              <a:rPr lang="pt-BR">
                <a:highlight>
                  <a:srgbClr val="FFFF00"/>
                </a:highlight>
              </a:rPr>
              <a:t>("Companhia")["Ocupação (%)"].</a:t>
            </a:r>
            <a:r>
              <a:rPr lang="pt-BR" err="1">
                <a:highlight>
                  <a:srgbClr val="FFFF00"/>
                </a:highlight>
              </a:rPr>
              <a:t>mean</a:t>
            </a:r>
            <a:r>
              <a:rPr lang="pt-BR">
                <a:highlight>
                  <a:srgbClr val="FFFF00"/>
                </a:highlight>
              </a:rPr>
              <a:t>().</a:t>
            </a:r>
            <a:r>
              <a:rPr lang="pt-BR" err="1">
                <a:highlight>
                  <a:srgbClr val="FFFF00"/>
                </a:highlight>
              </a:rPr>
              <a:t>reset_index</a:t>
            </a:r>
            <a:r>
              <a:rPr lang="pt-BR">
                <a:highlight>
                  <a:srgbClr val="FFFF00"/>
                </a:highlight>
              </a:rPr>
              <a:t>()</a:t>
            </a:r>
          </a:p>
          <a:p>
            <a:endParaRPr lang="pt-BR">
              <a:highlight>
                <a:srgbClr val="FFFF00"/>
              </a:highlight>
            </a:endParaRPr>
          </a:p>
          <a:p>
            <a:r>
              <a:rPr lang="pt-BR">
                <a:highlight>
                  <a:srgbClr val="FFFF00"/>
                </a:highlight>
              </a:rPr>
              <a:t>print("Receita média por mês:")</a:t>
            </a:r>
          </a:p>
          <a:p>
            <a:r>
              <a:rPr lang="pt-BR">
                <a:highlight>
                  <a:srgbClr val="FFFF00"/>
                </a:highlight>
              </a:rPr>
              <a:t>print(</a:t>
            </a:r>
            <a:r>
              <a:rPr lang="pt-BR" err="1">
                <a:highlight>
                  <a:srgbClr val="FFFF00"/>
                </a:highlight>
              </a:rPr>
              <a:t>receita_media_mes</a:t>
            </a:r>
            <a:r>
              <a:rPr lang="pt-BR">
                <a:highlight>
                  <a:srgbClr val="FFFF00"/>
                </a:highlight>
              </a:rPr>
              <a:t>)</a:t>
            </a:r>
          </a:p>
          <a:p>
            <a:r>
              <a:rPr lang="pt-BR">
                <a:highlight>
                  <a:srgbClr val="FFFF00"/>
                </a:highlight>
              </a:rPr>
              <a:t>print("\</a:t>
            </a:r>
            <a:r>
              <a:rPr lang="pt-BR" err="1">
                <a:highlight>
                  <a:srgbClr val="FFFF00"/>
                </a:highlight>
              </a:rPr>
              <a:t>nOcupação</a:t>
            </a:r>
            <a:r>
              <a:rPr lang="pt-BR">
                <a:highlight>
                  <a:srgbClr val="FFFF00"/>
                </a:highlight>
              </a:rPr>
              <a:t> média por companhia:")</a:t>
            </a:r>
          </a:p>
          <a:p>
            <a:r>
              <a:rPr lang="pt-BR">
                <a:highlight>
                  <a:srgbClr val="FFFF00"/>
                </a:highlight>
              </a:rPr>
              <a:t>print(</a:t>
            </a:r>
            <a:r>
              <a:rPr lang="pt-BR" err="1">
                <a:highlight>
                  <a:srgbClr val="FFFF00"/>
                </a:highlight>
              </a:rPr>
              <a:t>ocupacao_media_companhia</a:t>
            </a:r>
            <a:r>
              <a:rPr lang="pt-BR">
                <a:highlight>
                  <a:srgbClr val="FFFF00"/>
                </a:highlight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14551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492EE90-D1B0-4141-AFB3-220A64DD3078}"/>
              </a:ext>
            </a:extLst>
          </p:cNvPr>
          <p:cNvSpPr/>
          <p:nvPr/>
        </p:nvSpPr>
        <p:spPr>
          <a:xfrm>
            <a:off x="745067" y="58847"/>
            <a:ext cx="10363199" cy="68634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/>
              <a:t># Extrair o mês</a:t>
            </a:r>
          </a:p>
          <a:p>
            <a:r>
              <a:rPr lang="pt-BR" sz="2000" err="1"/>
              <a:t>df</a:t>
            </a:r>
            <a:r>
              <a:rPr lang="pt-BR" sz="2000"/>
              <a:t>['</a:t>
            </a:r>
            <a:r>
              <a:rPr lang="pt-BR" sz="2000" err="1"/>
              <a:t>Mes</a:t>
            </a:r>
            <a:r>
              <a:rPr lang="pt-BR" sz="2000"/>
              <a:t>'] = </a:t>
            </a:r>
            <a:r>
              <a:rPr lang="pt-BR" sz="2000" err="1"/>
              <a:t>df</a:t>
            </a:r>
            <a:r>
              <a:rPr lang="pt-BR" sz="2000"/>
              <a:t>['Data'].</a:t>
            </a:r>
            <a:r>
              <a:rPr lang="pt-BR" sz="2000" err="1"/>
              <a:t>dt.to_period</a:t>
            </a:r>
            <a:r>
              <a:rPr lang="pt-BR" sz="2000"/>
              <a:t>('M')</a:t>
            </a:r>
          </a:p>
          <a:p>
            <a:r>
              <a:rPr lang="pt-BR" sz="2000"/>
              <a:t># Receita média por mês</a:t>
            </a:r>
          </a:p>
          <a:p>
            <a:r>
              <a:rPr lang="pt-BR" sz="2000"/>
              <a:t>receita_mes = </a:t>
            </a:r>
            <a:r>
              <a:rPr lang="pt-BR" sz="2000" err="1"/>
              <a:t>df.groupby</a:t>
            </a:r>
            <a:r>
              <a:rPr lang="pt-BR" sz="2000"/>
              <a:t>('Mes')['Receita (R$)'].</a:t>
            </a:r>
            <a:r>
              <a:rPr lang="pt-BR" sz="2000" err="1"/>
              <a:t>mean</a:t>
            </a:r>
            <a:r>
              <a:rPr lang="pt-BR" sz="2000"/>
              <a:t>().</a:t>
            </a:r>
            <a:r>
              <a:rPr lang="pt-BR" sz="2000" err="1"/>
              <a:t>reset_index</a:t>
            </a:r>
            <a:r>
              <a:rPr lang="pt-BR" sz="2000"/>
              <a:t>()</a:t>
            </a:r>
          </a:p>
          <a:p>
            <a:r>
              <a:rPr lang="pt-BR" sz="2000"/>
              <a:t>receita_mes['Mes_str'] = receita_mes['Mes'].astype(str)  # Para usar como hue</a:t>
            </a:r>
          </a:p>
          <a:p>
            <a:endParaRPr lang="pt-BR" sz="2000"/>
          </a:p>
          <a:p>
            <a:r>
              <a:rPr lang="pt-BR" sz="2000"/>
              <a:t># Gráfico de Receita Média por Mês</a:t>
            </a:r>
          </a:p>
          <a:p>
            <a:r>
              <a:rPr lang="pt-BR" sz="2000" err="1"/>
              <a:t>plt.figure</a:t>
            </a:r>
            <a:r>
              <a:rPr lang="pt-BR" sz="2000"/>
              <a:t>(</a:t>
            </a:r>
            <a:r>
              <a:rPr lang="pt-BR" sz="2000" err="1"/>
              <a:t>figsize</a:t>
            </a:r>
            <a:r>
              <a:rPr lang="pt-BR" sz="2000"/>
              <a:t>=(10,5))</a:t>
            </a:r>
          </a:p>
          <a:p>
            <a:r>
              <a:rPr lang="pt-BR" sz="2000" err="1"/>
              <a:t>sns.barplot</a:t>
            </a:r>
            <a:r>
              <a:rPr lang="pt-BR" sz="2000"/>
              <a:t>(</a:t>
            </a:r>
          </a:p>
          <a:p>
            <a:r>
              <a:rPr lang="pt-BR" sz="2000"/>
              <a:t>    data=receita_mes, </a:t>
            </a:r>
          </a:p>
          <a:p>
            <a:r>
              <a:rPr lang="pt-BR" sz="2000"/>
              <a:t>    x='Mes_str', </a:t>
            </a:r>
          </a:p>
          <a:p>
            <a:r>
              <a:rPr lang="pt-BR" sz="2000"/>
              <a:t>    y='Receita (R$)', </a:t>
            </a:r>
          </a:p>
          <a:p>
            <a:r>
              <a:rPr lang="pt-BR" sz="2000"/>
              <a:t>    hue='Mes_str',         # Hue para evitar </a:t>
            </a:r>
            <a:r>
              <a:rPr lang="pt-BR" sz="2000" err="1"/>
              <a:t>warning</a:t>
            </a:r>
            <a:endParaRPr lang="pt-BR" sz="2000"/>
          </a:p>
          <a:p>
            <a:r>
              <a:rPr lang="pt-BR" sz="2000"/>
              <a:t>    </a:t>
            </a:r>
            <a:r>
              <a:rPr lang="pt-BR" sz="2000" err="1"/>
              <a:t>palette</a:t>
            </a:r>
            <a:r>
              <a:rPr lang="pt-BR" sz="2000"/>
              <a:t>='</a:t>
            </a:r>
            <a:r>
              <a:rPr lang="pt-BR" sz="2000" err="1"/>
              <a:t>viridis</a:t>
            </a:r>
            <a:r>
              <a:rPr lang="pt-BR" sz="2000"/>
              <a:t>', </a:t>
            </a:r>
          </a:p>
          <a:p>
            <a:r>
              <a:rPr lang="pt-BR" sz="2000"/>
              <a:t>    </a:t>
            </a:r>
            <a:r>
              <a:rPr lang="pt-BR" sz="2000" err="1"/>
              <a:t>dodge</a:t>
            </a:r>
            <a:r>
              <a:rPr lang="pt-BR" sz="2000"/>
              <a:t>=False, </a:t>
            </a:r>
          </a:p>
          <a:p>
            <a:r>
              <a:rPr lang="pt-BR" sz="2000"/>
              <a:t>    </a:t>
            </a:r>
            <a:r>
              <a:rPr lang="pt-BR" sz="2000" err="1"/>
              <a:t>legend</a:t>
            </a:r>
            <a:r>
              <a:rPr lang="pt-BR" sz="2000"/>
              <a:t>=False</a:t>
            </a:r>
          </a:p>
          <a:p>
            <a:r>
              <a:rPr lang="pt-BR" sz="2000"/>
              <a:t>)</a:t>
            </a:r>
          </a:p>
          <a:p>
            <a:r>
              <a:rPr lang="pt-BR" sz="2000" err="1"/>
              <a:t>plt.title</a:t>
            </a:r>
            <a:r>
              <a:rPr lang="pt-BR" sz="2000"/>
              <a:t>("Receita Média por Mês")</a:t>
            </a:r>
          </a:p>
          <a:p>
            <a:r>
              <a:rPr lang="pt-BR" sz="2000" err="1"/>
              <a:t>plt.ylabel</a:t>
            </a:r>
            <a:r>
              <a:rPr lang="pt-BR" sz="2000"/>
              <a:t>("Receita Média (R$)")</a:t>
            </a:r>
          </a:p>
          <a:p>
            <a:r>
              <a:rPr lang="pt-BR" sz="2000" err="1"/>
              <a:t>plt.xlabel</a:t>
            </a:r>
            <a:r>
              <a:rPr lang="pt-BR" sz="2000"/>
              <a:t>("Mês")</a:t>
            </a:r>
          </a:p>
          <a:p>
            <a:r>
              <a:rPr lang="pt-BR" sz="2000" err="1"/>
              <a:t>plt.xticks</a:t>
            </a:r>
            <a:r>
              <a:rPr lang="pt-BR" sz="2000"/>
              <a:t>(</a:t>
            </a:r>
            <a:r>
              <a:rPr lang="pt-BR" sz="2000" err="1"/>
              <a:t>rotation</a:t>
            </a:r>
            <a:r>
              <a:rPr lang="pt-BR" sz="2000"/>
              <a:t>=45)</a:t>
            </a:r>
          </a:p>
          <a:p>
            <a:r>
              <a:rPr lang="pt-BR" sz="2000" err="1"/>
              <a:t>plt.show</a:t>
            </a:r>
            <a:r>
              <a:rPr lang="pt-BR" sz="2000"/>
              <a:t>()</a:t>
            </a:r>
            <a:endParaRPr lang="pt-BR" sz="200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2528451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43DDC54A-49E1-488F-903A-74D9B07A56D1}"/>
              </a:ext>
            </a:extLst>
          </p:cNvPr>
          <p:cNvSpPr/>
          <p:nvPr/>
        </p:nvSpPr>
        <p:spPr>
          <a:xfrm>
            <a:off x="407760" y="0"/>
            <a:ext cx="10623885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800"/>
              <a:t>Explicando o </a:t>
            </a:r>
            <a:r>
              <a:rPr lang="pt-BR" sz="2800">
                <a:highlight>
                  <a:srgbClr val="FFFF00"/>
                </a:highlight>
              </a:rPr>
              <a:t>hue</a:t>
            </a:r>
          </a:p>
          <a:p>
            <a:r>
              <a:rPr lang="pt-BR" sz="2800"/>
              <a:t>receita_mes['Mes_str'] = receita_mes['Mes'].astype(str) </a:t>
            </a:r>
          </a:p>
          <a:p>
            <a:r>
              <a:rPr lang="pt-BR" sz="2800"/>
              <a:t># Para usar como hue, faz o seguinte:</a:t>
            </a:r>
          </a:p>
          <a:p>
            <a:r>
              <a:rPr lang="pt-BR" sz="2800"/>
              <a:t>receita_mes['Mes'] → pega a coluna Mes do DataFrame receita_mes.</a:t>
            </a:r>
          </a:p>
          <a:p>
            <a:r>
              <a:rPr lang="pt-BR" sz="2800"/>
              <a:t>Normalmente essa coluna é numérica (1, 2, 3...) ou até mesmo um tipo datetime.</a:t>
            </a:r>
          </a:p>
          <a:p>
            <a:r>
              <a:rPr lang="pt-BR" sz="2800"/>
              <a:t>.astype(str) → converte os valores dessa coluna para strings. Então 1, 2, 3 viram "1", "2", "3".</a:t>
            </a:r>
          </a:p>
          <a:p>
            <a:r>
              <a:rPr lang="pt-BR" sz="2800">
                <a:highlight>
                  <a:srgbClr val="FFFF00"/>
                </a:highlight>
              </a:rPr>
              <a:t>receita_mes['Mes_str'] = ... → cria uma nova coluna chamada Mes_str contendo esses valores já convertidos para texto.</a:t>
            </a:r>
          </a:p>
          <a:p>
            <a:r>
              <a:rPr lang="pt-BR" sz="2800"/>
              <a:t>💡Assim, essa coluna pode ser usada em algum gráfico com seaborn ou matplotlib, onde:hue="Mes_str" → cria cores diferentes para cada mês.</a:t>
            </a:r>
          </a:p>
          <a:p>
            <a:r>
              <a:rPr lang="pt-BR" sz="2800"/>
              <a:t>Se fosse usado diretamente Mes (número), o seaborn poderia interpretar como variável numérica contínua em vez de categórica, não separando as cores.</a:t>
            </a:r>
          </a:p>
        </p:txBody>
      </p:sp>
    </p:spTree>
    <p:extLst>
      <p:ext uri="{BB962C8B-B14F-4D97-AF65-F5344CB8AC3E}">
        <p14:creationId xmlns:p14="http://schemas.microsoft.com/office/powerpoint/2010/main" val="1846809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C3F4C0D2-FF37-4421-9F18-31A89A906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204" y="1133154"/>
            <a:ext cx="8535591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887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81C72673-804B-405A-92FE-D078F9184C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7021" y="1247470"/>
            <a:ext cx="6677957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353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7DC0B0F-436E-4D9B-AD7A-18E75F4A61BD}"/>
              </a:ext>
            </a:extLst>
          </p:cNvPr>
          <p:cNvSpPr txBox="1"/>
          <p:nvPr/>
        </p:nvSpPr>
        <p:spPr>
          <a:xfrm>
            <a:off x="703811" y="276587"/>
            <a:ext cx="1134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highlight>
                  <a:srgbClr val="FFFF00"/>
                </a:highlight>
              </a:rPr>
              <a:t>Rota mais eficiente: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6C7998-E5DD-4446-A8E4-1BB34C19B393}"/>
              </a:ext>
            </a:extLst>
          </p:cNvPr>
          <p:cNvSpPr/>
          <p:nvPr/>
        </p:nvSpPr>
        <p:spPr>
          <a:xfrm>
            <a:off x="703811" y="799807"/>
            <a:ext cx="1116676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err="1">
                <a:highlight>
                  <a:srgbClr val="00FFFF"/>
                </a:highlight>
              </a:rPr>
              <a:t>grouped</a:t>
            </a:r>
            <a:r>
              <a:rPr lang="pt-BR" sz="2400">
                <a:highlight>
                  <a:srgbClr val="00FFFF"/>
                </a:highlight>
              </a:rPr>
              <a:t> = </a:t>
            </a:r>
            <a:r>
              <a:rPr lang="pt-BR" sz="2400" err="1">
                <a:highlight>
                  <a:srgbClr val="00FFFF"/>
                </a:highlight>
              </a:rPr>
              <a:t>df.groupby</a:t>
            </a:r>
            <a:r>
              <a:rPr lang="pt-BR" sz="2400">
                <a:highlight>
                  <a:srgbClr val="00FFFF"/>
                </a:highlight>
              </a:rPr>
              <a:t>(['Companhia', 'Aeroporto Origem', 'Aeroporto Destino']).</a:t>
            </a:r>
            <a:r>
              <a:rPr lang="pt-BR" sz="2400" err="1">
                <a:highlight>
                  <a:srgbClr val="00FFFF"/>
                </a:highlight>
              </a:rPr>
              <a:t>agg</a:t>
            </a:r>
            <a:r>
              <a:rPr lang="pt-BR" sz="2400">
                <a:highlight>
                  <a:srgbClr val="00FFFF"/>
                </a:highlight>
              </a:rPr>
              <a:t>({</a:t>
            </a:r>
          </a:p>
          <a:p>
            <a:r>
              <a:rPr lang="pt-BR" sz="2400">
                <a:highlight>
                  <a:srgbClr val="00FFFF"/>
                </a:highlight>
              </a:rPr>
              <a:t>    'Passageiros': 'sum',</a:t>
            </a:r>
          </a:p>
          <a:p>
            <a:r>
              <a:rPr lang="pt-BR" sz="2400">
                <a:highlight>
                  <a:srgbClr val="00FFFF"/>
                </a:highlight>
              </a:rPr>
              <a:t>    'Receita (R$)': 'sum',</a:t>
            </a:r>
          </a:p>
          <a:p>
            <a:r>
              <a:rPr lang="pt-BR" sz="2400">
                <a:highlight>
                  <a:srgbClr val="00FFFF"/>
                </a:highlight>
              </a:rPr>
              <a:t>    'Ocupação (%)': '</a:t>
            </a:r>
            <a:r>
              <a:rPr lang="pt-BR" sz="2400" err="1">
                <a:highlight>
                  <a:srgbClr val="00FFFF"/>
                </a:highlight>
              </a:rPr>
              <a:t>mean</a:t>
            </a:r>
            <a:r>
              <a:rPr lang="pt-BR" sz="2400">
                <a:highlight>
                  <a:srgbClr val="00FFFF"/>
                </a:highlight>
              </a:rPr>
              <a:t>'</a:t>
            </a:r>
          </a:p>
          <a:p>
            <a:r>
              <a:rPr lang="pt-BR" sz="2400">
                <a:highlight>
                  <a:srgbClr val="00FFFF"/>
                </a:highlight>
              </a:rPr>
              <a:t>}).</a:t>
            </a:r>
            <a:r>
              <a:rPr lang="pt-BR" sz="2400" err="1">
                <a:highlight>
                  <a:srgbClr val="00FFFF"/>
                </a:highlight>
              </a:rPr>
              <a:t>reset_index</a:t>
            </a:r>
            <a:r>
              <a:rPr lang="pt-BR" sz="2400">
                <a:highlight>
                  <a:srgbClr val="00FFFF"/>
                </a:highlight>
              </a:rPr>
              <a:t>()</a:t>
            </a:r>
          </a:p>
          <a:p>
            <a:r>
              <a:rPr lang="pt-BR" sz="2400"/>
              <a:t>👌 Vamos destrinchar o que ele faz:</a:t>
            </a:r>
          </a:p>
          <a:p>
            <a:r>
              <a:rPr lang="pt-BR" sz="2400"/>
              <a:t>Passo a passo:</a:t>
            </a:r>
          </a:p>
          <a:p>
            <a:r>
              <a:rPr lang="pt-BR" sz="2400" err="1">
                <a:highlight>
                  <a:srgbClr val="00FFFF"/>
                </a:highlight>
              </a:rPr>
              <a:t>df.groupby</a:t>
            </a:r>
            <a:r>
              <a:rPr lang="pt-BR" sz="2400">
                <a:highlight>
                  <a:srgbClr val="00FFFF"/>
                </a:highlight>
              </a:rPr>
              <a:t>(['Companhia', 'Aeroporto Origem', 'Aeroporto Destino’]) </a:t>
            </a:r>
            <a:r>
              <a:rPr lang="pt-BR" sz="2400"/>
              <a:t>Agrupa o DataFrame </a:t>
            </a:r>
            <a:r>
              <a:rPr lang="pt-BR" sz="2400" err="1"/>
              <a:t>df</a:t>
            </a:r>
            <a:r>
              <a:rPr lang="pt-BR" sz="2400"/>
              <a:t> considerando cada combinação única de: Companhia Aeroporto de Origem Aeroporto de Destino👉 Exemplo: todos os voos Gol | GRU → SSA serão agrupados juntos..</a:t>
            </a:r>
          </a:p>
          <a:p>
            <a:r>
              <a:rPr lang="pt-BR" sz="2400" err="1">
                <a:highlight>
                  <a:srgbClr val="00FFFF"/>
                </a:highlight>
              </a:rPr>
              <a:t>agg</a:t>
            </a:r>
            <a:r>
              <a:rPr lang="pt-BR" sz="2400">
                <a:highlight>
                  <a:srgbClr val="00FFFF"/>
                </a:highlight>
              </a:rPr>
              <a:t>({...}) → aplica funções de agregação em cada grupo:</a:t>
            </a:r>
          </a:p>
          <a:p>
            <a:r>
              <a:rPr lang="pt-BR" sz="2400"/>
              <a:t>'Passageiros': 'sum' → soma o total de passageiros de todos os voos daquele grupo.</a:t>
            </a:r>
          </a:p>
          <a:p>
            <a:r>
              <a:rPr lang="pt-BR" sz="2400"/>
              <a:t>'Receita (R$)': 'sum' → soma a receita em reais do grupo.</a:t>
            </a:r>
          </a:p>
          <a:p>
            <a:r>
              <a:rPr lang="pt-BR" sz="2400"/>
              <a:t>'Ocupação (%)': '</a:t>
            </a:r>
            <a:r>
              <a:rPr lang="pt-BR" sz="2400" err="1"/>
              <a:t>mean</a:t>
            </a:r>
            <a:r>
              <a:rPr lang="pt-BR" sz="2400"/>
              <a:t>' → calcula a média da taxa de ocupação (não soma, pois porcentagem precisa ser média).</a:t>
            </a:r>
          </a:p>
        </p:txBody>
      </p:sp>
    </p:spTree>
    <p:extLst>
      <p:ext uri="{BB962C8B-B14F-4D97-AF65-F5344CB8AC3E}">
        <p14:creationId xmlns:p14="http://schemas.microsoft.com/office/powerpoint/2010/main" val="24851000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62991DBF-6516-4C8C-A424-6489BCBFB1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158603"/>
            <a:ext cx="9726476" cy="4159846"/>
          </a:xfrm>
          <a:prstGeom prst="rect">
            <a:avLst/>
          </a:prstGeom>
          <a:ln w="254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279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57DC0B0F-436E-4D9B-AD7A-18E75F4A61BD}"/>
              </a:ext>
            </a:extLst>
          </p:cNvPr>
          <p:cNvSpPr txBox="1"/>
          <p:nvPr/>
        </p:nvSpPr>
        <p:spPr>
          <a:xfrm>
            <a:off x="847898" y="615142"/>
            <a:ext cx="11344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>
                <a:highlight>
                  <a:srgbClr val="FFFF00"/>
                </a:highlight>
              </a:rPr>
              <a:t>Rota mais eficiente: 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2A6C7998-E5DD-4446-A8E4-1BB34C19B393}"/>
              </a:ext>
            </a:extLst>
          </p:cNvPr>
          <p:cNvSpPr/>
          <p:nvPr/>
        </p:nvSpPr>
        <p:spPr>
          <a:xfrm>
            <a:off x="703811" y="1318434"/>
            <a:ext cx="1116676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err="1"/>
              <a:t>grouped</a:t>
            </a:r>
            <a:r>
              <a:rPr lang="pt-BR" sz="2400"/>
              <a:t>['Receita por Passageiro'] = </a:t>
            </a:r>
            <a:r>
              <a:rPr lang="pt-BR" sz="2400" err="1"/>
              <a:t>grouped</a:t>
            </a:r>
            <a:r>
              <a:rPr lang="pt-BR" sz="2400"/>
              <a:t>['Receita (R$)'] / </a:t>
            </a:r>
            <a:r>
              <a:rPr lang="pt-BR" sz="2400" err="1"/>
              <a:t>grouped</a:t>
            </a:r>
            <a:r>
              <a:rPr lang="pt-BR" sz="2400"/>
              <a:t>['Passageiros']</a:t>
            </a:r>
          </a:p>
          <a:p>
            <a:r>
              <a:rPr lang="pt-BR" sz="2400"/>
              <a:t>faz o seguinte:</a:t>
            </a:r>
          </a:p>
          <a:p>
            <a:endParaRPr lang="pt-BR" sz="2400"/>
          </a:p>
          <a:p>
            <a:r>
              <a:rPr lang="pt-BR" sz="2400" err="1"/>
              <a:t>grouped</a:t>
            </a:r>
            <a:r>
              <a:rPr lang="pt-BR" sz="2400"/>
              <a:t>['Receita (R$)'] → acessa a coluna que contém os valores de receita em reais.</a:t>
            </a:r>
          </a:p>
          <a:p>
            <a:endParaRPr lang="pt-BR" sz="2400"/>
          </a:p>
          <a:p>
            <a:r>
              <a:rPr lang="pt-BR" sz="2400" err="1"/>
              <a:t>grouped</a:t>
            </a:r>
            <a:r>
              <a:rPr lang="pt-BR" sz="2400"/>
              <a:t>['Passageiros'] → acessa a coluna com a quantidade de passageiros.</a:t>
            </a:r>
          </a:p>
          <a:p>
            <a:endParaRPr lang="pt-BR" sz="2400"/>
          </a:p>
          <a:p>
            <a:r>
              <a:rPr lang="pt-BR" sz="2400"/>
              <a:t>Divisão (/) → calcula a receita média por passageiro (quanto cada passageiro pagou em média).</a:t>
            </a:r>
          </a:p>
          <a:p>
            <a:endParaRPr lang="pt-BR" sz="2400"/>
          </a:p>
          <a:p>
            <a:r>
              <a:rPr lang="pt-BR" sz="2400" err="1"/>
              <a:t>grouped</a:t>
            </a:r>
            <a:r>
              <a:rPr lang="pt-BR" sz="2400"/>
              <a:t>['Receita por Passageiro'] = ... → cria (ou sobrescreve) uma nova coluna no DataFrame </a:t>
            </a:r>
            <a:r>
              <a:rPr lang="pt-BR" sz="2400" err="1"/>
              <a:t>grouped</a:t>
            </a:r>
            <a:r>
              <a:rPr lang="pt-BR" sz="2400"/>
              <a:t> chamada Receita por Passageiro, onde cada linha tem o valor da divisão.</a:t>
            </a:r>
          </a:p>
        </p:txBody>
      </p:sp>
    </p:spTree>
    <p:extLst>
      <p:ext uri="{BB962C8B-B14F-4D97-AF65-F5344CB8AC3E}">
        <p14:creationId xmlns:p14="http://schemas.microsoft.com/office/powerpoint/2010/main" val="2703010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99D97E3-95B8-4437-B2CA-424A228548E9}">
  <ds:schemaRefs>
    <ds:schemaRef ds:uri="cda1a4e9-092b-41d2-9ab4-235eed328500"/>
    <ds:schemaRef ds:uri="d1c70a27-449a-48fd-999c-114e0f37d88c"/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26DEF5A7-356B-4C12-BB38-1CA36486BE0B}">
  <ds:schemaRefs>
    <ds:schemaRef ds:uri="cda1a4e9-092b-41d2-9ab4-235eed328500"/>
    <ds:schemaRef ds:uri="d1c70a27-449a-48fd-999c-114e0f37d88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6A7BDE8-C46C-481F-88F4-9C76ED43CA1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9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0" baseType="lpstr"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revision>2</cp:revision>
  <dcterms:created xsi:type="dcterms:W3CDTF">2025-09-29T15:54:29Z</dcterms:created>
  <dcterms:modified xsi:type="dcterms:W3CDTF">2025-10-01T17:04:42Z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  <property fmtid="{D5CDD505-2E9C-101B-9397-08002B2CF9AE}" pid="3" name="MediaServiceImageTags">
    <vt:lpwstr/>
  </property>
</Properties>
</file>