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s/slide3.xml" ContentType="application/vnd.openxmlformats-officedocument.presentationml.slide+xml"/>
  <Override PartName="/ppt/slides/slide2.xml" ContentType="application/vnd.openxmlformats-officedocument.presentationml.slide+xml"/>
  <Override PartName="/ppt/slides/slide1.xml" ContentType="application/vnd.openxmlformats-officedocument.presentationml.slide+xml"/>
  <Override PartName="/ppt/slides/slide4.xml" ContentType="application/vnd.openxmlformats-officedocument.presentationml.slide+xml"/>
  <Override PartName="/ppt/slideLayouts/slideLayout11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7.xml" ContentType="application/vnd.openxmlformats-officedocument.presentationml.slideLayout+xml"/>
  <Override PartName="/ppt/theme/theme1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ppt/viewProps.xml" ContentType="application/vnd.openxmlformats-officedocument.presentationml.viewProps+xml"/>
  <Override PartName="/docProps/app.xml" ContentType="application/vnd.openxmlformats-officedocument.extended-properties+xml"/>
  <Override PartName="/docProps/core.xml" ContentType="application/vnd.openxmlformats-package.core-properties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docProps/custom.xml" ContentType="application/vnd.openxmlformats-officedocument.custom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sldIdLst>
    <p:sldId id="256" r:id="rId2"/>
    <p:sldId id="257" r:id="rId3"/>
    <p:sldId id="258" r:id="rId4"/>
    <p:sldId id="259" r:id="rId5"/>
  </p:sldIdLst>
  <p:sldSz cx="12192000" cy="6858000"/>
  <p:notesSz cx="6858000" cy="9144000"/>
  <p:defaultTextStyle>
    <a:defPPr>
      <a:defRPr lang="pt-BR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20016" autoAdjust="0"/>
    <p:restoredTop sz="94660"/>
  </p:normalViewPr>
  <p:slideViewPr>
    <p:cSldViewPr snapToGrid="0">
      <p:cViewPr varScale="1">
        <p:scale>
          <a:sx n="57" d="100"/>
          <a:sy n="57" d="100"/>
        </p:scale>
        <p:origin x="84" y="888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theme" Target="theme/theme1.xml"/><Relationship Id="rId3" Type="http://schemas.openxmlformats.org/officeDocument/2006/relationships/slide" Target="slides/slide2.xml"/><Relationship Id="rId7" Type="http://schemas.openxmlformats.org/officeDocument/2006/relationships/viewProps" Target="viewProps.xml"/><Relationship Id="rId12" Type="http://schemas.openxmlformats.org/officeDocument/2006/relationships/customXml" Target="../customXml/item3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presProps" Target="presProps.xml"/><Relationship Id="rId11" Type="http://schemas.openxmlformats.org/officeDocument/2006/relationships/customXml" Target="../customXml/item2.xml"/><Relationship Id="rId5" Type="http://schemas.openxmlformats.org/officeDocument/2006/relationships/slide" Target="slides/slide4.xml"/><Relationship Id="rId10" Type="http://schemas.openxmlformats.org/officeDocument/2006/relationships/customXml" Target="../customXml/item1.xml"/><Relationship Id="rId4" Type="http://schemas.openxmlformats.org/officeDocument/2006/relationships/slide" Target="slides/slide3.xml"/><Relationship Id="rId9" Type="http://schemas.openxmlformats.org/officeDocument/2006/relationships/tableStyles" Target="tableStyles.xml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Slide d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F00272C-9E80-4709-854B-734C988405F7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Subtítulo 2">
            <a:extLst>
              <a:ext uri="{FF2B5EF4-FFF2-40B4-BE49-F238E27FC236}">
                <a16:creationId xmlns:a16="http://schemas.microsoft.com/office/drawing/2014/main" id="{088FB830-E67F-4C9D-9DA9-04E7D3C17F12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pt-BR"/>
              <a:t>Clique para editar o estilo do subtítulo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B287F191-5948-48A9-BE73-CB48F4EAD23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3DE3A816-8A73-497C-A8FE-350824750C3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3D20E1F9-315A-4B94-AE0F-A56F24C42CF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4051625104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ítulo e Text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B0E15EC2-7F98-429E-94AB-ECD7EFF5C01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BB76B4B-35A1-4D88-9398-C1DAC05B9955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692E8DB-99A9-4363-8EDE-74685ADA4AF9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634D9D56-58C8-4225-B8AD-6A47B508603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9F36C0E2-5506-471E-9F4A-4AD8AAC851D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98504863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Texto e Título Vertical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Vertical 1">
            <a:extLst>
              <a:ext uri="{FF2B5EF4-FFF2-40B4-BE49-F238E27FC236}">
                <a16:creationId xmlns:a16="http://schemas.microsoft.com/office/drawing/2014/main" id="{3A5BAB81-5CCB-492F-AD19-4C2506DE1E1E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Vertical 2">
            <a:extLst>
              <a:ext uri="{FF2B5EF4-FFF2-40B4-BE49-F238E27FC236}">
                <a16:creationId xmlns:a16="http://schemas.microsoft.com/office/drawing/2014/main" id="{F6E8E92F-163C-4628-803A-607B94A32F1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8373CB75-E513-4479-9CAB-9F082D47F58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D9A49A1-AA48-4E82-993B-06FC012FFD5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2522FD17-99C7-4C09-A006-B4B5A3E2549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20564258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ítulo 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121B586C-4DB0-453C-8EC3-F914AE52831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A74D686B-03DE-4983-AFC7-5148CD9976BD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77E735C4-B2BD-497E-B67B-F3C08F06EB5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0A1FA43D-DE80-4C3D-A08B-8B840F80ED5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D424C8C7-050C-4D54-8E9B-2D314242285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50348550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Cabeçalho da Se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EEA650F9-5576-4853-AFDF-39CC4677329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26F5B99-4AAF-4AB0-B1FA-70F622D92C43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E4D352D2-42AB-4E35-9B60-081E87ADE33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8653550F-5B58-460B-AC5D-BB8B5DDE2C8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6BF001CA-719E-4736-9F6B-A9049B53466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6797532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Duas Partes de Conteúd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AD60ECFE-FC27-4D4B-A076-6AF86BBC1A3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423AADDF-6CAC-4931-9238-3DCF8E27FA69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3554DC2D-27B6-4978-B8EC-53A076DA8DC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F47BAED1-F1E0-42D0-9307-FEC06A44888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A2130060-AB9B-4611-9496-899D72BEFD8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8CBB7894-2D50-47F4-B3E6-4C8C7628881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12139922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açã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3D24A4DD-EC94-4D7B-8FE2-A4FC2ED37D45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18A8C91B-58AD-4036-BE88-3984F59FE98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4" name="Espaço Reservado para Conteúdo 3">
            <a:extLst>
              <a:ext uri="{FF2B5EF4-FFF2-40B4-BE49-F238E27FC236}">
                <a16:creationId xmlns:a16="http://schemas.microsoft.com/office/drawing/2014/main" id="{16AE2DD6-5B2E-4457-993D-B80A7DAB3A35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5" name="Espaço Reservado para Texto 4">
            <a:extLst>
              <a:ext uri="{FF2B5EF4-FFF2-40B4-BE49-F238E27FC236}">
                <a16:creationId xmlns:a16="http://schemas.microsoft.com/office/drawing/2014/main" id="{303F1130-EF64-488C-8022-DFA06949EF96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6" name="Espaço Reservado para Conteúdo 5">
            <a:extLst>
              <a:ext uri="{FF2B5EF4-FFF2-40B4-BE49-F238E27FC236}">
                <a16:creationId xmlns:a16="http://schemas.microsoft.com/office/drawing/2014/main" id="{97A83E22-6725-4BC4-B348-0CCAF3DC9E5C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7" name="Espaço Reservado para Data 6">
            <a:extLst>
              <a:ext uri="{FF2B5EF4-FFF2-40B4-BE49-F238E27FC236}">
                <a16:creationId xmlns:a16="http://schemas.microsoft.com/office/drawing/2014/main" id="{917621C0-F01E-4A1E-878E-8FBA8095AE90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8" name="Espaço Reservado para Rodapé 7">
            <a:extLst>
              <a:ext uri="{FF2B5EF4-FFF2-40B4-BE49-F238E27FC236}">
                <a16:creationId xmlns:a16="http://schemas.microsoft.com/office/drawing/2014/main" id="{A22FBD68-4886-4F43-8A14-5672EB78A39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9" name="Espaço Reservado para Número de Slide 8">
            <a:extLst>
              <a:ext uri="{FF2B5EF4-FFF2-40B4-BE49-F238E27FC236}">
                <a16:creationId xmlns:a16="http://schemas.microsoft.com/office/drawing/2014/main" id="{FC03632E-C1C4-44C3-AAD0-03A023CCBA3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224864622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Somente Títul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DE70300C-A3E6-4021-A765-9B4220D103B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Data 2">
            <a:extLst>
              <a:ext uri="{FF2B5EF4-FFF2-40B4-BE49-F238E27FC236}">
                <a16:creationId xmlns:a16="http://schemas.microsoft.com/office/drawing/2014/main" id="{D9C657C9-4B71-41D5-8592-101DC97A178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4" name="Espaço Reservado para Rodapé 3">
            <a:extLst>
              <a:ext uri="{FF2B5EF4-FFF2-40B4-BE49-F238E27FC236}">
                <a16:creationId xmlns:a16="http://schemas.microsoft.com/office/drawing/2014/main" id="{C65E510F-EB8C-4433-8927-B6F1027E214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5" name="Espaço Reservado para Número de Slide 4">
            <a:extLst>
              <a:ext uri="{FF2B5EF4-FFF2-40B4-BE49-F238E27FC236}">
                <a16:creationId xmlns:a16="http://schemas.microsoft.com/office/drawing/2014/main" id="{A696DE16-372E-412E-99D5-6E545829D2F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318144640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Em Branco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Data 1">
            <a:extLst>
              <a:ext uri="{FF2B5EF4-FFF2-40B4-BE49-F238E27FC236}">
                <a16:creationId xmlns:a16="http://schemas.microsoft.com/office/drawing/2014/main" id="{AB7C899D-1AC2-497C-B1D4-CAEE305F1F8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3" name="Espaço Reservado para Rodapé 2">
            <a:extLst>
              <a:ext uri="{FF2B5EF4-FFF2-40B4-BE49-F238E27FC236}">
                <a16:creationId xmlns:a16="http://schemas.microsoft.com/office/drawing/2014/main" id="{BC94553C-EC1A-4085-9314-E3CF39D9020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4" name="Espaço Reservado para Número de Slide 3">
            <a:extLst>
              <a:ext uri="{FF2B5EF4-FFF2-40B4-BE49-F238E27FC236}">
                <a16:creationId xmlns:a16="http://schemas.microsoft.com/office/drawing/2014/main" id="{60EE932E-DD36-4377-A6E4-17F529D943D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821635009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údo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7CA6E5CB-953F-4C5D-B9FB-A781EC6FA33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Conteúdo 2">
            <a:extLst>
              <a:ext uri="{FF2B5EF4-FFF2-40B4-BE49-F238E27FC236}">
                <a16:creationId xmlns:a16="http://schemas.microsoft.com/office/drawing/2014/main" id="{78D03B8B-4DE2-4CA3-A04D-DFB38503D798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FDD53C0B-0ADE-44CA-B9ED-A12C20BE3023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E135D8EE-2A63-4B35-8A85-BAAF07FACCFB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84D9B656-2786-42CD-8886-56B572D6688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938DC676-A4CE-4651-907D-461076351CB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109331507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Imagem com Legenda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ítulo 1">
            <a:extLst>
              <a:ext uri="{FF2B5EF4-FFF2-40B4-BE49-F238E27FC236}">
                <a16:creationId xmlns:a16="http://schemas.microsoft.com/office/drawing/2014/main" id="{FB127735-950C-423B-B8F3-4615497504E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Imagem 2">
            <a:extLst>
              <a:ext uri="{FF2B5EF4-FFF2-40B4-BE49-F238E27FC236}">
                <a16:creationId xmlns:a16="http://schemas.microsoft.com/office/drawing/2014/main" id="{B640022B-FC5E-498A-AF76-4173D9B6A4AC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pt-BR"/>
          </a:p>
        </p:txBody>
      </p:sp>
      <p:sp>
        <p:nvSpPr>
          <p:cNvPr id="4" name="Espaço Reservado para Texto 3">
            <a:extLst>
              <a:ext uri="{FF2B5EF4-FFF2-40B4-BE49-F238E27FC236}">
                <a16:creationId xmlns:a16="http://schemas.microsoft.com/office/drawing/2014/main" id="{99201EAC-1499-46A2-997F-20B7D48768A8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pt-BR"/>
              <a:t>Editar estilos de texto Mestre</a:t>
            </a:r>
          </a:p>
        </p:txBody>
      </p:sp>
      <p:sp>
        <p:nvSpPr>
          <p:cNvPr id="5" name="Espaço Reservado para Data 4">
            <a:extLst>
              <a:ext uri="{FF2B5EF4-FFF2-40B4-BE49-F238E27FC236}">
                <a16:creationId xmlns:a16="http://schemas.microsoft.com/office/drawing/2014/main" id="{CA9286F5-92BC-4696-B110-B5F93F51AB2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6" name="Espaço Reservado para Rodapé 5">
            <a:extLst>
              <a:ext uri="{FF2B5EF4-FFF2-40B4-BE49-F238E27FC236}">
                <a16:creationId xmlns:a16="http://schemas.microsoft.com/office/drawing/2014/main" id="{6B02A1B2-B934-4C25-8427-4206C709837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pt-BR"/>
          </a:p>
        </p:txBody>
      </p:sp>
      <p:sp>
        <p:nvSpPr>
          <p:cNvPr id="7" name="Espaço Reservado para Número de Slide 6">
            <a:extLst>
              <a:ext uri="{FF2B5EF4-FFF2-40B4-BE49-F238E27FC236}">
                <a16:creationId xmlns:a16="http://schemas.microsoft.com/office/drawing/2014/main" id="{A4F46824-7077-4C33-9E57-BB8FA3A8B6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3770515746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Espaço Reservado para Título 1">
            <a:extLst>
              <a:ext uri="{FF2B5EF4-FFF2-40B4-BE49-F238E27FC236}">
                <a16:creationId xmlns:a16="http://schemas.microsoft.com/office/drawing/2014/main" id="{167C96A9-7A4D-46D0-879B-E411E0FB92E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pt-BR"/>
              <a:t>Clique para editar o título Mestre</a:t>
            </a:r>
          </a:p>
        </p:txBody>
      </p:sp>
      <p:sp>
        <p:nvSpPr>
          <p:cNvPr id="3" name="Espaço Reservado para Texto 2">
            <a:extLst>
              <a:ext uri="{FF2B5EF4-FFF2-40B4-BE49-F238E27FC236}">
                <a16:creationId xmlns:a16="http://schemas.microsoft.com/office/drawing/2014/main" id="{5F78F179-F1D8-4A59-BFCC-4F8874AEF94A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pt-BR"/>
              <a:t>Editar estilos de texto Mestre</a:t>
            </a:r>
          </a:p>
          <a:p>
            <a:pPr lvl="1"/>
            <a:r>
              <a:rPr lang="pt-BR"/>
              <a:t>Segundo nível</a:t>
            </a:r>
          </a:p>
          <a:p>
            <a:pPr lvl="2"/>
            <a:r>
              <a:rPr lang="pt-BR"/>
              <a:t>Terceiro nível</a:t>
            </a:r>
          </a:p>
          <a:p>
            <a:pPr lvl="3"/>
            <a:r>
              <a:rPr lang="pt-BR"/>
              <a:t>Quarto nível</a:t>
            </a:r>
          </a:p>
          <a:p>
            <a:pPr lvl="4"/>
            <a:r>
              <a:rPr lang="pt-BR"/>
              <a:t>Quinto nível</a:t>
            </a:r>
          </a:p>
        </p:txBody>
      </p:sp>
      <p:sp>
        <p:nvSpPr>
          <p:cNvPr id="4" name="Espaço Reservado para Data 3">
            <a:extLst>
              <a:ext uri="{FF2B5EF4-FFF2-40B4-BE49-F238E27FC236}">
                <a16:creationId xmlns:a16="http://schemas.microsoft.com/office/drawing/2014/main" id="{CF36B5AD-38C6-4A93-BD58-AF33530459B1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EFC7E7C0-C937-4566-84E7-5E77949BE32E}" type="datetimeFigureOut">
              <a:rPr lang="pt-BR" smtClean="0"/>
              <a:t>01/10/2025</a:t>
            </a:fld>
            <a:endParaRPr lang="pt-BR"/>
          </a:p>
        </p:txBody>
      </p:sp>
      <p:sp>
        <p:nvSpPr>
          <p:cNvPr id="5" name="Espaço Reservado para Rodapé 4">
            <a:extLst>
              <a:ext uri="{FF2B5EF4-FFF2-40B4-BE49-F238E27FC236}">
                <a16:creationId xmlns:a16="http://schemas.microsoft.com/office/drawing/2014/main" id="{E0684401-39BD-4A13-A4D6-F2D0B587ACFB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pt-BR"/>
          </a:p>
        </p:txBody>
      </p:sp>
      <p:sp>
        <p:nvSpPr>
          <p:cNvPr id="6" name="Espaço Reservado para Número de Slide 5">
            <a:extLst>
              <a:ext uri="{FF2B5EF4-FFF2-40B4-BE49-F238E27FC236}">
                <a16:creationId xmlns:a16="http://schemas.microsoft.com/office/drawing/2014/main" id="{7B5E1B1A-EE80-4E2F-938D-2012282E771F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CE49249E-957B-4B5E-8402-BAFBA5730577}" type="slidenum">
              <a:rPr lang="pt-BR" smtClean="0"/>
              <a:t>‹nº›</a:t>
            </a:fld>
            <a:endParaRPr lang="pt-BR"/>
          </a:p>
        </p:txBody>
      </p:sp>
    </p:spTree>
    <p:extLst>
      <p:ext uri="{BB962C8B-B14F-4D97-AF65-F5344CB8AC3E}">
        <p14:creationId xmlns:p14="http://schemas.microsoft.com/office/powerpoint/2010/main" val="545661864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pt-BR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2" Type="http://schemas.openxmlformats.org/officeDocument/2006/relationships/image" Target="../media/image1.png"/><Relationship Id="rId1" Type="http://schemas.openxmlformats.org/officeDocument/2006/relationships/slideLayout" Target="../slideLayouts/slideLayout1.xml"/></Relationships>
</file>

<file path=ppt/slides/_rels/slide2.xml.rels><?xml version="1.0" encoding="UTF-8" standalone="yes"?>
<Relationships xmlns="http://schemas.openxmlformats.org/package/2006/relationships"><Relationship Id="rId2" Type="http://schemas.openxmlformats.org/officeDocument/2006/relationships/image" Target="../media/image2.png"/><Relationship Id="rId1" Type="http://schemas.openxmlformats.org/officeDocument/2006/relationships/slideLayout" Target="../slideLayouts/slideLayout2.xml"/></Relationships>
</file>

<file path=ppt/slides/_rels/slide3.xml.rels><?xml version="1.0" encoding="UTF-8" standalone="yes"?>
<Relationships xmlns="http://schemas.openxmlformats.org/package/2006/relationships"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7" name="Imagem 6">
            <a:extLst>
              <a:ext uri="{FF2B5EF4-FFF2-40B4-BE49-F238E27FC236}">
                <a16:creationId xmlns:a16="http://schemas.microsoft.com/office/drawing/2014/main" id="{E19E6627-9BEB-40E8-B916-A5FC5D5EBA44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834215" y="136171"/>
            <a:ext cx="5306986" cy="4054863"/>
          </a:xfrm>
          <a:prstGeom prst="rect">
            <a:avLst/>
          </a:prstGeom>
          <a:ln>
            <a:solidFill>
              <a:schemeClr val="accent1"/>
            </a:solidFill>
          </a:ln>
        </p:spPr>
      </p:pic>
      <p:sp>
        <p:nvSpPr>
          <p:cNvPr id="8" name="CaixaDeTexto 7">
            <a:extLst>
              <a:ext uri="{FF2B5EF4-FFF2-40B4-BE49-F238E27FC236}">
                <a16:creationId xmlns:a16="http://schemas.microsoft.com/office/drawing/2014/main" id="{A42AFA97-CA24-42D2-9654-9B456DD65FFD}"/>
              </a:ext>
            </a:extLst>
          </p:cNvPr>
          <p:cNvSpPr txBox="1"/>
          <p:nvPr/>
        </p:nvSpPr>
        <p:spPr>
          <a:xfrm>
            <a:off x="231820" y="373487"/>
            <a:ext cx="6375042" cy="6186309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/>
              <a:t>Resultados da análise:</a:t>
            </a:r>
          </a:p>
          <a:p>
            <a:r>
              <a:rPr lang="pt-BR"/>
              <a:t>1.	Comparação de turnos:</a:t>
            </a:r>
          </a:p>
          <a:p>
            <a:r>
              <a:rPr lang="pt-BR"/>
              <a:t>o	Manhã: Produção mais alta consistentemente (120, 130, 125) → turno mais eficiente.</a:t>
            </a:r>
          </a:p>
          <a:p>
            <a:r>
              <a:rPr lang="pt-BR"/>
              <a:t>o	Tarde: Produção intermediária (100, 90, 110) → razoável, mas varia entre dias.</a:t>
            </a:r>
          </a:p>
          <a:p>
            <a:r>
              <a:rPr lang="pt-BR"/>
              <a:t>o	Noite: Produção mais baixa (80, 85, 95) → menor eficiência, possível foco de melhoria.</a:t>
            </a:r>
          </a:p>
          <a:p>
            <a:r>
              <a:rPr lang="pt-BR"/>
              <a:t>2.	Comparação de dias:</a:t>
            </a:r>
          </a:p>
          <a:p>
            <a:r>
              <a:rPr lang="pt-BR"/>
              <a:t>o	2025-09-02: Produção máxima da manhã (130 peças) → ponto de pico.</a:t>
            </a:r>
          </a:p>
          <a:p>
            <a:r>
              <a:rPr lang="pt-BR"/>
              <a:t>o	2025-09-01: Produção mínima da noite (80 peças) → identificar causas.</a:t>
            </a:r>
          </a:p>
          <a:p>
            <a:r>
              <a:rPr lang="pt-BR"/>
              <a:t>3.	Padrões:</a:t>
            </a:r>
          </a:p>
          <a:p>
            <a:r>
              <a:rPr lang="pt-BR"/>
              <a:t>o	Turnos da manhã são consistentes e relativamente estáveis.</a:t>
            </a:r>
          </a:p>
          <a:p>
            <a:r>
              <a:rPr lang="pt-BR"/>
              <a:t>o	Turnos da noite têm produção mais baixa, com variação leve (80 → 95).</a:t>
            </a:r>
          </a:p>
          <a:p>
            <a:r>
              <a:rPr lang="pt-BR"/>
              <a:t>4.	Insights gerenciais:</a:t>
            </a:r>
          </a:p>
          <a:p>
            <a:r>
              <a:rPr lang="pt-BR"/>
              <a:t>o	Reforçar equipe ou revisar processos no turno da noite.</a:t>
            </a:r>
          </a:p>
          <a:p>
            <a:r>
              <a:rPr lang="pt-BR"/>
              <a:t>o	Aproveitar o turno da manhã como referência de melhores práticas.</a:t>
            </a:r>
            <a:endParaRPr lang="pt-BR" dirty="0"/>
          </a:p>
        </p:txBody>
      </p:sp>
    </p:spTree>
    <p:extLst>
      <p:ext uri="{BB962C8B-B14F-4D97-AF65-F5344CB8AC3E}">
        <p14:creationId xmlns:p14="http://schemas.microsoft.com/office/powerpoint/2010/main" val="3963416474"/>
      </p:ext>
    </p:extLst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16B832FF-297B-4CC4-82EC-E834C9BC70C3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175115" y="115559"/>
            <a:ext cx="6016885" cy="4224621"/>
          </a:xfrm>
          <a:prstGeom prst="rect">
            <a:avLst/>
          </a:prstGeom>
        </p:spPr>
      </p:pic>
      <p:sp>
        <p:nvSpPr>
          <p:cNvPr id="5" name="CaixaDeTexto 4">
            <a:extLst>
              <a:ext uri="{FF2B5EF4-FFF2-40B4-BE49-F238E27FC236}">
                <a16:creationId xmlns:a16="http://schemas.microsoft.com/office/drawing/2014/main" id="{B16C3E1B-F0EE-435D-9830-49BEEF974EE4}"/>
              </a:ext>
            </a:extLst>
          </p:cNvPr>
          <p:cNvSpPr txBox="1"/>
          <p:nvPr/>
        </p:nvSpPr>
        <p:spPr>
          <a:xfrm>
            <a:off x="154546" y="180304"/>
            <a:ext cx="5769736" cy="67403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pt-BR" dirty="0"/>
              <a:t>Resultados da análise:</a:t>
            </a:r>
          </a:p>
          <a:p>
            <a:r>
              <a:rPr lang="pt-BR" dirty="0"/>
              <a:t>1.	Correlação produção x defeitos:</a:t>
            </a:r>
          </a:p>
          <a:p>
            <a:r>
              <a:rPr lang="pt-BR" dirty="0"/>
              <a:t>o	Não há uma correlação forte visível.</a:t>
            </a:r>
          </a:p>
          <a:p>
            <a:r>
              <a:rPr lang="pt-BR" dirty="0"/>
              <a:t>o	Ex.: Maior produção nem sempre gera mais defeitos (ex.: 130 peças na manhã de 2025-09-02 tem 4 defeitos, enquanto 90 peças à tarde têm 6 defeitos).</a:t>
            </a:r>
          </a:p>
          <a:p>
            <a:r>
              <a:rPr lang="pt-BR" dirty="0"/>
              <a:t>2.	Comparação entre turnos:</a:t>
            </a:r>
          </a:p>
          <a:p>
            <a:r>
              <a:rPr lang="pt-BR" dirty="0"/>
              <a:t>o	Manhã: Produz mais peças com defeitos relativamente baixos → mais eficiente.</a:t>
            </a:r>
          </a:p>
          <a:p>
            <a:r>
              <a:rPr lang="pt-BR" dirty="0"/>
              <a:t>o	Tarde: Produção intermediária, mas em 2025-09-02 apresentou mais defeitos (6) → ponto crítico.</a:t>
            </a:r>
          </a:p>
          <a:p>
            <a:r>
              <a:rPr lang="pt-BR" dirty="0"/>
              <a:t>o	Noite: Produção menor, mas defeitos variam (1 a 4) → inconsistência, possível efeito de processos ou pessoal.</a:t>
            </a:r>
          </a:p>
          <a:p>
            <a:r>
              <a:rPr lang="pt-BR" dirty="0"/>
              <a:t>3.	Outliers:</a:t>
            </a:r>
          </a:p>
          <a:p>
            <a:r>
              <a:rPr lang="pt-BR" dirty="0"/>
              <a:t>o	2025-09-02 Tarde → 90 produzidas, 6 defeitos → destaque negativo.</a:t>
            </a:r>
          </a:p>
          <a:p>
            <a:r>
              <a:rPr lang="pt-BR" dirty="0"/>
              <a:t>o	2025-09-03 Manhã → 125 produzidas, 2 defeitos → destaque positivo (eficiência alta).</a:t>
            </a:r>
          </a:p>
          <a:p>
            <a:r>
              <a:rPr lang="pt-BR" dirty="0"/>
              <a:t>4.	Insights de qualidade:</a:t>
            </a:r>
          </a:p>
          <a:p>
            <a:r>
              <a:rPr lang="pt-BR" dirty="0"/>
              <a:t>o	Treinamento ou ajustes de processo no turno da tarde podem reduzir defeitos.</a:t>
            </a:r>
          </a:p>
          <a:p>
            <a:r>
              <a:rPr lang="pt-BR" dirty="0"/>
              <a:t>o	Turno da manhã tem boas práticas que podem ser replicadas.</a:t>
            </a:r>
          </a:p>
        </p:txBody>
      </p:sp>
    </p:spTree>
    <p:extLst>
      <p:ext uri="{BB962C8B-B14F-4D97-AF65-F5344CB8AC3E}">
        <p14:creationId xmlns:p14="http://schemas.microsoft.com/office/powerpoint/2010/main" val="3981137749"/>
      </p:ext>
    </p:extLst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4" name="Imagem 3">
            <a:extLst>
              <a:ext uri="{FF2B5EF4-FFF2-40B4-BE49-F238E27FC236}">
                <a16:creationId xmlns:a16="http://schemas.microsoft.com/office/drawing/2014/main" id="{8918FF53-43E4-4DF4-AB7B-33FF60DACFE7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1761336" y="223390"/>
            <a:ext cx="8411749" cy="641122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21113604"/>
      </p:ext>
    </p:extLst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Retângulo 3">
            <a:extLst>
              <a:ext uri="{FF2B5EF4-FFF2-40B4-BE49-F238E27FC236}">
                <a16:creationId xmlns:a16="http://schemas.microsoft.com/office/drawing/2014/main" id="{6CAEEA94-67C8-4E74-BD7E-F585F7C6D593}"/>
              </a:ext>
            </a:extLst>
          </p:cNvPr>
          <p:cNvSpPr/>
          <p:nvPr/>
        </p:nvSpPr>
        <p:spPr>
          <a:xfrm>
            <a:off x="1193442" y="630596"/>
            <a:ext cx="9534659" cy="4629152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>
              <a:lnSpc>
                <a:spcPct val="107000"/>
              </a:lnSpc>
              <a:spcAft>
                <a:spcPts val="800"/>
              </a:spcAft>
            </a:pPr>
            <a:r>
              <a:rPr lang="pt-BR" sz="2800" b="1" dirty="0">
                <a:effectLst/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Principais conclusões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Eficiência por turno:</a:t>
            </a: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Manhã consistentemente mais eficiente.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Problemas críticos:</a:t>
            </a: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Tarde do dia 2025-09-02 com muitos defeitos.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Produção x qualidade:</a:t>
            </a: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Não há correlação linear, mas alguns turnos têm boas práticas (manhã).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  <a:p>
            <a:pPr marL="342900" lvl="0" indent="-342900" algn="just">
              <a:lnSpc>
                <a:spcPct val="107000"/>
              </a:lnSpc>
              <a:spcAft>
                <a:spcPts val="800"/>
              </a:spcAft>
              <a:buFont typeface="+mj-lt"/>
              <a:buAutoNum type="arabicPeriod"/>
              <a:tabLst>
                <a:tab pos="457200" algn="l"/>
              </a:tabLst>
            </a:pPr>
            <a:r>
              <a:rPr lang="pt-BR" sz="2800" b="1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Ações sugeridas:</a:t>
            </a:r>
            <a:r>
              <a:rPr lang="pt-BR" sz="2800" dirty="0">
                <a:latin typeface="Times New Roman" panose="02020603050405020304" pitchFamily="18" charset="0"/>
                <a:ea typeface="Times New Roman" panose="02020603050405020304" pitchFamily="18" charset="0"/>
                <a:cs typeface="Times New Roman" panose="02020603050405020304" pitchFamily="18" charset="0"/>
              </a:rPr>
              <a:t> Treinamento, revisão de processos e redistribuição de recursos, especialmente no turno da tarde e noite.</a:t>
            </a:r>
            <a:endParaRPr lang="pt-BR" sz="2800" dirty="0">
              <a:effectLst/>
              <a:latin typeface="Calibri" panose="020F0502020204030204" pitchFamily="34" charset="0"/>
              <a:ea typeface="Calibri" panose="020F0502020204030204" pitchFamily="34" charset="0"/>
              <a:cs typeface="Times New Roman" panose="02020603050405020304" pitchFamily="18" charset="0"/>
            </a:endParaRPr>
          </a:p>
        </p:txBody>
      </p:sp>
    </p:spTree>
    <p:extLst>
      <p:ext uri="{BB962C8B-B14F-4D97-AF65-F5344CB8AC3E}">
        <p14:creationId xmlns:p14="http://schemas.microsoft.com/office/powerpoint/2010/main" val="889154207"/>
      </p:ext>
    </p:extLst>
  </p:cSld>
  <p:clrMapOvr>
    <a:masterClrMapping/>
  </p:clrMapOvr>
</p:sld>
</file>

<file path=ppt/theme/theme1.xml><?xml version="1.0" encoding="utf-8"?>
<a:theme xmlns:a="http://schemas.openxmlformats.org/drawingml/2006/main" name="Tema do Offic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ct:contentTypeSchema xmlns:ct="http://schemas.microsoft.com/office/2006/metadata/contentType" xmlns:ma="http://schemas.microsoft.com/office/2006/metadata/properties/metaAttributes" ct:_="" ma:_="" ma:contentTypeName="Documento" ma:contentTypeID="0x01010013B1C5CF22401748BB49F47BC6E37036" ma:contentTypeVersion="10" ma:contentTypeDescription="Crie um novo documento." ma:contentTypeScope="" ma:versionID="b56505d1aba82904f1c53839dece339e">
  <xsd:schema xmlns:xsd="http://www.w3.org/2001/XMLSchema" xmlns:xs="http://www.w3.org/2001/XMLSchema" xmlns:p="http://schemas.microsoft.com/office/2006/metadata/properties" xmlns:ns2="cda1a4e9-092b-41d2-9ab4-235eed328500" xmlns:ns3="d1c70a27-449a-48fd-999c-114e0f37d88c" targetNamespace="http://schemas.microsoft.com/office/2006/metadata/properties" ma:root="true" ma:fieldsID="f229e0a0788819d0c9d7bb15a9390657" ns2:_="" ns3:_="">
    <xsd:import namespace="cda1a4e9-092b-41d2-9ab4-235eed328500"/>
    <xsd:import namespace="d1c70a27-449a-48fd-999c-114e0f37d88c"/>
    <xsd:element name="properties">
      <xsd:complexType>
        <xsd:sequence>
          <xsd:element name="documentManagement">
            <xsd:complexType>
              <xsd:all>
                <xsd:element ref="ns2:MediaServiceMetadata" minOccurs="0"/>
                <xsd:element ref="ns2:MediaServiceFastMetadata" minOccurs="0"/>
                <xsd:element ref="ns2:MediaServiceSearchProperties" minOccurs="0"/>
                <xsd:element ref="ns2:lcf76f155ced4ddcb4097134ff3c332f" minOccurs="0"/>
                <xsd:element ref="ns3:TaxCatchAll" minOccurs="0"/>
                <xsd:element ref="ns2:MediaServiceDateTaken" minOccurs="0"/>
                <xsd:element ref="ns2:MediaServiceGenerationTime" minOccurs="0"/>
                <xsd:element ref="ns2:MediaServiceEventHashCode" minOccurs="0"/>
                <xsd:element ref="ns2:MediaServiceOCR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cda1a4e9-092b-41d2-9ab4-235eed328500" elementFormDefault="qualified">
    <xsd:import namespace="http://schemas.microsoft.com/office/2006/documentManagement/types"/>
    <xsd:import namespace="http://schemas.microsoft.com/office/infopath/2007/PartnerControls"/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SearchProperties" ma:index="10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lcf76f155ced4ddcb4097134ff3c332f" ma:index="12" nillable="true" ma:taxonomy="true" ma:internalName="lcf76f155ced4ddcb4097134ff3c332f" ma:taxonomyFieldName="MediaServiceImageTags" ma:displayName="Marcações de imagem" ma:readOnly="false" ma:fieldId="{5cf76f15-5ced-4ddc-b409-7134ff3c332f}" ma:taxonomyMulti="true" ma:sspId="95f7c24f-0cb1-428a-9503-2c2229b1001f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DateTaken" ma:index="14" nillable="true" ma:displayName="MediaServiceDateTaken" ma:hidden="true" ma:indexed="true" ma:internalName="MediaServiceDateTaken" ma:readOnly="true">
      <xsd:simpleType>
        <xsd:restriction base="dms:Text"/>
      </xsd:simpleType>
    </xsd:element>
    <xsd:element name="MediaServiceGenerationTime" ma:index="15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EventHashCode" ma:index="16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OCR" ma:index="17" nillable="true" ma:displayName="Extracted Text" ma:internalName="MediaServiceOCR" ma:readOnly="true">
      <xsd:simpleType>
        <xsd:restriction base="dms:Note">
          <xsd:maxLength value="255"/>
        </xsd:restriction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d1c70a27-449a-48fd-999c-114e0f37d88c" elementFormDefault="qualified">
    <xsd:import namespace="http://schemas.microsoft.com/office/2006/documentManagement/types"/>
    <xsd:import namespace="http://schemas.microsoft.com/office/infopath/2007/PartnerControls"/>
    <xsd:element name="TaxCatchAll" ma:index="13" nillable="true" ma:displayName="Taxonomy Catch All Column" ma:hidden="true" ma:list="{2b597c53-0ded-4996-8e5a-e94448c8774b}" ma:internalName="TaxCatchAll" ma:showField="CatchAllData" ma:web="d1c70a27-449a-48fd-999c-114e0f37d88c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index="0" ma:displayName="Tipo de Conteúdo"/>
        <xsd:element ref="dc:title" minOccurs="0" maxOccurs="1" ma:index="4" ma:displayName="Título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lcf76f155ced4ddcb4097134ff3c332f xmlns="cda1a4e9-092b-41d2-9ab4-235eed328500">
      <Terms xmlns="http://schemas.microsoft.com/office/infopath/2007/PartnerControls"/>
    </lcf76f155ced4ddcb4097134ff3c332f>
    <TaxCatchAll xmlns="d1c70a27-449a-48fd-999c-114e0f37d88c" xsi:nil="true"/>
  </documentManagement>
</p:properties>
</file>

<file path=customXml/itemProps1.xml><?xml version="1.0" encoding="utf-8"?>
<ds:datastoreItem xmlns:ds="http://schemas.openxmlformats.org/officeDocument/2006/customXml" ds:itemID="{B754508A-776C-4A3A-B6F2-7204DE2BA1E5}"/>
</file>

<file path=customXml/itemProps2.xml><?xml version="1.0" encoding="utf-8"?>
<ds:datastoreItem xmlns:ds="http://schemas.openxmlformats.org/officeDocument/2006/customXml" ds:itemID="{C50AA527-42F1-4051-9822-4DB96D46A9D1}"/>
</file>

<file path=customXml/itemProps3.xml><?xml version="1.0" encoding="utf-8"?>
<ds:datastoreItem xmlns:ds="http://schemas.openxmlformats.org/officeDocument/2006/customXml" ds:itemID="{2A840385-6BE6-40F3-A2E5-B96807EED7F1}"/>
</file>

<file path=docProps/app.xml><?xml version="1.0" encoding="utf-8"?>
<Properties xmlns="http://schemas.openxmlformats.org/officeDocument/2006/extended-properties" xmlns:vt="http://schemas.openxmlformats.org/officeDocument/2006/docPropsVTypes">
  <TotalTime>26</TotalTime>
  <Words>433</Words>
  <Application>Microsoft Office PowerPoint</Application>
  <PresentationFormat>Widescreen</PresentationFormat>
  <Paragraphs>33</Paragraphs>
  <Slides>4</Slides>
  <Notes>0</Notes>
  <HiddenSlides>0</HiddenSlides>
  <MMClips>0</MMClips>
  <ScaleCrop>false</ScaleCrop>
  <HeadingPairs>
    <vt:vector size="6" baseType="variant">
      <vt:variant>
        <vt:lpstr>Fontes usadas</vt:lpstr>
      </vt:variant>
      <vt:variant>
        <vt:i4>4</vt:i4>
      </vt:variant>
      <vt:variant>
        <vt:lpstr>Tema</vt:lpstr>
      </vt:variant>
      <vt:variant>
        <vt:i4>1</vt:i4>
      </vt:variant>
      <vt:variant>
        <vt:lpstr>Títulos de slides</vt:lpstr>
      </vt:variant>
      <vt:variant>
        <vt:i4>4</vt:i4>
      </vt:variant>
    </vt:vector>
  </HeadingPairs>
  <TitlesOfParts>
    <vt:vector size="9" baseType="lpstr">
      <vt:lpstr>Arial</vt:lpstr>
      <vt:lpstr>Calibri</vt:lpstr>
      <vt:lpstr>Calibri Light</vt:lpstr>
      <vt:lpstr>Times New Roman</vt:lpstr>
      <vt:lpstr>Tema do Office</vt:lpstr>
      <vt:lpstr>Apresentação do PowerPoint</vt:lpstr>
      <vt:lpstr>Apresentação do PowerPoint</vt:lpstr>
      <vt:lpstr>Apresentação do PowerPoint</vt:lpstr>
      <vt:lpstr>Apresentação do PowerPoint</vt:lpstr>
    </vt:vector>
  </TitlesOfParts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Apresentação do PowerPoint</dc:title>
  <dc:creator>Jeferson Ghisi Costa</dc:creator>
  <cp:lastModifiedBy>Jeferson Ghisi Costa</cp:lastModifiedBy>
  <cp:revision>3</cp:revision>
  <dcterms:created xsi:type="dcterms:W3CDTF">2025-10-01T18:16:51Z</dcterms:created>
  <dcterms:modified xsi:type="dcterms:W3CDTF">2025-10-01T18:43:36Z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0x01010013B1C5CF22401748BB49F47BC6E37036</vt:lpwstr>
  </property>
</Properties>
</file>