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FF4C9-2BA1-5096-81AE-0F0803E7B5A2}" v="1" dt="2025-10-09T19:12:50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RUTES ALBERTI" userId="S::arthur.5903@aluno.pr.senac.br::dc328773-c748-4184-aee1-f07103a5fada" providerId="AD" clId="Web-{957FF4C9-2BA1-5096-81AE-0F0803E7B5A2}"/>
    <pc:docChg chg="modSld">
      <pc:chgData name="ARTHUR RUTES ALBERTI" userId="S::arthur.5903@aluno.pr.senac.br::dc328773-c748-4184-aee1-f07103a5fada" providerId="AD" clId="Web-{957FF4C9-2BA1-5096-81AE-0F0803E7B5A2}" dt="2025-10-09T19:12:50.580" v="0" actId="14100"/>
      <pc:docMkLst>
        <pc:docMk/>
      </pc:docMkLst>
      <pc:sldChg chg="modSp">
        <pc:chgData name="ARTHUR RUTES ALBERTI" userId="S::arthur.5903@aluno.pr.senac.br::dc328773-c748-4184-aee1-f07103a5fada" providerId="AD" clId="Web-{957FF4C9-2BA1-5096-81AE-0F0803E7B5A2}" dt="2025-10-09T19:12:50.580" v="0" actId="14100"/>
        <pc:sldMkLst>
          <pc:docMk/>
          <pc:sldMk cId="1201497627" sldId="259"/>
        </pc:sldMkLst>
        <pc:spChg chg="mod">
          <ac:chgData name="ARTHUR RUTES ALBERTI" userId="S::arthur.5903@aluno.pr.senac.br::dc328773-c748-4184-aee1-f07103a5fada" providerId="AD" clId="Web-{957FF4C9-2BA1-5096-81AE-0F0803E7B5A2}" dt="2025-10-09T19:12:50.580" v="0" actId="14100"/>
          <ac:spMkLst>
            <pc:docMk/>
            <pc:sldMk cId="1201497627" sldId="259"/>
            <ac:spMk id="4" creationId="{B2E07C37-2DCA-484B-B1F4-C3EDE26E0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E48A9-E194-4C46-BB21-F83A4994C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0C6296-C2B1-4A08-A923-5322CED0B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2579C5-D817-42BA-B576-8B3700AA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ADBD07-9C2E-4746-BDB8-45904555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EE90B-89E5-4AA0-B474-4A6ED819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38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F7293-B2C4-46C2-AA50-8879D4CD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101625-24FB-4B7F-9985-A2C982AAC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46C03-C5BE-4D18-AE60-76883DC6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CC132-AFA7-47C2-94B9-B57607E2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2A0AB-8B66-4C60-AB71-BC8A7DC6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1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458584-3343-4885-A0A4-844F9E257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53F125-A2C7-4549-8FF7-F7908FA9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B017C-876D-4A3D-A26F-8DF37434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265DF-716F-4B02-8310-FDC7E121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CC6AC-DC5D-445F-AD5E-ECCC28C2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8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CED771-C30B-443E-A327-4F28A769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87ED3-490E-43E1-B092-8C141864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D32F37-D08B-4F8B-A76A-828AEB7A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A0CFD5-61C8-4283-9130-4EFCE14F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3B7CD-03B9-49ED-981D-85F94630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36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1C901-B279-45B5-AA6C-27130B2B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36EDF-7FEC-45C4-9FA8-21FA3B146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F3CB20-405D-41FC-830B-C9E018FF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4C162C-0193-4AF0-82AD-00538A75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C353D3-DD32-4CBD-9E6E-A021AFDF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79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48A0-3115-4F2E-AC10-265F0520A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70FCB6-352C-43CF-A743-E8492D4A7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49382D-54BD-4259-A805-BACA1B78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B587D7-FF87-4CF8-B852-0CB502D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31428-541F-4226-9D65-0597A13D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6D20C2-0BC6-4201-B385-F7F925C7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0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74886-D56A-475E-AAE8-A4B96DE9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9F41F-8AC9-4281-A6CF-63CFD27F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3D156-75E3-4E09-B7EF-E527D590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BAB986-59AE-4F30-BA62-86A70C2C2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7CDBF5-86EF-4863-87C5-87882DD2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5BD6A5-7FD6-4A35-9563-5980031C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440F9E-7708-4EE3-99A4-BCCDE7E9A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F413E5-3E40-4C2A-A6EE-B0CD1684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04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AB92-1350-4EC0-AF7C-24561FDE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E32631-9230-433A-BC5C-8C71339E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590C7B-F969-4CF6-BDDF-953DCF19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DB12DB-7DD9-4332-B03C-A507BDC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03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6B3189-A8D9-449B-A9F3-594D5E92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C668F0-122C-46D0-977A-FC748EF6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956E9E-9CC2-40EB-A0DE-F207D2B8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3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E41D4-52B5-488C-B803-95C81A98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61C65-7F17-4BCD-8B6F-A228AFC97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3FEC2B-E8B3-451F-BCEB-4AFD8DE4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A080E6-A8CE-4136-AFA9-FEB27042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7656F1-6938-4AE5-8F1D-5D6A30E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E315F1-0894-48D8-B50A-A50BDFE1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5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41531-43FB-4AD5-95F6-76169838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CC5A763-C3C6-43C2-8EAB-CC9B4FEC9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3725F6-71E3-4F5F-B2EA-B317C43E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E06122-7EE7-49BE-AEC2-5564EFCB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6F774-F186-4272-84E0-B482E2CD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7EF2F1-B308-402E-9D35-8E2464B2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0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827E1F-1127-4886-8980-746324A3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DD6B33-D2A3-4D67-949E-F6B3D39B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4B50AC-9423-47DD-967A-9A335B0D3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453A0-DC47-4AB6-88C7-BDE4A4F88D6E}" type="datetimeFigureOut">
              <a:rPr lang="pt-BR" smtClean="0"/>
              <a:t>09/10/2025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FA246-7E9C-4837-8203-C681D297F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5AB85-6491-493F-9126-BD05C638B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B9A39-7747-4F81-A363-9E8FE4CFEF0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66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02FE49C-34E1-42BD-A7DC-F4E8989FAA74}"/>
              </a:ext>
            </a:extLst>
          </p:cNvPr>
          <p:cNvSpPr/>
          <p:nvPr/>
        </p:nvSpPr>
        <p:spPr>
          <a:xfrm>
            <a:off x="312037" y="432651"/>
            <a:ext cx="110286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/>
              <a:t>8.	Enunciado: Usando numpy, gere uma série de valores x (100 números entre 0.1 e 10) e calcule y = sin(x) + log(x). Plote o gráfico.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047FD-7288-494F-A3A8-37062FC50896}"/>
              </a:ext>
            </a:extLst>
          </p:cNvPr>
          <p:cNvSpPr/>
          <p:nvPr/>
        </p:nvSpPr>
        <p:spPr>
          <a:xfrm>
            <a:off x="312037" y="2462349"/>
            <a:ext cx="862025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>
                <a:highlight>
                  <a:srgbClr val="FFFF00"/>
                </a:highlight>
              </a:rPr>
              <a:t># Valores de x de 0.1 a 10</a:t>
            </a:r>
          </a:p>
          <a:p>
            <a:r>
              <a:rPr lang="pt-BR" sz="3200">
                <a:highlight>
                  <a:srgbClr val="FFFF00"/>
                </a:highlight>
              </a:rPr>
              <a:t>x = np.linspace(0.1, 10, 100)</a:t>
            </a:r>
          </a:p>
          <a:p>
            <a:r>
              <a:rPr lang="pt-BR" sz="3200">
                <a:highlight>
                  <a:srgbClr val="FFFF00"/>
                </a:highlight>
              </a:rPr>
              <a:t>y = np.sin(x) + np.log(x)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9062CD-224C-44B9-82A9-A787BF48BEEE}"/>
              </a:ext>
            </a:extLst>
          </p:cNvPr>
          <p:cNvSpPr txBox="1"/>
          <p:nvPr/>
        </p:nvSpPr>
        <p:spPr>
          <a:xfrm>
            <a:off x="5826340" y="2186977"/>
            <a:ext cx="5881955" cy="2308324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/>
              <a:t>A função np.linspace() do NumPy é muito usada para gerar intervalos de números igualmente espaçados dentro de um intervalo específico. 👇🧩 </a:t>
            </a:r>
          </a:p>
          <a:p>
            <a:r>
              <a:rPr lang="pt-BR" sz="2400"/>
              <a:t>Sintaxe básica:</a:t>
            </a:r>
          </a:p>
          <a:p>
            <a:r>
              <a:rPr lang="pt-BR" sz="2400">
                <a:highlight>
                  <a:srgbClr val="00FFFF"/>
                </a:highlight>
              </a:rPr>
              <a:t>numpy.linspace(início, fim, num=50)</a:t>
            </a:r>
          </a:p>
        </p:txBody>
      </p:sp>
    </p:spTree>
    <p:extLst>
      <p:ext uri="{BB962C8B-B14F-4D97-AF65-F5344CB8AC3E}">
        <p14:creationId xmlns:p14="http://schemas.microsoft.com/office/powerpoint/2010/main" val="249916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02FE49C-34E1-42BD-A7DC-F4E8989FAA74}"/>
              </a:ext>
            </a:extLst>
          </p:cNvPr>
          <p:cNvSpPr/>
          <p:nvPr/>
        </p:nvSpPr>
        <p:spPr>
          <a:xfrm>
            <a:off x="512333" y="267187"/>
            <a:ext cx="110286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import numpy as np</a:t>
            </a:r>
          </a:p>
          <a:p>
            <a:r>
              <a:rPr lang="pt-BR" sz="2800"/>
              <a:t>import matplotlib.pyplot as plt  # Biblioteca para gráficos</a:t>
            </a:r>
          </a:p>
          <a:p>
            <a:endParaRPr lang="pt-BR" sz="2800"/>
          </a:p>
          <a:p>
            <a:r>
              <a:rPr lang="pt-BR" sz="2800"/>
              <a:t># Valores de x de 0.1 a 10 </a:t>
            </a:r>
          </a:p>
          <a:p>
            <a:r>
              <a:rPr lang="pt-BR" sz="2800"/>
              <a:t>x = np.linspace(0.1, 10, 100)</a:t>
            </a:r>
          </a:p>
          <a:p>
            <a:r>
              <a:rPr lang="pt-BR" sz="2800"/>
              <a:t>y = np.sin(x) + np.log(x)</a:t>
            </a:r>
          </a:p>
          <a:p>
            <a:endParaRPr lang="pt-BR" sz="2800"/>
          </a:p>
          <a:p>
            <a:r>
              <a:rPr lang="pt-BR" sz="2800"/>
              <a:t># Plotando o gráfico</a:t>
            </a:r>
          </a:p>
          <a:p>
            <a:r>
              <a:rPr lang="pt-BR" sz="2800"/>
              <a:t>plt.plot(x, y)</a:t>
            </a:r>
          </a:p>
          <a:p>
            <a:r>
              <a:rPr lang="pt-BR" sz="2800"/>
              <a:t>plt.title("y = sin(x) + log(x)")</a:t>
            </a:r>
          </a:p>
          <a:p>
            <a:r>
              <a:rPr lang="pt-BR" sz="2800"/>
              <a:t>plt.xlabel("x")</a:t>
            </a:r>
          </a:p>
          <a:p>
            <a:r>
              <a:rPr lang="pt-BR" sz="2800"/>
              <a:t>plt.ylabel("y")</a:t>
            </a:r>
          </a:p>
          <a:p>
            <a:r>
              <a:rPr lang="pt-BR" sz="2800"/>
              <a:t>plt.grid(True)</a:t>
            </a:r>
          </a:p>
          <a:p>
            <a:r>
              <a:rPr lang="pt-BR" sz="2800"/>
              <a:t>plt.show()</a:t>
            </a:r>
          </a:p>
        </p:txBody>
      </p:sp>
    </p:spTree>
    <p:extLst>
      <p:ext uri="{BB962C8B-B14F-4D97-AF65-F5344CB8AC3E}">
        <p14:creationId xmlns:p14="http://schemas.microsoft.com/office/powerpoint/2010/main" val="18355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6BE3B2F-BED7-4359-8D52-F0A06CAA4C89}"/>
              </a:ext>
            </a:extLst>
          </p:cNvPr>
          <p:cNvSpPr/>
          <p:nvPr/>
        </p:nvSpPr>
        <p:spPr>
          <a:xfrm>
            <a:off x="755374" y="357810"/>
            <a:ext cx="90644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>
                <a:highlight>
                  <a:srgbClr val="FFFF00"/>
                </a:highlight>
              </a:rPr>
              <a:t>import numpy as np</a:t>
            </a:r>
          </a:p>
          <a:p>
            <a:r>
              <a:rPr lang="pt-BR" sz="2000" err="1">
                <a:highlight>
                  <a:srgbClr val="FFFF00"/>
                </a:highlight>
              </a:rPr>
              <a:t>from</a:t>
            </a:r>
            <a:r>
              <a:rPr lang="pt-BR" sz="2000">
                <a:highlight>
                  <a:srgbClr val="FFFF00"/>
                </a:highlight>
              </a:rPr>
              <a:t> </a:t>
            </a:r>
            <a:r>
              <a:rPr lang="pt-BR" sz="2000" err="1">
                <a:highlight>
                  <a:srgbClr val="FFFF00"/>
                </a:highlight>
              </a:rPr>
              <a:t>sklearn.linear_model</a:t>
            </a:r>
            <a:r>
              <a:rPr lang="pt-BR" sz="2000">
                <a:highlight>
                  <a:srgbClr val="FFFF00"/>
                </a:highlight>
              </a:rPr>
              <a:t> import </a:t>
            </a:r>
            <a:r>
              <a:rPr lang="pt-BR" sz="2000" err="1">
                <a:highlight>
                  <a:srgbClr val="FFFF00"/>
                </a:highlight>
              </a:rPr>
              <a:t>LinearRegression</a:t>
            </a:r>
            <a:endParaRPr lang="pt-BR" sz="2000">
              <a:highlight>
                <a:srgbClr val="FFFF00"/>
              </a:highlight>
            </a:endParaRPr>
          </a:p>
          <a:p>
            <a:r>
              <a:rPr lang="pt-BR" sz="2000">
                <a:highlight>
                  <a:srgbClr val="FFFF00"/>
                </a:highlight>
              </a:rPr>
              <a:t># Exercício 9 – Horas de estudo </a:t>
            </a:r>
            <a:r>
              <a:rPr lang="pt-BR" sz="2000" err="1">
                <a:highlight>
                  <a:srgbClr val="FFFF00"/>
                </a:highlight>
              </a:rPr>
              <a:t>vs</a:t>
            </a:r>
            <a:r>
              <a:rPr lang="pt-BR" sz="2000">
                <a:highlight>
                  <a:srgbClr val="FFFF00"/>
                </a:highlight>
              </a:rPr>
              <a:t> notas</a:t>
            </a:r>
          </a:p>
          <a:p>
            <a:r>
              <a:rPr lang="pt-BR" sz="2000">
                <a:highlight>
                  <a:srgbClr val="FFFF00"/>
                </a:highlight>
              </a:rPr>
              <a:t>X1 = np.array([1, 2, 3, 4, 5]).</a:t>
            </a:r>
            <a:r>
              <a:rPr lang="pt-BR" sz="2000" err="1">
                <a:highlight>
                  <a:srgbClr val="FFFF00"/>
                </a:highlight>
              </a:rPr>
              <a:t>reshape</a:t>
            </a:r>
            <a:r>
              <a:rPr lang="pt-BR" sz="2000">
                <a:highlight>
                  <a:srgbClr val="FFFF00"/>
                </a:highlight>
              </a:rPr>
              <a:t>(-1,1)</a:t>
            </a:r>
          </a:p>
          <a:p>
            <a:r>
              <a:rPr lang="pt-BR" sz="2000">
                <a:highlight>
                  <a:srgbClr val="FFFF00"/>
                </a:highlight>
              </a:rPr>
              <a:t>y1 = np.array([2, 4, 5, 4, 6])</a:t>
            </a:r>
          </a:p>
          <a:p>
            <a:r>
              <a:rPr lang="pt-BR" sz="2000">
                <a:highlight>
                  <a:srgbClr val="FFFF00"/>
                </a:highlight>
              </a:rPr>
              <a:t>modelo1 = </a:t>
            </a:r>
            <a:r>
              <a:rPr lang="pt-BR" sz="2000" err="1">
                <a:highlight>
                  <a:srgbClr val="FFFF00"/>
                </a:highlight>
              </a:rPr>
              <a:t>LinearRegression</a:t>
            </a:r>
            <a:r>
              <a:rPr lang="pt-BR" sz="2000">
                <a:highlight>
                  <a:srgbClr val="FFFF00"/>
                </a:highlight>
              </a:rPr>
              <a:t>()</a:t>
            </a:r>
          </a:p>
          <a:p>
            <a:r>
              <a:rPr lang="pt-BR" sz="2000">
                <a:highlight>
                  <a:srgbClr val="FFFF00"/>
                </a:highlight>
              </a:rPr>
              <a:t>modelo1.fit(X1, y1)</a:t>
            </a:r>
          </a:p>
          <a:p>
            <a:r>
              <a:rPr lang="pt-BR" sz="2000">
                <a:highlight>
                  <a:srgbClr val="FFFF00"/>
                </a:highlight>
              </a:rPr>
              <a:t>print("Ex9 - Coeficiente angular:", </a:t>
            </a:r>
            <a:r>
              <a:rPr lang="pt-BR" sz="2000">
                <a:highlight>
                  <a:srgbClr val="00FFFF"/>
                </a:highlight>
              </a:rPr>
              <a:t>modelo1.coef_[0]</a:t>
            </a:r>
            <a:r>
              <a:rPr lang="pt-BR" sz="2000">
                <a:highlight>
                  <a:srgbClr val="FFFF00"/>
                </a:highlight>
              </a:rPr>
              <a:t>)</a:t>
            </a:r>
          </a:p>
          <a:p>
            <a:r>
              <a:rPr lang="pt-BR" sz="2000">
                <a:highlight>
                  <a:srgbClr val="FFFF00"/>
                </a:highlight>
              </a:rPr>
              <a:t>print("Ex9 - Intercepto:", </a:t>
            </a:r>
            <a:r>
              <a:rPr lang="pt-BR" sz="2000">
                <a:highlight>
                  <a:srgbClr val="00FFFF"/>
                </a:highlight>
              </a:rPr>
              <a:t>modelo1.intercept_</a:t>
            </a:r>
            <a:r>
              <a:rPr lang="pt-BR" sz="2000"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28BA31-B8C6-4801-A639-721D7E743759}"/>
              </a:ext>
            </a:extLst>
          </p:cNvPr>
          <p:cNvSpPr txBox="1"/>
          <p:nvPr/>
        </p:nvSpPr>
        <p:spPr>
          <a:xfrm>
            <a:off x="755374" y="3429000"/>
            <a:ext cx="103466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highlight>
                  <a:srgbClr val="00FFFF"/>
                </a:highlight>
              </a:rPr>
              <a:t> Coeficiente angular </a:t>
            </a:r>
            <a:r>
              <a:rPr lang="pt-BR"/>
              <a:t>(0.8)➤ O coeficiente angular (0.8) indica o quanto a nota aumenta, em média, quando o aluno estuda 1 hora a mais.</a:t>
            </a:r>
          </a:p>
          <a:p>
            <a:r>
              <a:rPr lang="pt-BR"/>
              <a:t> Interpretação prática: A cada 1 hora adicional de estudo, a nota aumenta 0,8 pontos, em média.</a:t>
            </a:r>
          </a:p>
          <a:p>
            <a:r>
              <a:rPr lang="pt-BR"/>
              <a:t>Exemplo:1h → nota prevista: 3.0    2h → nota prevista: 3.83h → nota prevista: 4.6(a diferença entre cada ponto é 0.8)</a:t>
            </a:r>
          </a:p>
          <a:p>
            <a:r>
              <a:rPr lang="pt-BR"/>
              <a:t>Esse valor representa a inclinação da reta — quanto mais positivo, mais “íngreme” a subida da relação entre estudo e nota. </a:t>
            </a:r>
          </a:p>
          <a:p>
            <a:r>
              <a:rPr lang="pt-BR"/>
              <a:t> </a:t>
            </a:r>
            <a:r>
              <a:rPr lang="pt-BR">
                <a:highlight>
                  <a:srgbClr val="00FFFF"/>
                </a:highlight>
              </a:rPr>
              <a:t>Intercepto (1.8)</a:t>
            </a:r>
            <a:r>
              <a:rPr lang="pt-BR"/>
              <a:t>➤ O intercepto (1.8) é o valor previsto de Y quando X = 0. </a:t>
            </a:r>
          </a:p>
          <a:p>
            <a:r>
              <a:rPr lang="pt-BR"/>
              <a:t>Interpretação prática:</a:t>
            </a:r>
          </a:p>
          <a:p>
            <a:r>
              <a:rPr lang="pt-BR"/>
              <a:t>Se o aluno não estudar nenhuma hora (x = 0), o modelo prevê que sua nota será 1.8.</a:t>
            </a:r>
          </a:p>
          <a:p>
            <a:r>
              <a:rPr lang="pt-BR"/>
              <a:t>É o ponto onde a reta cruza o eixo Y.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B0FDB68-9758-4B11-8CB8-BB0A0A7BDDF8}"/>
              </a:ext>
            </a:extLst>
          </p:cNvPr>
          <p:cNvSpPr txBox="1"/>
          <p:nvPr/>
        </p:nvSpPr>
        <p:spPr>
          <a:xfrm>
            <a:off x="7295322" y="1789043"/>
            <a:ext cx="4273826" cy="130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52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2E07C37-2DCA-484B-B1F4-C3EDE26E0A49}"/>
              </a:ext>
            </a:extLst>
          </p:cNvPr>
          <p:cNvSpPr/>
          <p:nvPr/>
        </p:nvSpPr>
        <p:spPr>
          <a:xfrm>
            <a:off x="964096" y="197346"/>
            <a:ext cx="93427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/>
              <a:t>import numpy as np</a:t>
            </a:r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sklearn.linear_model</a:t>
            </a:r>
            <a:r>
              <a:rPr lang="pt-BR"/>
              <a:t> import </a:t>
            </a:r>
            <a:r>
              <a:rPr lang="pt-BR" err="1"/>
              <a:t>LinearRegression</a:t>
            </a:r>
            <a:endParaRPr lang="pt-BR"/>
          </a:p>
          <a:p>
            <a:r>
              <a:rPr lang="pt-BR"/>
              <a:t># Dados</a:t>
            </a:r>
          </a:p>
          <a:p>
            <a:r>
              <a:rPr lang="pt-BR"/>
              <a:t>X = np.array([1, 2, 3, 4, 5]).</a:t>
            </a:r>
            <a:r>
              <a:rPr lang="pt-BR" err="1"/>
              <a:t>reshape</a:t>
            </a:r>
            <a:r>
              <a:rPr lang="pt-BR"/>
              <a:t>(-1, 1)</a:t>
            </a:r>
          </a:p>
          <a:p>
            <a:r>
              <a:rPr lang="pt-BR"/>
              <a:t>y = np.array([2, 4, 5, 4, 6])</a:t>
            </a:r>
          </a:p>
          <a:p>
            <a:r>
              <a:rPr lang="pt-BR"/>
              <a:t># Cria e treina o modelo</a:t>
            </a:r>
          </a:p>
          <a:p>
            <a:r>
              <a:rPr lang="pt-BR"/>
              <a:t>modelo = </a:t>
            </a:r>
            <a:r>
              <a:rPr lang="pt-BR" err="1"/>
              <a:t>LinearRegression</a:t>
            </a:r>
            <a:r>
              <a:rPr lang="pt-BR"/>
              <a:t>()</a:t>
            </a:r>
          </a:p>
          <a:p>
            <a:r>
              <a:rPr lang="pt-BR" err="1"/>
              <a:t>modelo.fit</a:t>
            </a:r>
            <a:r>
              <a:rPr lang="pt-BR"/>
              <a:t>(X, y)</a:t>
            </a:r>
          </a:p>
          <a:p>
            <a:r>
              <a:rPr lang="pt-BR"/>
              <a:t># Resultados</a:t>
            </a:r>
          </a:p>
          <a:p>
            <a:r>
              <a:rPr lang="pt-BR"/>
              <a:t>a = </a:t>
            </a:r>
            <a:r>
              <a:rPr lang="pt-BR" err="1"/>
              <a:t>modelo.coef</a:t>
            </a:r>
            <a:r>
              <a:rPr lang="pt-BR"/>
              <a:t>_[0]</a:t>
            </a:r>
          </a:p>
          <a:p>
            <a:r>
              <a:rPr lang="pt-BR"/>
              <a:t>b = </a:t>
            </a:r>
            <a:r>
              <a:rPr lang="pt-BR" err="1"/>
              <a:t>modelo.intercept</a:t>
            </a:r>
            <a:r>
              <a:rPr lang="pt-BR"/>
              <a:t>_</a:t>
            </a:r>
          </a:p>
          <a:p>
            <a:r>
              <a:rPr lang="pt-BR"/>
              <a:t>print("Coeficiente angular (a):", a)</a:t>
            </a:r>
          </a:p>
          <a:p>
            <a:r>
              <a:rPr lang="pt-BR"/>
              <a:t>print("Intercepto (b):", b)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🧠 Interpretação</a:t>
            </a:r>
          </a:p>
          <a:p>
            <a:r>
              <a:rPr lang="pt-BR"/>
              <a:t>Se a = 0.8, significa que:</a:t>
            </a:r>
          </a:p>
          <a:p>
            <a:endParaRPr lang="pt-BR"/>
          </a:p>
          <a:p>
            <a:r>
              <a:rPr lang="pt-BR"/>
              <a:t>A cada 1 unidade de aumento em X (horas de estudo, por exemplo), o valor previsto de Y (nota) aumenta 0.8 unidades.</a:t>
            </a:r>
          </a:p>
          <a:p>
            <a:r>
              <a:rPr lang="pt-BR"/>
              <a:t>Relação linear positiva.</a:t>
            </a:r>
          </a:p>
        </p:txBody>
      </p:sp>
    </p:spTree>
    <p:extLst>
      <p:ext uri="{BB962C8B-B14F-4D97-AF65-F5344CB8AC3E}">
        <p14:creationId xmlns:p14="http://schemas.microsoft.com/office/powerpoint/2010/main" val="1201497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6F903EAF-6CAC-424F-A281-D5B475E1B2F1}">
  <ds:schemaRefs>
    <ds:schemaRef ds:uri="cda1a4e9-092b-41d2-9ab4-235eed328500"/>
    <ds:schemaRef ds:uri="d1c70a27-449a-48fd-999c-114e0f37d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5E1013-060E-4701-83AD-C2778CCCE1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DA740B-E79F-49BC-AF93-110689F558B3}">
  <ds:schemaRefs>
    <ds:schemaRef ds:uri="cda1a4e9-092b-41d2-9ab4-235eed328500"/>
    <ds:schemaRef ds:uri="d1c70a27-449a-48fd-999c-114e0f37d88c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revision>1</cp:revision>
  <dcterms:created xsi:type="dcterms:W3CDTF">2025-10-09T18:02:03Z</dcterms:created>
  <dcterms:modified xsi:type="dcterms:W3CDTF">2025-10-09T19:13:10Z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