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8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DC227-5C3A-4A51-9ECF-410D29811D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D25A4F-2233-411F-9421-BAA33DEE9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BE3022-B08F-4319-88A8-C30437A42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51B3-6FF0-48CC-947D-D0F13A73D334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BC82C8-C88E-467B-A1B1-09FBFFDB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BFDFA-991C-410F-B0B2-3F5ACAB9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1B9-4122-44F7-B3ED-0898D238E8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858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68472-50DD-43BB-BCC7-C5DC7EE8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1A7E66-1663-4DE3-A8A2-4660958C4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BB41FB-9A35-427D-8620-9F2A9F0DB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51B3-6FF0-48CC-947D-D0F13A73D334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C851B0-2088-4DA8-9926-A2EEB060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82DAED-45D1-4CC3-B687-8913597D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1B9-4122-44F7-B3ED-0898D238E8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76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673997-2162-435D-A05C-50D7E8D5F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AED3657-75EA-4C81-A5F0-E9FF86C86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E19C18-B644-43B6-AD03-AB26C559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51B3-6FF0-48CC-947D-D0F13A73D334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FE6018-8870-42FD-8BAE-86503DBC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8D44C6-11E2-462F-96A6-605F2F77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1B9-4122-44F7-B3ED-0898D238E8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63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A0727-6EB3-49E4-A873-F8B3CD94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925B5D-3D7E-4385-A854-18A372BDA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9D589D-84D2-4BB7-A916-28E3D4DB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51B3-6FF0-48CC-947D-D0F13A73D334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274AB-01BA-42DC-866B-19A4A6D1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52D134-9CB4-4E05-BC63-731F2804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1B9-4122-44F7-B3ED-0898D238E8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3420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5BE17-76D7-495A-BB68-5D6FC46BA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6049FBC-57EB-459B-87E6-6F592935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AEE6B1-A9AE-40FA-AF79-31071D70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51B3-6FF0-48CC-947D-D0F13A73D334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88EE43-8A53-4922-A4BF-416B904B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9E00C0-1C2C-4874-882C-6F53DDB6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1B9-4122-44F7-B3ED-0898D238E8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293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6A2C5-6CAB-4E0E-A214-5A3DE83A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51B741-522A-4C70-895E-EFC015BA2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757EA10-853C-4956-A678-4EED0ECAF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93407E-4BDC-4595-9DC9-458308D1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51B3-6FF0-48CC-947D-D0F13A73D334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EE8192-A6F1-43F3-B6A3-6D46663FC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7B9C29-C8E4-4EC8-AAA3-52DF32F1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1B9-4122-44F7-B3ED-0898D238E8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FF44B-6E3F-466D-9B1E-F8540C101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91CF88-D10A-4700-ABB9-2EC711B8E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C3D7EB-757F-4DD4-977D-4B376E6BD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9F22C7D-C1BE-4C00-8E2E-DADB95C03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FFE8119-DFBE-4166-8609-AD9265CE4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7F2382-807C-4FF2-B105-3AB7A339F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51B3-6FF0-48CC-947D-D0F13A73D334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4B56E72-DD0A-4B93-8FB5-5B02E7AE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9B49082-57F3-498C-B7BF-5975D451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1B9-4122-44F7-B3ED-0898D238E8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59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D42C4-2C11-4662-A1A4-42500FCBA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4F3B25E-AC56-4076-95FC-F653D3CC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51B3-6FF0-48CC-947D-D0F13A73D334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1FEE4B-5D9E-4CB8-8FE0-E366489DD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5CED09D-3A91-411A-8212-9C19BAC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1B9-4122-44F7-B3ED-0898D238E8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57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6F730D-E394-4DD0-8389-AB2DD522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51B3-6FF0-48CC-947D-D0F13A73D334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1DC7E15-1EA4-4A06-9FFA-FD4E31A8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19936FE-D557-47B6-B9EB-5EEB2D7A3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1B9-4122-44F7-B3ED-0898D238E8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5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10EAF-9F0F-4F87-87D8-6724E78D4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D32882-226C-40C2-8CC6-45696C75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272A87-38AA-4398-BAC2-9D8BF9CF9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429FD14-23C2-49DD-AE93-B88EF285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51B3-6FF0-48CC-947D-D0F13A73D334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CAD9AA6-A940-46A0-B245-43D28171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BBB6C1A-4141-407C-BA34-6C12322C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1B9-4122-44F7-B3ED-0898D238E8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007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D7D6B-BF2B-47AC-A232-FCAB58BD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9A3C69E-6F3E-4AD1-BD4A-1705E0D11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529B75-EA6F-4968-9FF9-685C04D87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BC1064-268F-469C-A32C-B7655787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551B3-6FF0-48CC-947D-D0F13A73D334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B14F55-558D-40FF-BDBE-6391B114E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6E18B9-81B3-4C2E-A2E5-AF7D337F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C61B9-4122-44F7-B3ED-0898D238E8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263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090927-D34C-40FE-8A1F-709E81A81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E622E9-54F6-4881-ADAD-4755C7006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A4540D-AEF2-4071-874E-FA1D42EDD7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551B3-6FF0-48CC-947D-D0F13A73D334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D1C81E-C258-4B8D-AF99-C13E769C5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265571-17E1-4A22-8BBA-ED399ACEA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C61B9-4122-44F7-B3ED-0898D238E8D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91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1973E7D-D1C4-4268-BFBE-1A06E6B800E8}"/>
              </a:ext>
            </a:extLst>
          </p:cNvPr>
          <p:cNvSpPr/>
          <p:nvPr/>
        </p:nvSpPr>
        <p:spPr>
          <a:xfrm>
            <a:off x="762001" y="990601"/>
            <a:ext cx="10405532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PARTE 5 – ANÁLISE TEMPORAL</a:t>
            </a:r>
          </a:p>
          <a:p>
            <a:r>
              <a:rPr lang="pt-BR" sz="2800" dirty="0"/>
              <a:t>1.	Vendas por mês:</a:t>
            </a:r>
          </a:p>
          <a:p>
            <a:r>
              <a:rPr lang="pt-BR" sz="2800" dirty="0"/>
              <a:t>Crie uma coluna </a:t>
            </a:r>
            <a:r>
              <a:rPr lang="pt-BR" sz="2800" dirty="0" err="1">
                <a:highlight>
                  <a:srgbClr val="FFFF00"/>
                </a:highlight>
              </a:rPr>
              <a:t>Mes</a:t>
            </a:r>
            <a:r>
              <a:rPr lang="pt-BR" sz="2800" dirty="0"/>
              <a:t> a partir da coluna Data e calcule o total de Vendas por mês.</a:t>
            </a:r>
          </a:p>
          <a:p>
            <a:r>
              <a:rPr lang="pt-BR" sz="2800" dirty="0"/>
              <a:t>Faça um gráfico de linha mostrando a evolução mensal das vendas.</a:t>
            </a:r>
          </a:p>
          <a:p>
            <a:endParaRPr lang="pt-BR" sz="2800" dirty="0"/>
          </a:p>
          <a:p>
            <a:r>
              <a:rPr lang="pt-BR" sz="2800" dirty="0"/>
              <a:t>2.	Média móvel:</a:t>
            </a:r>
          </a:p>
          <a:p>
            <a:r>
              <a:rPr lang="pt-BR" sz="2800" dirty="0"/>
              <a:t>Calcule a média móvel de 7 dias da Receita Total e plote em um gráfico de linha para detectar tendência.</a:t>
            </a:r>
          </a:p>
          <a:p>
            <a:endParaRPr lang="pt-BR" sz="2800" dirty="0"/>
          </a:p>
          <a:p>
            <a:r>
              <a:rPr lang="pt-BR" sz="2800" dirty="0"/>
              <a:t>3. Produto mais vendido por região</a:t>
            </a:r>
          </a:p>
        </p:txBody>
      </p:sp>
    </p:spTree>
    <p:extLst>
      <p:ext uri="{BB962C8B-B14F-4D97-AF65-F5344CB8AC3E}">
        <p14:creationId xmlns:p14="http://schemas.microsoft.com/office/powerpoint/2010/main" val="115282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15B5AC-87CC-4149-80F8-94946D3B23DA}"/>
              </a:ext>
            </a:extLst>
          </p:cNvPr>
          <p:cNvSpPr/>
          <p:nvPr/>
        </p:nvSpPr>
        <p:spPr>
          <a:xfrm>
            <a:off x="280737" y="350603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dirty="0" err="1"/>
              <a:t>df</a:t>
            </a:r>
            <a:r>
              <a:rPr lang="pt-BR" sz="4000" dirty="0"/>
              <a:t>['</a:t>
            </a:r>
            <a:r>
              <a:rPr lang="pt-BR" sz="4000" dirty="0" err="1"/>
              <a:t>Mes</a:t>
            </a:r>
            <a:r>
              <a:rPr lang="pt-BR" sz="4000" dirty="0"/>
              <a:t>'] = </a:t>
            </a:r>
            <a:r>
              <a:rPr lang="pt-BR" sz="4000" dirty="0" err="1"/>
              <a:t>df</a:t>
            </a:r>
            <a:r>
              <a:rPr lang="pt-BR" sz="4000" dirty="0"/>
              <a:t>['Data'].</a:t>
            </a:r>
            <a:r>
              <a:rPr lang="pt-BR" sz="4000" dirty="0" err="1"/>
              <a:t>dt.to_period</a:t>
            </a:r>
            <a:r>
              <a:rPr lang="pt-BR" sz="4000" dirty="0"/>
              <a:t>('M')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7C256A7-0077-4F40-B32E-1E7BD96BFDDA}"/>
              </a:ext>
            </a:extLst>
          </p:cNvPr>
          <p:cNvSpPr/>
          <p:nvPr/>
        </p:nvSpPr>
        <p:spPr>
          <a:xfrm>
            <a:off x="280737" y="1120676"/>
            <a:ext cx="106359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600" dirty="0"/>
              <a:t># Total de vendas por mês</a:t>
            </a:r>
          </a:p>
          <a:p>
            <a:r>
              <a:rPr lang="pt-BR" sz="3600" dirty="0" err="1"/>
              <a:t>vendas_mes</a:t>
            </a:r>
            <a:r>
              <a:rPr lang="pt-BR" sz="3600" dirty="0"/>
              <a:t> = </a:t>
            </a:r>
            <a:r>
              <a:rPr lang="pt-BR" sz="3600" dirty="0" err="1"/>
              <a:t>df.groupby</a:t>
            </a:r>
            <a:r>
              <a:rPr lang="pt-BR" sz="3600" dirty="0"/>
              <a:t>('</a:t>
            </a:r>
            <a:r>
              <a:rPr lang="pt-BR" sz="3600" dirty="0" err="1"/>
              <a:t>Mes</a:t>
            </a:r>
            <a:r>
              <a:rPr lang="pt-BR" sz="3600" dirty="0"/>
              <a:t>')['Vendas'].sum()</a:t>
            </a:r>
          </a:p>
          <a:p>
            <a:r>
              <a:rPr lang="pt-BR" sz="3600" dirty="0"/>
              <a:t>print("\n=== VENDAS POR MÊS ===")</a:t>
            </a:r>
          </a:p>
          <a:p>
            <a:r>
              <a:rPr lang="pt-BR" sz="3600" dirty="0"/>
              <a:t>print(</a:t>
            </a:r>
            <a:r>
              <a:rPr lang="pt-BR" sz="3600" dirty="0" err="1"/>
              <a:t>vendas_mes</a:t>
            </a:r>
            <a:r>
              <a:rPr lang="pt-BR" sz="3600" dirty="0"/>
              <a:t>)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4A29F9-98A1-499C-985D-D59F42EF89AD}"/>
              </a:ext>
            </a:extLst>
          </p:cNvPr>
          <p:cNvSpPr/>
          <p:nvPr/>
        </p:nvSpPr>
        <p:spPr>
          <a:xfrm>
            <a:off x="569495" y="4001778"/>
            <a:ext cx="85985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/>
              <a:t>plt.figure</a:t>
            </a:r>
            <a:r>
              <a:rPr lang="pt-BR" sz="2800" dirty="0"/>
              <a:t>(</a:t>
            </a:r>
            <a:r>
              <a:rPr lang="pt-BR" sz="2800" dirty="0" err="1"/>
              <a:t>figsize</a:t>
            </a:r>
            <a:r>
              <a:rPr lang="pt-BR" sz="2800" dirty="0"/>
              <a:t>=(7,4))</a:t>
            </a:r>
          </a:p>
          <a:p>
            <a:r>
              <a:rPr lang="pt-BR" sz="2800" dirty="0" err="1"/>
              <a:t>vendas_mes.plot</a:t>
            </a:r>
            <a:r>
              <a:rPr lang="pt-BR" sz="2800" dirty="0"/>
              <a:t>(</a:t>
            </a:r>
            <a:r>
              <a:rPr lang="pt-BR" sz="2800" dirty="0" err="1"/>
              <a:t>kind</a:t>
            </a:r>
            <a:r>
              <a:rPr lang="pt-BR" sz="2800" dirty="0"/>
              <a:t>='</a:t>
            </a:r>
            <a:r>
              <a:rPr lang="pt-BR" sz="2800" dirty="0" err="1"/>
              <a:t>line</a:t>
            </a:r>
            <a:r>
              <a:rPr lang="pt-BR" sz="2800" dirty="0"/>
              <a:t>', </a:t>
            </a:r>
            <a:r>
              <a:rPr lang="pt-BR" sz="2800" dirty="0" err="1"/>
              <a:t>marker</a:t>
            </a:r>
            <a:r>
              <a:rPr lang="pt-BR" sz="2800" dirty="0"/>
              <a:t>='o')</a:t>
            </a:r>
          </a:p>
          <a:p>
            <a:r>
              <a:rPr lang="pt-BR" sz="2800" dirty="0" err="1"/>
              <a:t>plt.title</a:t>
            </a:r>
            <a:r>
              <a:rPr lang="pt-BR" sz="2800" dirty="0"/>
              <a:t>("Vendas por Mês")</a:t>
            </a:r>
          </a:p>
          <a:p>
            <a:r>
              <a:rPr lang="pt-BR" sz="2800" dirty="0" err="1"/>
              <a:t>plt.ylabel</a:t>
            </a:r>
            <a:r>
              <a:rPr lang="pt-BR" sz="2800" dirty="0"/>
              <a:t>("Unidades")</a:t>
            </a:r>
          </a:p>
          <a:p>
            <a:r>
              <a:rPr lang="pt-BR" sz="2800" dirty="0" err="1"/>
              <a:t>plt.show</a:t>
            </a:r>
            <a:r>
              <a:rPr lang="pt-BR" sz="28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795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D15B5AC-87CC-4149-80F8-94946D3B23DA}"/>
              </a:ext>
            </a:extLst>
          </p:cNvPr>
          <p:cNvSpPr/>
          <p:nvPr/>
        </p:nvSpPr>
        <p:spPr>
          <a:xfrm>
            <a:off x="437148" y="2853171"/>
            <a:ext cx="81534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comando em Pandas gera um gráfico de linha com marcadores em cada ponto dos dados. </a:t>
            </a:r>
          </a:p>
          <a:p>
            <a:r>
              <a:rPr lang="pt-BR" sz="2400" dirty="0" err="1"/>
              <a:t>vendas_mes.plot</a:t>
            </a:r>
            <a:r>
              <a:rPr lang="pt-BR" sz="2400" dirty="0"/>
              <a:t>(</a:t>
            </a:r>
            <a:r>
              <a:rPr lang="pt-BR" sz="2400" dirty="0" err="1"/>
              <a:t>kind</a:t>
            </a:r>
            <a:r>
              <a:rPr lang="pt-BR" sz="2400" dirty="0"/>
              <a:t>='</a:t>
            </a:r>
            <a:r>
              <a:rPr lang="pt-BR" sz="2400" dirty="0" err="1"/>
              <a:t>line</a:t>
            </a:r>
            <a:r>
              <a:rPr lang="pt-BR" sz="2400" dirty="0"/>
              <a:t>', </a:t>
            </a:r>
            <a:r>
              <a:rPr lang="pt-BR" sz="2400" dirty="0" err="1"/>
              <a:t>marker</a:t>
            </a:r>
            <a:r>
              <a:rPr lang="pt-BR" sz="2400" dirty="0"/>
              <a:t>='o’)</a:t>
            </a:r>
          </a:p>
          <a:p>
            <a:r>
              <a:rPr lang="pt-BR" sz="2400" dirty="0" err="1"/>
              <a:t>vendas_mes</a:t>
            </a:r>
            <a:r>
              <a:rPr lang="pt-BR" sz="2400" dirty="0"/>
              <a:t> → deve ser um </a:t>
            </a:r>
            <a:r>
              <a:rPr lang="pt-BR" sz="2400" dirty="0" err="1"/>
              <a:t>DataFrame</a:t>
            </a:r>
            <a:r>
              <a:rPr lang="pt-BR" sz="2400" dirty="0"/>
              <a:t> ou Series.</a:t>
            </a:r>
          </a:p>
          <a:p>
            <a:r>
              <a:rPr lang="pt-BR" sz="2400" dirty="0" err="1"/>
              <a:t>kind</a:t>
            </a:r>
            <a:r>
              <a:rPr lang="pt-BR" sz="2400" dirty="0"/>
              <a:t>='</a:t>
            </a:r>
            <a:r>
              <a:rPr lang="pt-BR" sz="2400" dirty="0" err="1"/>
              <a:t>line</a:t>
            </a:r>
            <a:r>
              <a:rPr lang="pt-BR" sz="2400" dirty="0"/>
              <a:t>' → define que o gráfico será de linha.</a:t>
            </a:r>
          </a:p>
          <a:p>
            <a:r>
              <a:rPr lang="pt-BR" sz="2400" dirty="0" err="1"/>
              <a:t>marker</a:t>
            </a:r>
            <a:r>
              <a:rPr lang="pt-BR" sz="2400" dirty="0"/>
              <a:t>='o' → adiciona marcadores circulares (o) em cada ponto da linha.🔹 Se </a:t>
            </a:r>
            <a:r>
              <a:rPr lang="pt-BR" sz="2400" dirty="0" err="1"/>
              <a:t>vendas_mes</a:t>
            </a:r>
            <a:r>
              <a:rPr lang="pt-BR" sz="2400" dirty="0"/>
              <a:t> for uma Series, o eixo X será o índice, e o eixo Y os valores.</a:t>
            </a:r>
          </a:p>
          <a:p>
            <a:r>
              <a:rPr lang="pt-BR" sz="2400" dirty="0"/>
              <a:t>🔹 Se for um </a:t>
            </a:r>
            <a:r>
              <a:rPr lang="pt-BR" sz="2400" dirty="0" err="1"/>
              <a:t>DataFrame</a:t>
            </a:r>
            <a:r>
              <a:rPr lang="pt-BR" sz="2400" dirty="0"/>
              <a:t>, todas as colunas numéricas serão desenhadas no mesmo gráfico.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A4A29F9-98A1-499C-985D-D59F42EF89AD}"/>
              </a:ext>
            </a:extLst>
          </p:cNvPr>
          <p:cNvSpPr/>
          <p:nvPr/>
        </p:nvSpPr>
        <p:spPr>
          <a:xfrm>
            <a:off x="521369" y="332146"/>
            <a:ext cx="85985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err="1">
                <a:highlight>
                  <a:srgbClr val="FFFF00"/>
                </a:highlight>
              </a:rPr>
              <a:t>plt.figure</a:t>
            </a:r>
            <a:r>
              <a:rPr lang="pt-BR" sz="2800" dirty="0">
                <a:highlight>
                  <a:srgbClr val="FFFF00"/>
                </a:highlight>
              </a:rPr>
              <a:t>(</a:t>
            </a:r>
            <a:r>
              <a:rPr lang="pt-BR" sz="2800" dirty="0" err="1">
                <a:highlight>
                  <a:srgbClr val="FFFF00"/>
                </a:highlight>
              </a:rPr>
              <a:t>figsize</a:t>
            </a:r>
            <a:r>
              <a:rPr lang="pt-BR" sz="2800" dirty="0">
                <a:highlight>
                  <a:srgbClr val="FFFF00"/>
                </a:highlight>
              </a:rPr>
              <a:t>=(7,4))</a:t>
            </a:r>
          </a:p>
          <a:p>
            <a:r>
              <a:rPr lang="pt-BR" sz="2800" dirty="0" err="1">
                <a:highlight>
                  <a:srgbClr val="FFFF00"/>
                </a:highlight>
              </a:rPr>
              <a:t>vendas_mes.plot</a:t>
            </a:r>
            <a:r>
              <a:rPr lang="pt-BR" sz="2800" dirty="0">
                <a:highlight>
                  <a:srgbClr val="FFFF00"/>
                </a:highlight>
              </a:rPr>
              <a:t>(</a:t>
            </a:r>
            <a:r>
              <a:rPr lang="pt-BR" sz="2800" dirty="0" err="1">
                <a:highlight>
                  <a:srgbClr val="FFFF00"/>
                </a:highlight>
              </a:rPr>
              <a:t>kind</a:t>
            </a:r>
            <a:r>
              <a:rPr lang="pt-BR" sz="2800" dirty="0">
                <a:highlight>
                  <a:srgbClr val="FFFF00"/>
                </a:highlight>
              </a:rPr>
              <a:t>='</a:t>
            </a:r>
            <a:r>
              <a:rPr lang="pt-BR" sz="2800" dirty="0" err="1">
                <a:highlight>
                  <a:srgbClr val="FFFF00"/>
                </a:highlight>
              </a:rPr>
              <a:t>line</a:t>
            </a:r>
            <a:r>
              <a:rPr lang="pt-BR" sz="2800" dirty="0">
                <a:highlight>
                  <a:srgbClr val="FFFF00"/>
                </a:highlight>
              </a:rPr>
              <a:t>', </a:t>
            </a:r>
            <a:r>
              <a:rPr lang="pt-BR" sz="2800" dirty="0" err="1">
                <a:highlight>
                  <a:srgbClr val="FFFF00"/>
                </a:highlight>
              </a:rPr>
              <a:t>marker</a:t>
            </a:r>
            <a:r>
              <a:rPr lang="pt-BR" sz="2800" dirty="0">
                <a:highlight>
                  <a:srgbClr val="FFFF00"/>
                </a:highlight>
              </a:rPr>
              <a:t>='o')</a:t>
            </a:r>
          </a:p>
          <a:p>
            <a:r>
              <a:rPr lang="pt-BR" sz="2800" dirty="0" err="1">
                <a:highlight>
                  <a:srgbClr val="FFFF00"/>
                </a:highlight>
              </a:rPr>
              <a:t>plt.title</a:t>
            </a:r>
            <a:r>
              <a:rPr lang="pt-BR" sz="2800" dirty="0">
                <a:highlight>
                  <a:srgbClr val="FFFF00"/>
                </a:highlight>
              </a:rPr>
              <a:t>("Vendas por Mês")</a:t>
            </a:r>
          </a:p>
          <a:p>
            <a:r>
              <a:rPr lang="pt-BR" sz="2800" dirty="0" err="1">
                <a:highlight>
                  <a:srgbClr val="FFFF00"/>
                </a:highlight>
              </a:rPr>
              <a:t>plt.ylabel</a:t>
            </a:r>
            <a:r>
              <a:rPr lang="pt-BR" sz="2800" dirty="0">
                <a:highlight>
                  <a:srgbClr val="FFFF00"/>
                </a:highlight>
              </a:rPr>
              <a:t>("Unidades")</a:t>
            </a:r>
          </a:p>
          <a:p>
            <a:r>
              <a:rPr lang="pt-BR" sz="2800" dirty="0" err="1">
                <a:highlight>
                  <a:srgbClr val="FFFF00"/>
                </a:highlight>
              </a:rPr>
              <a:t>plt.show</a:t>
            </a:r>
            <a:r>
              <a:rPr lang="pt-BR" sz="2800" dirty="0">
                <a:highlight>
                  <a:srgbClr val="FFFF00"/>
                </a:highlight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67132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1973E7D-D1C4-4268-BFBE-1A06E6B800E8}"/>
              </a:ext>
            </a:extLst>
          </p:cNvPr>
          <p:cNvSpPr/>
          <p:nvPr/>
        </p:nvSpPr>
        <p:spPr>
          <a:xfrm>
            <a:off x="280737" y="93277"/>
            <a:ext cx="116906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/>
              <a:t>2.	Média móvel:</a:t>
            </a:r>
          </a:p>
          <a:p>
            <a:r>
              <a:rPr lang="pt-BR" sz="2400" dirty="0"/>
              <a:t>Calcule a média móvel de 7 dias da Receita Total e plote em um gráfico de linha para detectar tendência.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9565DF13-4983-4D6D-8777-78134F40F3FD}"/>
              </a:ext>
            </a:extLst>
          </p:cNvPr>
          <p:cNvSpPr/>
          <p:nvPr/>
        </p:nvSpPr>
        <p:spPr>
          <a:xfrm>
            <a:off x="220579" y="1293606"/>
            <a:ext cx="112976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err="1">
                <a:highlight>
                  <a:srgbClr val="FFFF00"/>
                </a:highlight>
              </a:rPr>
              <a:t>df_sorted</a:t>
            </a:r>
            <a:r>
              <a:rPr lang="pt-BR" sz="3200" dirty="0">
                <a:highlight>
                  <a:srgbClr val="FFFF00"/>
                </a:highlight>
              </a:rPr>
              <a:t> = </a:t>
            </a:r>
            <a:r>
              <a:rPr lang="pt-BR" sz="3200" dirty="0" err="1">
                <a:highlight>
                  <a:srgbClr val="FFFF00"/>
                </a:highlight>
              </a:rPr>
              <a:t>df.sort_values</a:t>
            </a:r>
            <a:r>
              <a:rPr lang="pt-BR" sz="3200" dirty="0">
                <a:highlight>
                  <a:srgbClr val="FFFF00"/>
                </a:highlight>
              </a:rPr>
              <a:t>('Data')</a:t>
            </a:r>
          </a:p>
          <a:p>
            <a:r>
              <a:rPr lang="pt-BR" sz="3200" dirty="0" err="1">
                <a:highlight>
                  <a:srgbClr val="FFFF00"/>
                </a:highlight>
              </a:rPr>
              <a:t>df_sorted</a:t>
            </a:r>
            <a:r>
              <a:rPr lang="pt-BR" sz="3200" dirty="0">
                <a:highlight>
                  <a:srgbClr val="FFFF00"/>
                </a:highlight>
              </a:rPr>
              <a:t>['MA7'] = </a:t>
            </a:r>
            <a:r>
              <a:rPr lang="pt-BR" sz="3200" dirty="0" err="1">
                <a:highlight>
                  <a:srgbClr val="FFFF00"/>
                </a:highlight>
              </a:rPr>
              <a:t>df_sorted</a:t>
            </a:r>
            <a:r>
              <a:rPr lang="pt-BR" sz="3200" dirty="0">
                <a:highlight>
                  <a:srgbClr val="FFFF00"/>
                </a:highlight>
              </a:rPr>
              <a:t>['Receita Total'].</a:t>
            </a:r>
            <a:r>
              <a:rPr lang="pt-BR" sz="3200" dirty="0" err="1">
                <a:highlight>
                  <a:srgbClr val="FFFF00"/>
                </a:highlight>
              </a:rPr>
              <a:t>rolling</a:t>
            </a:r>
            <a:r>
              <a:rPr lang="pt-BR" sz="3200" dirty="0">
                <a:highlight>
                  <a:srgbClr val="FFFF00"/>
                </a:highlight>
              </a:rPr>
              <a:t>(7).</a:t>
            </a:r>
            <a:r>
              <a:rPr lang="pt-BR" sz="3200" dirty="0" err="1">
                <a:highlight>
                  <a:srgbClr val="FFFF00"/>
                </a:highlight>
              </a:rPr>
              <a:t>mean</a:t>
            </a:r>
            <a:r>
              <a:rPr lang="pt-BR" sz="3200" dirty="0">
                <a:highlight>
                  <a:srgbClr val="FFFF00"/>
                </a:highlight>
              </a:rPr>
              <a:t>()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279D48-B9BD-44BE-8543-FD081E8928A8}"/>
              </a:ext>
            </a:extLst>
          </p:cNvPr>
          <p:cNvSpPr txBox="1"/>
          <p:nvPr/>
        </p:nvSpPr>
        <p:spPr>
          <a:xfrm>
            <a:off x="280737" y="2650210"/>
            <a:ext cx="112976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600" dirty="0"/>
              <a:t>O que acontece passo a passo:</a:t>
            </a:r>
          </a:p>
          <a:p>
            <a:r>
              <a:rPr lang="pt-BR" sz="2600" dirty="0" err="1"/>
              <a:t>df_sorted</a:t>
            </a:r>
            <a:r>
              <a:rPr lang="pt-BR" sz="2600" dirty="0"/>
              <a:t>['Receita Total']→ Seleciona a coluna de valores da receita.</a:t>
            </a:r>
          </a:p>
          <a:p>
            <a:r>
              <a:rPr lang="pt-BR" sz="2600" dirty="0"/>
              <a:t>.</a:t>
            </a:r>
            <a:r>
              <a:rPr lang="pt-BR" sz="2600" dirty="0" err="1"/>
              <a:t>rolling</a:t>
            </a:r>
            <a:r>
              <a:rPr lang="pt-BR" sz="2600" dirty="0"/>
              <a:t>(7)→ Cria uma janela móvel de 7 linhas consecutivas (7 dias no seu caso, já que os dados são diários). Isso significa: a cada nova linha, o Pandas pega os 7 valores anteriores (incluindo o atual).</a:t>
            </a:r>
          </a:p>
          <a:p>
            <a:r>
              <a:rPr lang="pt-BR" sz="2600" dirty="0"/>
              <a:t>.</a:t>
            </a:r>
            <a:r>
              <a:rPr lang="pt-BR" sz="2600" dirty="0" err="1"/>
              <a:t>mean</a:t>
            </a:r>
            <a:r>
              <a:rPr lang="pt-BR" sz="2600" dirty="0"/>
              <a:t>()→ Calcula a média desses 7 valores dentro da janela.</a:t>
            </a:r>
          </a:p>
          <a:p>
            <a:r>
              <a:rPr lang="pt-BR" sz="2600" dirty="0"/>
              <a:t>Assim, você suaviza a série, reduzindo oscilações </a:t>
            </a:r>
            <a:r>
              <a:rPr lang="pt-BR" sz="2600" dirty="0" err="1"/>
              <a:t>diárias.df_sorted</a:t>
            </a:r>
            <a:r>
              <a:rPr lang="pt-BR" sz="2600" dirty="0"/>
              <a:t>['MA7'] = ...</a:t>
            </a:r>
          </a:p>
          <a:p>
            <a:r>
              <a:rPr lang="pt-BR" sz="2600" dirty="0"/>
              <a:t>→ O resultado (a série da média móvel) é armazenado numa nova coluna chamada MA7 no </a:t>
            </a:r>
            <a:r>
              <a:rPr lang="pt-BR" sz="2600" dirty="0" err="1"/>
              <a:t>DataFrame</a:t>
            </a:r>
            <a:r>
              <a:rPr lang="pt-BR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5754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42115F7-5003-45DB-98B8-B9D8A1E4A8BD}"/>
              </a:ext>
            </a:extLst>
          </p:cNvPr>
          <p:cNvSpPr txBox="1"/>
          <p:nvPr/>
        </p:nvSpPr>
        <p:spPr>
          <a:xfrm>
            <a:off x="252663" y="102991"/>
            <a:ext cx="1209574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Gerando os gráficos comparativos:</a:t>
            </a:r>
          </a:p>
          <a:p>
            <a:r>
              <a:rPr lang="pt-BR" sz="2700" dirty="0" err="1">
                <a:highlight>
                  <a:srgbClr val="00FFFF"/>
                </a:highlight>
              </a:rPr>
              <a:t>plt.figure</a:t>
            </a:r>
            <a:r>
              <a:rPr lang="pt-BR" sz="2700" dirty="0">
                <a:highlight>
                  <a:srgbClr val="00FFFF"/>
                </a:highlight>
              </a:rPr>
              <a:t>(</a:t>
            </a:r>
            <a:r>
              <a:rPr lang="pt-BR" sz="2700" dirty="0" err="1">
                <a:highlight>
                  <a:srgbClr val="00FFFF"/>
                </a:highlight>
              </a:rPr>
              <a:t>figsize</a:t>
            </a:r>
            <a:r>
              <a:rPr lang="pt-BR" sz="2700" dirty="0">
                <a:highlight>
                  <a:srgbClr val="00FFFF"/>
                </a:highlight>
              </a:rPr>
              <a:t>=(10,4))</a:t>
            </a:r>
          </a:p>
          <a:p>
            <a:r>
              <a:rPr lang="pt-BR" sz="2700" dirty="0" err="1">
                <a:highlight>
                  <a:srgbClr val="00FFFF"/>
                </a:highlight>
              </a:rPr>
              <a:t>plt.plot</a:t>
            </a:r>
            <a:r>
              <a:rPr lang="pt-BR" sz="2700" dirty="0">
                <a:highlight>
                  <a:srgbClr val="00FFFF"/>
                </a:highlight>
              </a:rPr>
              <a:t>(</a:t>
            </a:r>
            <a:r>
              <a:rPr lang="pt-BR" sz="2700" dirty="0" err="1">
                <a:highlight>
                  <a:srgbClr val="00FFFF"/>
                </a:highlight>
              </a:rPr>
              <a:t>df_sorted</a:t>
            </a:r>
            <a:r>
              <a:rPr lang="pt-BR" sz="2700" dirty="0">
                <a:highlight>
                  <a:srgbClr val="00FFFF"/>
                </a:highlight>
              </a:rPr>
              <a:t>['Data'], </a:t>
            </a:r>
            <a:r>
              <a:rPr lang="pt-BR" sz="2700" dirty="0" err="1">
                <a:highlight>
                  <a:srgbClr val="00FFFF"/>
                </a:highlight>
              </a:rPr>
              <a:t>df_sorted</a:t>
            </a:r>
            <a:r>
              <a:rPr lang="pt-BR" sz="2700" dirty="0">
                <a:highlight>
                  <a:srgbClr val="00FFFF"/>
                </a:highlight>
              </a:rPr>
              <a:t>['Receita Total'], alpha=0.5, </a:t>
            </a:r>
            <a:r>
              <a:rPr lang="pt-BR" sz="2700" dirty="0" err="1">
                <a:highlight>
                  <a:srgbClr val="00FFFF"/>
                </a:highlight>
              </a:rPr>
              <a:t>label</a:t>
            </a:r>
            <a:r>
              <a:rPr lang="pt-BR" sz="2700" dirty="0">
                <a:highlight>
                  <a:srgbClr val="00FFFF"/>
                </a:highlight>
              </a:rPr>
              <a:t>='Receita Diária')</a:t>
            </a:r>
          </a:p>
          <a:p>
            <a:r>
              <a:rPr lang="pt-BR" sz="2700" dirty="0" err="1">
                <a:highlight>
                  <a:srgbClr val="00FFFF"/>
                </a:highlight>
              </a:rPr>
              <a:t>plt.plot</a:t>
            </a:r>
            <a:r>
              <a:rPr lang="pt-BR" sz="2700" dirty="0">
                <a:highlight>
                  <a:srgbClr val="00FFFF"/>
                </a:highlight>
              </a:rPr>
              <a:t>(</a:t>
            </a:r>
            <a:r>
              <a:rPr lang="pt-BR" sz="2700" dirty="0" err="1">
                <a:highlight>
                  <a:srgbClr val="00FFFF"/>
                </a:highlight>
              </a:rPr>
              <a:t>df_sorted</a:t>
            </a:r>
            <a:r>
              <a:rPr lang="pt-BR" sz="2700" dirty="0">
                <a:highlight>
                  <a:srgbClr val="00FFFF"/>
                </a:highlight>
              </a:rPr>
              <a:t>['Data'], </a:t>
            </a:r>
            <a:r>
              <a:rPr lang="pt-BR" sz="2700" dirty="0" err="1">
                <a:highlight>
                  <a:srgbClr val="00FFFF"/>
                </a:highlight>
              </a:rPr>
              <a:t>df_sorted</a:t>
            </a:r>
            <a:r>
              <a:rPr lang="pt-BR" sz="2700" dirty="0">
                <a:highlight>
                  <a:srgbClr val="00FFFF"/>
                </a:highlight>
              </a:rPr>
              <a:t>['MA7'], color='</a:t>
            </a:r>
            <a:r>
              <a:rPr lang="pt-BR" sz="2700" dirty="0" err="1">
                <a:highlight>
                  <a:srgbClr val="00FFFF"/>
                </a:highlight>
              </a:rPr>
              <a:t>red</a:t>
            </a:r>
            <a:r>
              <a:rPr lang="pt-BR" sz="2700" dirty="0">
                <a:highlight>
                  <a:srgbClr val="00FFFF"/>
                </a:highlight>
              </a:rPr>
              <a:t>', </a:t>
            </a:r>
            <a:r>
              <a:rPr lang="pt-BR" sz="2700" dirty="0" err="1">
                <a:highlight>
                  <a:srgbClr val="00FFFF"/>
                </a:highlight>
              </a:rPr>
              <a:t>label</a:t>
            </a:r>
            <a:r>
              <a:rPr lang="pt-BR" sz="2700" dirty="0">
                <a:highlight>
                  <a:srgbClr val="00FFFF"/>
                </a:highlight>
              </a:rPr>
              <a:t>='Média Móvel 7 dias')</a:t>
            </a:r>
          </a:p>
          <a:p>
            <a:r>
              <a:rPr lang="pt-BR" sz="2700" dirty="0" err="1">
                <a:highlight>
                  <a:srgbClr val="00FFFF"/>
                </a:highlight>
              </a:rPr>
              <a:t>plt.legend</a:t>
            </a:r>
            <a:r>
              <a:rPr lang="pt-BR" sz="2700" dirty="0">
                <a:highlight>
                  <a:srgbClr val="00FFFF"/>
                </a:highlight>
              </a:rPr>
              <a:t>()</a:t>
            </a:r>
          </a:p>
          <a:p>
            <a:r>
              <a:rPr lang="pt-BR" sz="2700" dirty="0" err="1">
                <a:highlight>
                  <a:srgbClr val="00FFFF"/>
                </a:highlight>
              </a:rPr>
              <a:t>plt.title</a:t>
            </a:r>
            <a:r>
              <a:rPr lang="pt-BR" sz="2700" dirty="0">
                <a:highlight>
                  <a:srgbClr val="00FFFF"/>
                </a:highlight>
              </a:rPr>
              <a:t>("Receita Total com Média Móvel (7d)")</a:t>
            </a:r>
          </a:p>
          <a:p>
            <a:r>
              <a:rPr lang="pt-BR" sz="2700" dirty="0" err="1">
                <a:highlight>
                  <a:srgbClr val="00FFFF"/>
                </a:highlight>
              </a:rPr>
              <a:t>plt.show</a:t>
            </a:r>
            <a:r>
              <a:rPr lang="pt-BR" sz="2700" dirty="0">
                <a:highlight>
                  <a:srgbClr val="00FFFF"/>
                </a:highlight>
              </a:rPr>
              <a:t>()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8CC77C-AAE7-432C-B228-422C378D8D0B}"/>
              </a:ext>
            </a:extLst>
          </p:cNvPr>
          <p:cNvSpPr txBox="1"/>
          <p:nvPr/>
        </p:nvSpPr>
        <p:spPr>
          <a:xfrm>
            <a:off x="264695" y="3585411"/>
            <a:ext cx="1158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/>
              <a:t>df_sorted</a:t>
            </a:r>
            <a:r>
              <a:rPr lang="pt-BR" sz="2800" dirty="0"/>
              <a:t>['Data'] → eixo X (datas).</a:t>
            </a:r>
          </a:p>
          <a:p>
            <a:r>
              <a:rPr lang="pt-BR" sz="2800" dirty="0" err="1"/>
              <a:t>df_sorted</a:t>
            </a:r>
            <a:r>
              <a:rPr lang="pt-BR" sz="2800" dirty="0"/>
              <a:t>['Receita Total'] → eixo Y (valores da receita).</a:t>
            </a:r>
          </a:p>
          <a:p>
            <a:r>
              <a:rPr lang="pt-BR" sz="2800" dirty="0"/>
              <a:t>alpha=0.5 → deixa a linha semitransparente, útil para destacar outra curva depois (ex.: média móvel).</a:t>
            </a:r>
          </a:p>
          <a:p>
            <a:r>
              <a:rPr lang="pt-BR" sz="2800" dirty="0" err="1"/>
              <a:t>label</a:t>
            </a:r>
            <a:r>
              <a:rPr lang="pt-BR" sz="2800" dirty="0"/>
              <a:t>='Receita Diária' → define a legenda para identificar essa linha no gráfico.</a:t>
            </a:r>
          </a:p>
        </p:txBody>
      </p:sp>
    </p:spTree>
    <p:extLst>
      <p:ext uri="{BB962C8B-B14F-4D97-AF65-F5344CB8AC3E}">
        <p14:creationId xmlns:p14="http://schemas.microsoft.com/office/powerpoint/2010/main" val="2935271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E1121F9-BE8E-44D4-8805-64C527C19DEA}"/>
              </a:ext>
            </a:extLst>
          </p:cNvPr>
          <p:cNvSpPr/>
          <p:nvPr/>
        </p:nvSpPr>
        <p:spPr>
          <a:xfrm>
            <a:off x="342838" y="453008"/>
            <a:ext cx="1105106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 err="1"/>
              <a:t>df.groupby</a:t>
            </a:r>
            <a:r>
              <a:rPr lang="pt-BR" sz="3200" dirty="0"/>
              <a:t>(['</a:t>
            </a:r>
            <a:r>
              <a:rPr lang="pt-BR" sz="3200" dirty="0" err="1"/>
              <a:t>Região','Produto</a:t>
            </a:r>
            <a:r>
              <a:rPr lang="pt-BR" sz="3200" dirty="0"/>
              <a:t>'])['Vendas'].sum()</a:t>
            </a:r>
          </a:p>
          <a:p>
            <a:endParaRPr lang="pt-BR" sz="3200" dirty="0"/>
          </a:p>
          <a:p>
            <a:r>
              <a:rPr lang="pt-BR" sz="2800" dirty="0" err="1">
                <a:highlight>
                  <a:srgbClr val="00FFFF"/>
                </a:highlight>
              </a:rPr>
              <a:t>mais_vendido_por_regiao</a:t>
            </a:r>
            <a:r>
              <a:rPr lang="pt-BR" sz="2800" dirty="0">
                <a:highlight>
                  <a:srgbClr val="00FFFF"/>
                </a:highlight>
              </a:rPr>
              <a:t> = </a:t>
            </a:r>
            <a:r>
              <a:rPr lang="pt-BR" sz="2800" dirty="0" err="1">
                <a:highlight>
                  <a:srgbClr val="00FFFF"/>
                </a:highlight>
              </a:rPr>
              <a:t>df.groupby</a:t>
            </a:r>
            <a:r>
              <a:rPr lang="pt-BR" sz="2800" dirty="0">
                <a:highlight>
                  <a:srgbClr val="00FFFF"/>
                </a:highlight>
              </a:rPr>
              <a:t>(['</a:t>
            </a:r>
            <a:r>
              <a:rPr lang="pt-BR" sz="2800" dirty="0" err="1">
                <a:highlight>
                  <a:srgbClr val="00FFFF"/>
                </a:highlight>
              </a:rPr>
              <a:t>Região','Produto</a:t>
            </a:r>
            <a:r>
              <a:rPr lang="pt-BR" sz="2800" dirty="0">
                <a:highlight>
                  <a:srgbClr val="00FFFF"/>
                </a:highlight>
              </a:rPr>
              <a:t>'])['Vendas'].sum().</a:t>
            </a:r>
            <a:r>
              <a:rPr lang="pt-BR" sz="2800" dirty="0" err="1">
                <a:highlight>
                  <a:srgbClr val="00FFFF"/>
                </a:highlight>
              </a:rPr>
              <a:t>reset_index</a:t>
            </a:r>
            <a:r>
              <a:rPr lang="pt-BR" sz="2800" dirty="0">
                <a:highlight>
                  <a:srgbClr val="00FFFF"/>
                </a:highlight>
              </a:rPr>
              <a:t>()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5A5EB9-BE79-410D-BFD4-5AA3DA415494}"/>
              </a:ext>
            </a:extLst>
          </p:cNvPr>
          <p:cNvSpPr txBox="1"/>
          <p:nvPr/>
        </p:nvSpPr>
        <p:spPr>
          <a:xfrm>
            <a:off x="342838" y="2579906"/>
            <a:ext cx="1204762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highlight>
                  <a:srgbClr val="FFFF00"/>
                </a:highlight>
              </a:rPr>
              <a:t>mais_vendido</a:t>
            </a:r>
            <a:r>
              <a:rPr lang="pt-BR" sz="2000" dirty="0">
                <a:highlight>
                  <a:srgbClr val="FFFF00"/>
                </a:highlight>
              </a:rPr>
              <a:t> = </a:t>
            </a:r>
            <a:r>
              <a:rPr lang="pt-BR" sz="2000" dirty="0" err="1">
                <a:highlight>
                  <a:srgbClr val="FFFF00"/>
                </a:highlight>
              </a:rPr>
              <a:t>mais_vendido_por_regiao.loc</a:t>
            </a:r>
            <a:r>
              <a:rPr lang="pt-BR" sz="2000" dirty="0">
                <a:highlight>
                  <a:srgbClr val="FFFF00"/>
                </a:highlight>
              </a:rPr>
              <a:t>[</a:t>
            </a:r>
            <a:r>
              <a:rPr lang="pt-BR" sz="2000" dirty="0" err="1">
                <a:highlight>
                  <a:srgbClr val="FFFF00"/>
                </a:highlight>
              </a:rPr>
              <a:t>mais_vendido_por_regiao.groupby</a:t>
            </a:r>
            <a:r>
              <a:rPr lang="pt-BR" sz="2000" dirty="0">
                <a:highlight>
                  <a:srgbClr val="FFFF00"/>
                </a:highlight>
              </a:rPr>
              <a:t>('Região')['Vendas'].</a:t>
            </a:r>
            <a:r>
              <a:rPr lang="pt-BR" sz="2000" dirty="0" err="1">
                <a:highlight>
                  <a:srgbClr val="FFFF00"/>
                </a:highlight>
              </a:rPr>
              <a:t>idxmax</a:t>
            </a:r>
            <a:r>
              <a:rPr lang="pt-BR" sz="2000" dirty="0">
                <a:highlight>
                  <a:srgbClr val="FFFF00"/>
                </a:highlight>
              </a:rPr>
              <a:t>()]</a:t>
            </a:r>
          </a:p>
          <a:p>
            <a:endParaRPr lang="pt-BR" sz="2000" dirty="0">
              <a:highlight>
                <a:srgbClr val="FFFF00"/>
              </a:highlight>
            </a:endParaRPr>
          </a:p>
          <a:p>
            <a:r>
              <a:rPr lang="pt-BR" sz="2000" dirty="0">
                <a:highlight>
                  <a:srgbClr val="FFFF00"/>
                </a:highlight>
              </a:rPr>
              <a:t>print("\n=== PRODUTO MAIS VENDIDO POR REGIÃO ===")</a:t>
            </a:r>
          </a:p>
          <a:p>
            <a:endParaRPr lang="pt-BR" sz="4000" dirty="0">
              <a:highlight>
                <a:srgbClr val="FFFF00"/>
              </a:highlight>
            </a:endParaRPr>
          </a:p>
          <a:p>
            <a:endParaRPr lang="pt-BR" sz="4000" dirty="0">
              <a:highlight>
                <a:srgbClr val="FFFF00"/>
              </a:highlight>
            </a:endParaRPr>
          </a:p>
          <a:p>
            <a:endParaRPr lang="pt-B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7886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35A5EB9-BE79-410D-BFD4-5AA3DA415494}"/>
              </a:ext>
            </a:extLst>
          </p:cNvPr>
          <p:cNvSpPr txBox="1"/>
          <p:nvPr/>
        </p:nvSpPr>
        <p:spPr>
          <a:xfrm>
            <a:off x="144379" y="535206"/>
            <a:ext cx="120476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4000" dirty="0">
              <a:highlight>
                <a:srgbClr val="FFFF00"/>
              </a:highlight>
            </a:endParaRPr>
          </a:p>
          <a:p>
            <a:r>
              <a:rPr lang="pt-BR" sz="2400" dirty="0">
                <a:highlight>
                  <a:srgbClr val="00FF00"/>
                </a:highlight>
              </a:rPr>
              <a:t>Preço médio por produto/região</a:t>
            </a:r>
          </a:p>
          <a:p>
            <a:r>
              <a:rPr lang="pt-BR" sz="2400" dirty="0" err="1">
                <a:highlight>
                  <a:srgbClr val="00FF00"/>
                </a:highlight>
              </a:rPr>
              <a:t>df_grouped</a:t>
            </a:r>
            <a:r>
              <a:rPr lang="pt-BR" sz="2400" dirty="0">
                <a:highlight>
                  <a:srgbClr val="00FF00"/>
                </a:highlight>
              </a:rPr>
              <a:t> = </a:t>
            </a:r>
            <a:r>
              <a:rPr lang="pt-BR" sz="2400" dirty="0" err="1">
                <a:highlight>
                  <a:srgbClr val="00FF00"/>
                </a:highlight>
              </a:rPr>
              <a:t>df.groupby</a:t>
            </a:r>
            <a:r>
              <a:rPr lang="pt-BR" sz="2400" dirty="0">
                <a:highlight>
                  <a:srgbClr val="00FF00"/>
                </a:highlight>
              </a:rPr>
              <a:t>(['</a:t>
            </a:r>
            <a:r>
              <a:rPr lang="pt-BR" sz="2400" dirty="0" err="1">
                <a:highlight>
                  <a:srgbClr val="00FF00"/>
                </a:highlight>
              </a:rPr>
              <a:t>Produto','Região</a:t>
            </a:r>
            <a:r>
              <a:rPr lang="pt-BR" sz="2400" dirty="0">
                <a:highlight>
                  <a:srgbClr val="00FF00"/>
                </a:highlight>
              </a:rPr>
              <a:t>'])['Preço Unitário'].</a:t>
            </a:r>
            <a:r>
              <a:rPr lang="pt-BR" sz="2400" dirty="0" err="1">
                <a:highlight>
                  <a:srgbClr val="00FF00"/>
                </a:highlight>
              </a:rPr>
              <a:t>mean</a:t>
            </a:r>
            <a:r>
              <a:rPr lang="pt-BR" sz="2400" dirty="0">
                <a:highlight>
                  <a:srgbClr val="00FF00"/>
                </a:highlight>
              </a:rPr>
              <a:t>().</a:t>
            </a:r>
            <a:r>
              <a:rPr lang="pt-BR" sz="2400" dirty="0" err="1">
                <a:highlight>
                  <a:srgbClr val="00FF00"/>
                </a:highlight>
              </a:rPr>
              <a:t>reset_index</a:t>
            </a:r>
            <a:r>
              <a:rPr lang="pt-BR" sz="2400" dirty="0">
                <a:highlight>
                  <a:srgbClr val="00FF00"/>
                </a:highlight>
              </a:rPr>
              <a:t>()</a:t>
            </a:r>
          </a:p>
          <a:p>
            <a:r>
              <a:rPr lang="pt-BR" sz="2400" dirty="0">
                <a:highlight>
                  <a:srgbClr val="00FF00"/>
                </a:highlight>
              </a:rPr>
              <a:t>print (</a:t>
            </a:r>
            <a:r>
              <a:rPr lang="pt-BR" sz="2400" dirty="0" err="1">
                <a:highlight>
                  <a:srgbClr val="00FF00"/>
                </a:highlight>
              </a:rPr>
              <a:t>df_grouped</a:t>
            </a:r>
            <a:r>
              <a:rPr lang="pt-BR" sz="2400" dirty="0">
                <a:highlight>
                  <a:srgbClr val="00FF00"/>
                </a:highlight>
              </a:rPr>
              <a:t>)</a:t>
            </a:r>
          </a:p>
          <a:p>
            <a:endParaRPr lang="pt-BR" sz="2000" dirty="0">
              <a:highlight>
                <a:srgbClr val="FFFF00"/>
              </a:highlight>
            </a:endParaRPr>
          </a:p>
          <a:p>
            <a:endParaRPr lang="pt-BR" sz="2000" dirty="0">
              <a:highlight>
                <a:srgbClr val="FFFF00"/>
              </a:highlight>
            </a:endParaRPr>
          </a:p>
          <a:p>
            <a:endParaRPr lang="pt-BR" sz="2000" dirty="0">
              <a:highlight>
                <a:srgbClr val="FFFF00"/>
              </a:highlight>
            </a:endParaRPr>
          </a:p>
          <a:p>
            <a:endParaRPr lang="pt-BR" sz="2000" dirty="0">
              <a:highlight>
                <a:srgbClr val="FFFF00"/>
              </a:highlight>
            </a:endParaRPr>
          </a:p>
          <a:p>
            <a:r>
              <a:rPr lang="pt-BR" sz="2000" dirty="0">
                <a:highlight>
                  <a:srgbClr val="FFFF00"/>
                </a:highlight>
              </a:rPr>
              <a:t>PP</a:t>
            </a:r>
          </a:p>
          <a:p>
            <a:r>
              <a:rPr lang="pt-BR" sz="2000" dirty="0">
                <a:highlight>
                  <a:srgbClr val="FFFF00"/>
                </a:highlight>
              </a:rPr>
              <a:t># --- </a:t>
            </a:r>
            <a:r>
              <a:rPr lang="pt-BR" sz="2000" dirty="0" err="1">
                <a:highlight>
                  <a:srgbClr val="FFFF00"/>
                </a:highlight>
              </a:rPr>
              <a:t>Pivot</a:t>
            </a:r>
            <a:r>
              <a:rPr lang="pt-BR" sz="2000" dirty="0">
                <a:highlight>
                  <a:srgbClr val="FFFF00"/>
                </a:highlight>
              </a:rPr>
              <a:t> para facilitar ---</a:t>
            </a:r>
          </a:p>
          <a:p>
            <a:r>
              <a:rPr lang="pt-BR" sz="2000" dirty="0" err="1">
                <a:highlight>
                  <a:srgbClr val="FFFF00"/>
                </a:highlight>
              </a:rPr>
              <a:t>pivot</a:t>
            </a:r>
            <a:r>
              <a:rPr lang="pt-BR" sz="2000" dirty="0">
                <a:highlight>
                  <a:srgbClr val="FFFF00"/>
                </a:highlight>
              </a:rPr>
              <a:t> = </a:t>
            </a:r>
            <a:r>
              <a:rPr lang="pt-BR" sz="2000" dirty="0" err="1">
                <a:highlight>
                  <a:srgbClr val="FFFF00"/>
                </a:highlight>
              </a:rPr>
              <a:t>df_grouped.pivot</a:t>
            </a:r>
            <a:r>
              <a:rPr lang="pt-BR" sz="2000" dirty="0">
                <a:highlight>
                  <a:srgbClr val="FFFF00"/>
                </a:highlight>
              </a:rPr>
              <a:t>(index='Produto', </a:t>
            </a:r>
            <a:r>
              <a:rPr lang="pt-BR" sz="2000" dirty="0" err="1">
                <a:highlight>
                  <a:srgbClr val="FFFF00"/>
                </a:highlight>
              </a:rPr>
              <a:t>columns</a:t>
            </a:r>
            <a:r>
              <a:rPr lang="pt-BR" sz="2000" dirty="0">
                <a:highlight>
                  <a:srgbClr val="FFFF00"/>
                </a:highlight>
              </a:rPr>
              <a:t>='Região', </a:t>
            </a:r>
            <a:r>
              <a:rPr lang="pt-BR" sz="2000" dirty="0" err="1">
                <a:highlight>
                  <a:srgbClr val="FFFF00"/>
                </a:highlight>
              </a:rPr>
              <a:t>values</a:t>
            </a:r>
            <a:r>
              <a:rPr lang="pt-BR" sz="2000" dirty="0">
                <a:highlight>
                  <a:srgbClr val="FFFF00"/>
                </a:highlight>
              </a:rPr>
              <a:t>='Preço Unitário')</a:t>
            </a:r>
          </a:p>
          <a:p>
            <a:endParaRPr lang="pt-BR" sz="4000" dirty="0">
              <a:highlight>
                <a:srgbClr val="FFFF00"/>
              </a:highlight>
            </a:endParaRPr>
          </a:p>
          <a:p>
            <a:endParaRPr lang="pt-BR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8440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Props1.xml><?xml version="1.0" encoding="utf-8"?>
<ds:datastoreItem xmlns:ds="http://schemas.openxmlformats.org/officeDocument/2006/customXml" ds:itemID="{C6ACB499-FFEC-4C72-8BC1-03B7FF14F333}"/>
</file>

<file path=customXml/itemProps2.xml><?xml version="1.0" encoding="utf-8"?>
<ds:datastoreItem xmlns:ds="http://schemas.openxmlformats.org/officeDocument/2006/customXml" ds:itemID="{92943A4B-63E3-4421-AEE4-7B39B0A80124}"/>
</file>

<file path=customXml/itemProps3.xml><?xml version="1.0" encoding="utf-8"?>
<ds:datastoreItem xmlns:ds="http://schemas.openxmlformats.org/officeDocument/2006/customXml" ds:itemID="{3259A499-46EE-4D03-9EAE-B2C78EAC7E6E}"/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787</Words>
  <Application>Microsoft Office PowerPoint</Application>
  <PresentationFormat>Widescreen</PresentationFormat>
  <Paragraphs>69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Ghisi Costa</dc:creator>
  <cp:lastModifiedBy>Jeferson Ghisi Costa</cp:lastModifiedBy>
  <cp:revision>14</cp:revision>
  <dcterms:created xsi:type="dcterms:W3CDTF">2025-09-24T17:23:15Z</dcterms:created>
  <dcterms:modified xsi:type="dcterms:W3CDTF">2025-09-25T19:17:11Z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</Properties>
</file>