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  <p:sldMasterId id="2147483664" r:id="rId8"/>
    <p:sldMasterId id="2147483674" r:id="rId9"/>
    <p:sldMasterId id="2147483676" r:id="rId10"/>
    <p:sldMasterId id="2147483678" r:id="rId11"/>
    <p:sldMasterId id="2147483680" r:id="rId12"/>
  </p:sldMasterIdLst>
  <p:sldIdLst>
    <p:sldId id="256" r:id="rId13"/>
    <p:sldId id="282" r:id="rId14"/>
    <p:sldId id="290" r:id="rId15"/>
    <p:sldId id="293" r:id="rId16"/>
    <p:sldId id="295" r:id="rId17"/>
    <p:sldId id="294" r:id="rId18"/>
    <p:sldId id="286" r:id="rId19"/>
    <p:sldId id="288" r:id="rId20"/>
    <p:sldId id="281" r:id="rId21"/>
    <p:sldId id="285" r:id="rId22"/>
    <p:sldId id="296" r:id="rId23"/>
    <p:sldId id="264" r:id="rId24"/>
    <p:sldId id="266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7EDC2-AD6A-86BF-69E2-4FF7A87005D5}" v="4" dt="2020-05-19T02:55:5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1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1.xml"/><Relationship Id="rId12" Type="http://schemas.openxmlformats.org/officeDocument/2006/relationships/slideMaster" Target="slideMasters/slideMaster6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5.xml"/><Relationship Id="rId24" Type="http://schemas.openxmlformats.org/officeDocument/2006/relationships/slide" Target="slides/slide12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4.xml"/><Relationship Id="rId19" Type="http://schemas.openxmlformats.org/officeDocument/2006/relationships/slide" Target="slides/slide7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3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1 Blue - 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1" y="45393"/>
            <a:ext cx="2119941" cy="892384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8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 noProof="0"/>
              <a:t>Click icon to add table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8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67808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179200" y="1440000"/>
            <a:ext cx="34560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46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4 White - thre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556416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4" name="Table Placeholder 2"/>
          <p:cNvSpPr>
            <a:spLocks noGrp="1"/>
          </p:cNvSpPr>
          <p:nvPr>
            <p:ph type="tbl" sz="quarter" idx="16"/>
          </p:nvPr>
        </p:nvSpPr>
        <p:spPr>
          <a:xfrm>
            <a:off x="8176564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15" name="Table Placeholder 2"/>
          <p:cNvSpPr>
            <a:spLocks noGrp="1"/>
          </p:cNvSpPr>
          <p:nvPr>
            <p:ph type="tbl" sz="quarter" idx="17"/>
          </p:nvPr>
        </p:nvSpPr>
        <p:spPr>
          <a:xfrm>
            <a:off x="4365172" y="1440000"/>
            <a:ext cx="3456000" cy="474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33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table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4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5 White - four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4080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592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9110400" y="1440000"/>
            <a:ext cx="25248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69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White - IN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89600" y="1200000"/>
            <a:ext cx="11145600" cy="26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8800" baseline="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4080000"/>
            <a:ext cx="11078400" cy="2102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21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" y="48000"/>
            <a:ext cx="2132333" cy="8976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90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55A-9A6C-4F90-909A-D6CAB3F9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C5B4-6F5C-4B94-B8EC-BD4EA865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6965-F6CE-403A-AEC3-F3C360B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4A7-29CF-4ABD-BD53-307BBE52AC41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5B5-46BB-4A69-AB77-2BFD38BB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2E9E-59F8-435F-96A1-7FA37913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7A3-8CA4-4E6E-8B93-F92C68E9E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1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9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6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 Nokia Blue EX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5364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55A-9A6C-4F90-909A-D6CAB3F9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C5B4-6F5C-4B94-B8EC-BD4EA865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6965-F6CE-403A-AEC3-F3C360B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4A7-29CF-4ABD-BD53-307BBE52AC41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5B5-46BB-4A69-AB77-2BFD38BB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2E9E-59F8-435F-96A1-7FA37913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7A3-8CA4-4E6E-8B93-F92C68E9E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229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2 Blue - one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1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758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0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Nokia White INTERNAL Maste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084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55A-9A6C-4F90-909A-D6CAB3F9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C5B4-6F5C-4B94-B8EC-BD4EA865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6965-F6CE-403A-AEC3-F3C360B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4A7-29CF-4ABD-BD53-307BBE52AC41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5B5-46BB-4A69-AB77-2BFD38BB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2E9E-59F8-435F-96A1-7FA37913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7A3-8CA4-4E6E-8B93-F92C68E9E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92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5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Nokia Divider Mas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8463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867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538362" indent="0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None/>
              <a:defRPr sz="1067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845554" indent="0">
              <a:spcBef>
                <a:spcPts val="0"/>
              </a:spcBef>
              <a:spcAft>
                <a:spcPts val="800"/>
              </a:spcAft>
              <a:buNone/>
              <a:defRPr sz="933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152746" indent="0">
              <a:spcBef>
                <a:spcPts val="0"/>
              </a:spcBef>
              <a:spcAft>
                <a:spcPts val="800"/>
              </a:spcAft>
              <a:buNone/>
              <a:defRPr sz="80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84" y="6198577"/>
            <a:ext cx="1345536" cy="566400"/>
          </a:xfrm>
          <a:prstGeom prst="rect">
            <a:avLst/>
          </a:prstGeom>
        </p:spPr>
      </p:pic>
      <p:sp>
        <p:nvSpPr>
          <p:cNvPr id="10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 dirty="0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155A-9A6C-4F90-909A-D6CAB3F9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C5B4-6F5C-4B94-B8EC-BD4EA865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6965-F6CE-403A-AEC3-F3C360B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044A7-29CF-4ABD-BD53-307BBE52AC41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865B5-46BB-4A69-AB77-2BFD38BB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2E9E-59F8-435F-96A1-7FA37913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7A3-8CA4-4E6E-8B93-F92C68E9E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6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110784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3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altLang="zh-CN"/>
              <a:t>Click icon to add table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2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SmartArt Placeholder 2"/>
          <p:cNvSpPr>
            <a:spLocks noGrp="1"/>
          </p:cNvSpPr>
          <p:nvPr>
            <p:ph type="dgm" sz="quarter" idx="14"/>
          </p:nvPr>
        </p:nvSpPr>
        <p:spPr>
          <a:xfrm>
            <a:off x="556800" y="1435200"/>
            <a:ext cx="11078400" cy="475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icon to add SmartArt graphic</a:t>
            </a:r>
            <a:endParaRPr lang="en-US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White - two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556800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>
                <a:solidFill>
                  <a:schemeClr val="bg2"/>
                </a:solidFill>
                <a:latin typeface="+mj-lt"/>
              </a:defRPr>
            </a:lvl1pPr>
            <a:lvl2pPr>
              <a:defRPr sz="2667">
                <a:latin typeface="+mj-lt"/>
              </a:defRPr>
            </a:lvl2pPr>
            <a:lvl3pPr>
              <a:defRPr sz="2667">
                <a:latin typeface="+mj-lt"/>
              </a:defRPr>
            </a:lvl3pPr>
            <a:lvl4pPr>
              <a:defRPr sz="2667">
                <a:latin typeface="+mj-lt"/>
              </a:defRPr>
            </a:lvl4pPr>
            <a:lvl5pPr>
              <a:defRPr sz="2667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67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568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88000" y="1440000"/>
            <a:ext cx="5347200" cy="4747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133">
                <a:solidFill>
                  <a:schemeClr val="tx2"/>
                </a:solidFill>
                <a:latin typeface="+mn-lt"/>
              </a:defRPr>
            </a:lvl1pPr>
            <a:lvl2pPr marL="307192" indent="0">
              <a:spcBef>
                <a:spcPts val="0"/>
              </a:spcBef>
              <a:spcAft>
                <a:spcPts val="800"/>
              </a:spcAft>
              <a:buNone/>
              <a:defRPr sz="1867">
                <a:solidFill>
                  <a:schemeClr val="tx2"/>
                </a:solidFill>
                <a:latin typeface="+mn-lt"/>
              </a:defRPr>
            </a:lvl2pPr>
            <a:lvl3pPr marL="616785" indent="0">
              <a:spcBef>
                <a:spcPts val="0"/>
              </a:spcBef>
              <a:spcAft>
                <a:spcPts val="800"/>
              </a:spcAft>
              <a:buNone/>
              <a:defRPr sz="1600">
                <a:solidFill>
                  <a:schemeClr val="tx2"/>
                </a:solidFill>
                <a:latin typeface="+mn-lt"/>
              </a:defRPr>
            </a:lvl3pPr>
            <a:lvl4pPr marL="923977" indent="0">
              <a:spcBef>
                <a:spcPts val="0"/>
              </a:spcBef>
              <a:spcAft>
                <a:spcPts val="800"/>
              </a:spcAft>
              <a:buNone/>
              <a:defRPr sz="1333">
                <a:solidFill>
                  <a:schemeClr val="tx2"/>
                </a:solidFill>
                <a:latin typeface="+mn-lt"/>
              </a:defRPr>
            </a:lvl4pPr>
            <a:lvl5pPr marL="1231169" indent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067">
                <a:solidFill>
                  <a:schemeClr val="tx2"/>
                </a:solidFill>
                <a:latin typeface="+mn-lt"/>
              </a:defRPr>
            </a:lvl5pPr>
            <a:lvl6pPr marL="1843154" indent="-304792">
              <a:spcBef>
                <a:spcPts val="0"/>
              </a:spcBef>
              <a:spcAft>
                <a:spcPts val="800"/>
              </a:spcAft>
              <a:buFont typeface="Nokia Pure Text" panose="020B0503020202020204" pitchFamily="34" charset="0"/>
              <a:buChar char="‒"/>
              <a:defRPr sz="1067" baseline="0">
                <a:solidFill>
                  <a:schemeClr val="tx2"/>
                </a:solidFill>
              </a:defRPr>
            </a:lvl6pPr>
            <a:lvl7pPr marL="2150346">
              <a:spcBef>
                <a:spcPts val="0"/>
              </a:spcBef>
              <a:spcAft>
                <a:spcPts val="800"/>
              </a:spcAft>
              <a:defRPr sz="933">
                <a:solidFill>
                  <a:schemeClr val="tx2"/>
                </a:solidFill>
              </a:defRPr>
            </a:lvl7pPr>
            <a:lvl8pPr marL="2457539">
              <a:spcBef>
                <a:spcPts val="0"/>
              </a:spcBef>
              <a:spcAft>
                <a:spcPts val="800"/>
              </a:spcAft>
              <a:defRPr sz="8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altLang="zh-CN" noProof="0"/>
              <a:t>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07701" y="6421171"/>
            <a:ext cx="2400000" cy="164212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1067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558803" y="6421388"/>
            <a:ext cx="336000" cy="16421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1067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sz="1333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3" r:id="rId4"/>
  </p:sldLayoutIdLst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556800" y="374400"/>
            <a:ext cx="11078400" cy="412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</a:t>
            </a:r>
            <a:r>
              <a:rPr lang="en-US" dirty="0"/>
              <a:t> to edit Master title slide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7701" y="6421171"/>
            <a:ext cx="2400000" cy="164212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067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558803" y="6421388"/>
            <a:ext cx="336000" cy="16421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067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333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8" y="6201334"/>
            <a:ext cx="1344149" cy="56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3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7701" y="6421171"/>
            <a:ext cx="2400000" cy="164212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1067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58803" y="6421388"/>
            <a:ext cx="336000" cy="16421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1067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1333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2" r:id="rId2"/>
    <p:sldLayoutId id="2147483686" r:id="rId3"/>
    <p:sldLayoutId id="2147483687" r:id="rId4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4" y="2709000"/>
            <a:ext cx="34208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1" r:id="rId2"/>
    <p:sldLayoutId id="2147483692" r:id="rId3"/>
    <p:sldLayoutId id="2147483693" r:id="rId4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574" y="2709000"/>
            <a:ext cx="3420855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8" r:id="rId2"/>
    <p:sldLayoutId id="2147483690" r:id="rId3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07701" y="6421171"/>
            <a:ext cx="2400000" cy="164212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1067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2017 Nokia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558803" y="6421388"/>
            <a:ext cx="336000" cy="16421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1067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GB" sz="1333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072000" y="6422400"/>
            <a:ext cx="60480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&lt;Document ID: change ID in footer or remove&gt; &lt;Change information classification in footer&gt;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  <a:ea typeface="ヒラギノ角ゴ Pro W3"/>
                <a:cs typeface="Arial" pitchFamily="34" charset="0"/>
              </a:rPr>
              <a:t>Simple Restful API of Proxy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327637"/>
            <a:ext cx="11078400" cy="478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Inventors: </a:t>
            </a:r>
            <a:r>
              <a:rPr lang="en-US" altLang="zh-CN" sz="2000" dirty="0">
                <a:solidFill>
                  <a:srgbClr val="12419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Hao Feng</a:t>
            </a:r>
          </a:p>
          <a:p>
            <a:pPr lvl="1" defTabSz="4572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Date: </a:t>
            </a:r>
            <a:r>
              <a:rPr lang="en-US" altLang="zh-CN" sz="20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21-9-2020</a:t>
            </a: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Short description:</a:t>
            </a:r>
            <a:endParaRPr lang="en-US" altLang="zh-CN" sz="1800" b="1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1587" lvl="1" indent="0" defTabSz="4572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	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在主机上部署该服务器，使得其他电脑可以通过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协议访问，并进行各种操作。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Innovation type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: Tool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en-US" sz="2000" b="1" dirty="0">
                <a:solidFill>
                  <a:srgbClr val="124191"/>
                </a:solidFill>
                <a:latin typeface="Arial" panose="020B0604020202020204" pitchFamily="34" charset="0"/>
              </a:rPr>
              <a:t>Current status</a:t>
            </a:r>
            <a:r>
              <a:rPr lang="en-US" altLang="zh-CN" sz="20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: In progress</a:t>
            </a: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682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Description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7"/>
            <a:ext cx="11078400" cy="47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5911E7-4D30-42FD-8907-9D280D81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44" y="2183972"/>
            <a:ext cx="8717279" cy="3788170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AFBDBF6A-317C-4609-A3F4-184BE4647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88" y="1453232"/>
            <a:ext cx="11231792" cy="7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需要在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Java web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项目的配置文件中引入该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然后用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maven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的命令，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mvn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clean package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打包成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war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包，扔到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tomcat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里就可以了</a:t>
            </a: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31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Description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7"/>
            <a:ext cx="11078400" cy="47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FBDBF6A-317C-4609-A3F4-184BE4647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160" y="3435531"/>
            <a:ext cx="1483679" cy="7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Demo</a:t>
            </a:r>
            <a:r>
              <a:rPr lang="en-US" altLang="zh-CN" sz="20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time!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609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GB" altLang="zh-CN" sz="2700" dirty="0">
                <a:solidFill>
                  <a:schemeClr val="bg1"/>
                </a:solidFill>
                <a:ea typeface="ヒラギノ角ゴ Pro W3"/>
                <a:cs typeface="Arial" pitchFamily="34" charset="0"/>
              </a:rPr>
              <a:t>Future extension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840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Future work</a:t>
            </a: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–"/>
            </a:pP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// TODO: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增加打包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ZIP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和删除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ZIP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的功能</a:t>
            </a: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–"/>
            </a:pP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// TODO: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登录加密功能</a:t>
            </a: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–"/>
            </a:pP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// TODO: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更换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Spring MVC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框架，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Docker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化</a:t>
            </a: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605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Reference and Support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840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508000" indent="-457200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F43E6-B149-428F-AB99-38B08E16A762}"/>
              </a:ext>
            </a:extLst>
          </p:cNvPr>
          <p:cNvSpPr txBox="1"/>
          <p:nvPr/>
        </p:nvSpPr>
        <p:spPr>
          <a:xfrm>
            <a:off x="489362" y="2238745"/>
            <a:ext cx="8630638" cy="115799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1022350" lvl="3" indent="-292100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–"/>
            </a:pPr>
            <a:endParaRPr lang="en-US" altLang="zh-CN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22350" lvl="3" indent="-292100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–"/>
            </a:pPr>
            <a:r>
              <a:rPr lang="en-US" altLang="zh-CN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N/A</a:t>
            </a:r>
          </a:p>
          <a:p>
            <a:pPr>
              <a:spcBef>
                <a:spcPts val="0"/>
              </a:spcBef>
              <a:buClr>
                <a:srgbClr val="001135"/>
              </a:buClr>
            </a:pPr>
            <a:endParaRPr lang="en-US" altLang="zh-CN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  <a:p>
            <a:pPr>
              <a:spcBef>
                <a:spcPts val="0"/>
              </a:spcBef>
              <a:buClr>
                <a:srgbClr val="001135"/>
              </a:buClr>
            </a:pPr>
            <a:endParaRPr lang="zh-CN" altLang="en-US" sz="1400" dirty="0">
              <a:solidFill>
                <a:schemeClr val="tx2"/>
              </a:solidFill>
              <a:latin typeface="+mn-lt"/>
              <a:ea typeface="Nokia Pure Text" panose="020B0503020202020204" pitchFamily="34" charset="0"/>
              <a:cs typeface="Nokia Pure Headline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185C9-88DD-40D7-899E-B004AA813969}"/>
              </a:ext>
            </a:extLst>
          </p:cNvPr>
          <p:cNvSpPr/>
          <p:nvPr/>
        </p:nvSpPr>
        <p:spPr>
          <a:xfrm>
            <a:off x="2569233" y="3547401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https://gitlabe2.ext.net.nokia.com/fehao/java_file_sever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08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GB" altLang="zh-CN" sz="2700" dirty="0">
                <a:solidFill>
                  <a:schemeClr val="bg1"/>
                </a:solidFill>
                <a:ea typeface="ヒラギノ角ゴ Pro W3"/>
                <a:cs typeface="Arial" pitchFamily="34" charset="0"/>
              </a:rPr>
              <a:t>History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graphicFrame>
        <p:nvGraphicFramePr>
          <p:cNvPr id="5" name="Group 297">
            <a:extLst>
              <a:ext uri="{FF2B5EF4-FFF2-40B4-BE49-F238E27FC236}">
                <a16:creationId xmlns:a16="http://schemas.microsoft.com/office/drawing/2014/main" id="{91112509-AA64-47C9-BA59-36885E48C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31653"/>
              </p:ext>
            </p:extLst>
          </p:nvPr>
        </p:nvGraphicFramePr>
        <p:xfrm>
          <a:off x="701040" y="1600201"/>
          <a:ext cx="10789920" cy="3227700"/>
        </p:xfrm>
        <a:graphic>
          <a:graphicData uri="http://schemas.openxmlformats.org/drawingml/2006/table">
            <a:tbl>
              <a:tblPr/>
              <a:tblGrid>
                <a:gridCol w="1315354">
                  <a:extLst>
                    <a:ext uri="{9D8B030D-6E8A-4147-A177-3AD203B41FA5}">
                      <a16:colId xmlns:a16="http://schemas.microsoft.com/office/drawing/2014/main" val="1027990064"/>
                    </a:ext>
                  </a:extLst>
                </a:gridCol>
                <a:gridCol w="1114537">
                  <a:extLst>
                    <a:ext uri="{9D8B030D-6E8A-4147-A177-3AD203B41FA5}">
                      <a16:colId xmlns:a16="http://schemas.microsoft.com/office/drawing/2014/main" val="2450261579"/>
                    </a:ext>
                  </a:extLst>
                </a:gridCol>
                <a:gridCol w="1532236">
                  <a:extLst>
                    <a:ext uri="{9D8B030D-6E8A-4147-A177-3AD203B41FA5}">
                      <a16:colId xmlns:a16="http://schemas.microsoft.com/office/drawing/2014/main" val="413499149"/>
                    </a:ext>
                  </a:extLst>
                </a:gridCol>
                <a:gridCol w="1371584">
                  <a:extLst>
                    <a:ext uri="{9D8B030D-6E8A-4147-A177-3AD203B41FA5}">
                      <a16:colId xmlns:a16="http://schemas.microsoft.com/office/drawing/2014/main" val="2667603862"/>
                    </a:ext>
                  </a:extLst>
                </a:gridCol>
                <a:gridCol w="5456209">
                  <a:extLst>
                    <a:ext uri="{9D8B030D-6E8A-4147-A177-3AD203B41FA5}">
                      <a16:colId xmlns:a16="http://schemas.microsoft.com/office/drawing/2014/main" val="3483192697"/>
                    </a:ext>
                  </a:extLst>
                </a:gridCol>
              </a:tblGrid>
              <a:tr h="377307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fi-FI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Version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fi-FI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Date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fi-FI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Author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fi-FI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Decision</a:t>
                      </a:r>
                      <a:endParaRPr kumimoji="0" lang="en-US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fi-FI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Notes/</a:t>
                      </a:r>
                      <a:r>
                        <a:rPr kumimoji="0" lang="fi-FI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Review</a:t>
                      </a:r>
                      <a:r>
                        <a:rPr kumimoji="0" lang="fi-FI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 </a:t>
                      </a:r>
                      <a:r>
                        <a:rPr kumimoji="0" lang="fi-FI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body</a:t>
                      </a:r>
                      <a:endParaRPr kumimoji="0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42637"/>
                  </a:ext>
                </a:extLst>
              </a:tr>
              <a:tr h="273323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de-DE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V0.1</a:t>
                      </a: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lang="en-US" altLang="zh-CN" sz="800" dirty="0">
                          <a:solidFill>
                            <a:srgbClr val="12419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Wingdings" panose="05000000000000000000" pitchFamily="2" charset="2"/>
                        </a:rPr>
                        <a:t>20</a:t>
                      </a:r>
                      <a:r>
                        <a:rPr lang="en-US" altLang="zh-CN" sz="800" dirty="0">
                          <a:solidFill>
                            <a:srgbClr val="124191"/>
                          </a:solidFill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-04-2020</a:t>
                      </a: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ヒラギノ角ゴ Pro W3"/>
                        </a:rPr>
                        <a:t>Hao Feng</a:t>
                      </a: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0" lang="de-DE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ヒラギノ角ゴ Pro W3"/>
                          <a:cs typeface="ヒラギノ角ゴ Pro W3"/>
                        </a:rPr>
                        <a:t>Draft</a:t>
                      </a: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768546"/>
                  </a:ext>
                </a:extLst>
              </a:tr>
              <a:tr h="362155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779616"/>
                  </a:ext>
                </a:extLst>
              </a:tr>
              <a:tr h="314917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938016"/>
                  </a:ext>
                </a:extLst>
              </a:tr>
              <a:tr h="359530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24634"/>
                  </a:ext>
                </a:extLst>
              </a:tr>
              <a:tr h="359530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9552"/>
                  </a:ext>
                </a:extLst>
              </a:tr>
              <a:tr h="359530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00682"/>
                  </a:ext>
                </a:extLst>
              </a:tr>
              <a:tr h="359530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70274"/>
                  </a:ext>
                </a:extLst>
              </a:tr>
              <a:tr h="461878"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8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1pPr>
                      <a:lvl2pPr marL="742950" indent="-285750" defTabSz="762000">
                        <a:spcAft>
                          <a:spcPts val="600"/>
                        </a:spcAft>
                        <a:buFont typeface="Lucida Grande"/>
                        <a:defRPr sz="24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2pPr>
                      <a:lvl3pPr marL="11430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 sz="2000"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3pPr>
                      <a:lvl4pPr marL="1600200" indent="-228600" defTabSz="762000">
                        <a:spcAft>
                          <a:spcPts val="600"/>
                        </a:spcAft>
                        <a:buFont typeface="Lucida Grande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4pPr>
                      <a:lvl5pPr marL="2057400" indent="-228600" defTabSz="762000"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5pPr>
                      <a:lvl6pPr marL="25146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6pPr>
                      <a:lvl7pPr marL="29718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7pPr>
                      <a:lvl8pPr marL="34290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8pPr>
                      <a:lvl9pPr marL="3886200" indent="-228600" defTabSz="762000" eaLnBrk="0" fontAlgn="base" hangingPunct="0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defRPr>
                          <a:solidFill>
                            <a:schemeClr val="bg2"/>
                          </a:solidFill>
                          <a:latin typeface="Nokia Pure Text Light" panose="020B0304040602060303" pitchFamily="34" charset="0"/>
                          <a:ea typeface="ヒラギノ角ゴ Pro W3"/>
                          <a:cs typeface="ヒラギノ角ゴ Pro W3"/>
                        </a:defRPr>
                      </a:lvl9pPr>
                    </a:lstStyle>
                    <a:p>
                      <a:pPr marL="0" marR="0" lvl="0" indent="0" algn="l" defTabSz="7620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endParaRPr kumimoji="0" lang="de-DE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84402" marR="84402" marT="34284" marB="34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8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1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Background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7"/>
            <a:ext cx="11078400" cy="430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Motivation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想下载文件，想访问内部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API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，但是没有权限，申请太麻烦</a:t>
            </a: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想运行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selenium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自动化控制浏览器下载文件，但是</a:t>
            </a:r>
            <a:r>
              <a:rPr lang="en-US" altLang="zh-CN" sz="1800" dirty="0" err="1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linux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系统不支持</a:t>
            </a: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想远程控制主机运行脚本，得到结果</a:t>
            </a: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……</a:t>
            </a: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设立一个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Restful API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的服务，所有想做但不能做的，都可以通过</a:t>
            </a:r>
            <a:r>
              <a:rPr lang="en-US" altLang="zh-CN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</a:t>
            </a:r>
            <a:r>
              <a:rPr lang="zh-CN" altLang="en-US" sz="1800" dirty="0">
                <a:solidFill>
                  <a:srgbClr val="12419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请求，让能做的主机来完成</a:t>
            </a:r>
            <a:endParaRPr lang="en-US" altLang="zh-CN" sz="18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821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Technical roadmap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2223" cy="417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简单来说，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Restful API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就是：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看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URL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就知道要什么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看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 method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就知道干什么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看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 status code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就知道结果如何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5509C8-78C0-45DF-A477-4E015EC7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349" y="2190061"/>
            <a:ext cx="6278674" cy="332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2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Technical roadmap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2223" cy="417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Tomcat + Jersey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JAX-RS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 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API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需要处理动态请求，可以采用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技术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是一种规范，定义了几个接口让你实现：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初始化时要做什么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销毁时要做什么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接受到请求时要做什么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345807-A18B-42C3-BC02-B120F193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4"/>
          <a:stretch/>
        </p:blipFill>
        <p:spPr bwMode="auto">
          <a:xfrm>
            <a:off x="5333114" y="3429000"/>
            <a:ext cx="5822566" cy="19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4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Technical roadmap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2223" cy="417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Tomcat + Jersey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JAX-RS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 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不会直接和服务器打交道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 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容器与服务器直接打交道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容器是服务器的小程序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服务器将请求交给某个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service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方法返回一个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response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对象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容器把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response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返回给服务器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Tomcat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是一个流行的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容器，它同时也是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服务器，非常方便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9345807-A18B-42C3-BC02-B120F193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4"/>
          <a:stretch/>
        </p:blipFill>
        <p:spPr bwMode="auto">
          <a:xfrm>
            <a:off x="5379737" y="2109650"/>
            <a:ext cx="5822566" cy="19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47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Technical roadmap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2223" cy="417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Tomcat + Jersey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JAX-RS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 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JAX-RS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是建立在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Servlet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规范上的一个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官方接口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引入一些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注解来高效构建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Restful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API</a:t>
            </a: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Jersey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是框架，它提供对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JAX-RS API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的支持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3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−"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Jersey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JAX-RS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的参考实现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7DD99F-3310-49B9-88EE-D88404A6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65" y="2593883"/>
            <a:ext cx="4605331" cy="27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2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Description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7"/>
            <a:ext cx="11078400" cy="47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275C609-704A-4372-863E-41DC8B1A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18" y="1550988"/>
            <a:ext cx="3187886" cy="47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服务器包：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主入口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MainAPI.java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业务逻辑函数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APIUtils.java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文件处理工具包：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移动复制删除工具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FilesOperateUtils.java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Csv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映射文件读取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PathCsvReader.java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压缩文件工具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ZipUtils.java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D2E90-7F07-47AB-A38D-D7848A2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21" y="2094857"/>
            <a:ext cx="6926444" cy="33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Description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7"/>
            <a:ext cx="11078400" cy="47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F7D26-AF85-4DEA-8E39-F2233F1E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13" y="2960673"/>
            <a:ext cx="7280774" cy="2606254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7C6BF69-4A85-4FAF-8A47-2669614C7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77" y="1890460"/>
            <a:ext cx="11072223" cy="7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PathCsvReader.java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将真实文件路径隐藏，用户只需要输入需要的文件名，程序会将其从真实路径拷贝到临时路径</a:t>
            </a: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688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776D-472C-4BFE-BED4-E1E57D3880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800" y="374399"/>
            <a:ext cx="11078400" cy="953238"/>
          </a:xfrm>
          <a:solidFill>
            <a:schemeClr val="tx1">
              <a:lumMod val="75000"/>
            </a:schemeClr>
          </a:solidFill>
        </p:spPr>
        <p:txBody>
          <a:bodyPr anchor="ctr"/>
          <a:lstStyle/>
          <a:p>
            <a:pPr algn="ctr">
              <a:spcBef>
                <a:spcPts val="0"/>
              </a:spcBef>
            </a:pPr>
            <a:r>
              <a:rPr lang="en-US" altLang="zh-CN" sz="2700" dirty="0">
                <a:solidFill>
                  <a:schemeClr val="bg1"/>
                </a:solidFill>
              </a:rPr>
              <a:t>Description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E071B3-92C9-428E-A515-13EDC56A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00" y="1550988"/>
            <a:ext cx="11072223" cy="417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455AA-5E84-4F7C-97E5-81055063B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472" y="4921922"/>
            <a:ext cx="7448550" cy="1314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F82A1-B993-4B6B-9DC0-91F4A493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295647"/>
            <a:ext cx="11334750" cy="2514600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11FC0092-0187-457A-94AE-755A2F4E7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88" y="1453232"/>
            <a:ext cx="11231792" cy="73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114" tIns="37880" rIns="77114" bIns="37880"/>
          <a:lstStyle>
            <a:lvl1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 sz="32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1pPr>
            <a:lvl2pPr marL="390525" indent="-388938">
              <a:spcAft>
                <a:spcPts val="600"/>
              </a:spcAft>
              <a:buFont typeface="Lucida Grande"/>
              <a:buChar char="-"/>
              <a:defRPr sz="28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3pPr>
            <a:lvl4pPr marL="1022350" indent="-292100">
              <a:spcAft>
                <a:spcPts val="600"/>
              </a:spcAft>
              <a:buFont typeface="Lucida Grande"/>
              <a:buChar char="-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4pPr>
            <a:lvl5pPr marL="2057400" indent="-228600"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bg2"/>
                </a:solidFill>
                <a:latin typeface="Nokia Pure Text Light" panose="020B0304040602060303" pitchFamily="34" charset="0"/>
                <a:ea typeface="ヒラギノ角ゴ Pro W3"/>
                <a:cs typeface="ヒラギノ角ゴ Pro W3"/>
              </a:defRPr>
            </a:lvl9pPr>
          </a:lstStyle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MainAPI.java</a:t>
            </a:r>
          </a:p>
          <a:p>
            <a:pPr lvl="1" defTabSz="4572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00C9FF"/>
              </a:buClr>
              <a:buSzPct val="110000"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JAX-RS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的入口注解，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@Path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指定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URL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入口，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@GET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表明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 method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@Produces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返回的数据</a:t>
            </a:r>
            <a:endParaRPr lang="en-US" altLang="zh-CN" sz="2000" dirty="0">
              <a:solidFill>
                <a:srgbClr val="124191"/>
              </a:solidFill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6339302"/>
      </p:ext>
    </p:extLst>
  </p:cSld>
  <p:clrMapOvr>
    <a:masterClrMapping/>
  </p:clrMapOvr>
</p:sld>
</file>

<file path=ppt/theme/theme1.xml><?xml version="1.0" encoding="utf-8"?>
<a:theme xmlns:a="http://schemas.openxmlformats.org/drawingml/2006/main" name="3 Nokia Blu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5BD2CFCB-9E62-4476-9210-EFA2FE0307DA}"/>
    </a:ext>
  </a:extLst>
</a:theme>
</file>

<file path=ppt/theme/theme2.xml><?xml version="1.0" encoding="utf-8"?>
<a:theme xmlns:a="http://schemas.openxmlformats.org/drawingml/2006/main" name="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bg1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defTabSz="360000">
          <a:spcAft>
            <a:spcPts val="600"/>
          </a:spcAft>
          <a:tabLst>
            <a:tab pos="360000" algn="l"/>
          </a:tabLst>
          <a:defRPr sz="1200" dirty="0" smtClean="0">
            <a:solidFill>
              <a:schemeClr val="tx2"/>
            </a:solidFill>
            <a:latin typeface="Nokia Pure Text Light" panose="020B0403020202020204" pitchFamily="34" charset="0"/>
            <a:ea typeface="Nokia Pure Text Light" panose="020B04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74E9AEE0-7FE0-4E86-A209-704C6EA35B36}"/>
    </a:ext>
  </a:extLst>
</a:theme>
</file>

<file path=ppt/theme/theme3.xml><?xml version="1.0" encoding="utf-8"?>
<a:theme xmlns:a="http://schemas.openxmlformats.org/drawingml/2006/main" name="2 Nokia INTERNAL White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kia_Pure_PPT_Corp_V3" id="{EBFA465A-F99A-440C-9EAF-9E2AFF539F79}" vid="{EF96A764-DD67-4439-8BD0-91AD32E03C73}"/>
    </a:ext>
  </a:extLst>
</a:theme>
</file>

<file path=ppt/theme/theme4.xml><?xml version="1.0" encoding="utf-8"?>
<a:theme xmlns:a="http://schemas.openxmlformats.org/drawingml/2006/main" name="4 Nokia Blue EX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BFE34C65-9FE2-43C2-902F-78A546ABCB0F}"/>
    </a:ext>
  </a:extLst>
</a:theme>
</file>

<file path=ppt/theme/theme5.xml><?xml version="1.0" encoding="utf-8"?>
<a:theme xmlns:a="http://schemas.openxmlformats.org/drawingml/2006/main" name="5 Nokia White INTERNAL Master end slid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41F6F3AF-B431-4FA5-ADA8-DB4FA13316FE}"/>
    </a:ext>
  </a:extLst>
</a:theme>
</file>

<file path=ppt/theme/theme6.xml><?xml version="1.0" encoding="utf-8"?>
<a:theme xmlns:a="http://schemas.openxmlformats.org/drawingml/2006/main" name="6 Nokia Divider Master plain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April 2016">
      <a:majorFont>
        <a:latin typeface="Nokia Pure Headline Light"/>
        <a:ea typeface=""/>
        <a:cs typeface=""/>
      </a:majorFont>
      <a:minorFont>
        <a:latin typeface="Nokia Pure Tex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kia_Pure_PPT_Corp_V3" id="{EBFA465A-F99A-440C-9EAF-9E2AFF539F79}" vid="{D57EE24C-CEB0-4D68-B45F-8B71933AF2C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1c5aaf6-e6ce-465b-b873-5148d2a4c105">NSIRP2BIMN5L-488137854-713</_dlc_DocId>
    <_dlc_DocIdUrl xmlns="71c5aaf6-e6ce-465b-b873-5148d2a4c105">
      <Url>https://nokia.sharepoint.com/sites/ECE_RD_1_CN/_layouts/15/DocIdRedir.aspx?ID=NSIRP2BIMN5L-488137854-713</Url>
      <Description>NSIRP2BIMN5L-488137854-713</Description>
    </_dlc_DocIdUrl>
    <HideFromDelve xmlns="71c5aaf6-e6ce-465b-b873-5148d2a4c105">false</HideFromDelve>
    <Owner xmlns="71c5aaf6-e6ce-465b-b873-5148d2a4c105" xsi:nil="true"/>
    <DocumentType xmlns="71c5aaf6-e6ce-465b-b873-5148d2a4c105">Description</DocumentType>
    <NokiaConfidentiality xmlns="71c5aaf6-e6ce-465b-b873-5148d2a4c105">Nokia Internal Use</NokiaConfidentiality>
  </documentManagement>
</p:properties>
</file>

<file path=customXml/item4.xml><?xml version="1.0" encoding="utf-8"?>
<?mso-contentType ?>
<SharedContentType xmlns="Microsoft.SharePoint.Taxonomy.ContentTypeSync" SourceId="34c87397-5fc1-491e-85e7-d6110dbe9cbd" ContentTypeId="0x010100CE50E52E7543470BBDD3827FE50C59CB" PreviousValue="false"/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Nokia Document" ma:contentTypeID="0x010100CE50E52E7543470BBDD3827FE50C59CB00DA297347131CA14BAA69671F7C3464FB" ma:contentTypeVersion="8" ma:contentTypeDescription="Create Nokia Word Document" ma:contentTypeScope="" ma:versionID="1ba10a4e88e435399290698b89131825">
  <xsd:schema xmlns:xsd="http://www.w3.org/2001/XMLSchema" xmlns:xs="http://www.w3.org/2001/XMLSchema" xmlns:p="http://schemas.microsoft.com/office/2006/metadata/properties" xmlns:ns2="71c5aaf6-e6ce-465b-b873-5148d2a4c105" targetNamespace="http://schemas.microsoft.com/office/2006/metadata/properties" ma:root="true" ma:fieldsID="cc065254516205fd053205d7eac85363" ns2:_="">
    <xsd:import namespace="71c5aaf6-e6ce-465b-b873-5148d2a4c105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NokiaConfidentiality" minOccurs="0"/>
                <xsd:element ref="ns2:Owner" minOccurs="0"/>
                <xsd:element ref="ns2:_dlc_DocId" minOccurs="0"/>
                <xsd:element ref="ns2:_dlc_DocIdUrl" minOccurs="0"/>
                <xsd:element ref="ns2:_dlc_DocIdPersistId" minOccurs="0"/>
                <xsd:element ref="ns2:HideFromDelv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default="Description" ma:description="Document type specifies the content of the document" ma:format="Dropdown" ma:internalName="DocumentType" ma:readOnly="false">
      <xsd:simpleType>
        <xsd:restriction base="dms:Choice">
          <xsd:enumeration value="Policy"/>
          <xsd:enumeration value="Strategy"/>
          <xsd:enumeration value="Objectives / Targets"/>
          <xsd:enumeration value="Plan / Schedule"/>
          <xsd:enumeration value="Governance"/>
          <xsd:enumeration value="Organization"/>
          <xsd:enumeration value="Review Material"/>
          <xsd:enumeration value="Communication"/>
          <xsd:enumeration value="Minutes"/>
          <xsd:enumeration value="Training"/>
          <xsd:enumeration value="Standard Operating Procedure"/>
          <xsd:enumeration value="Process / Procedure / Standard"/>
          <xsd:enumeration value="Guideline / Manual / Instruction"/>
          <xsd:enumeration value="Description"/>
          <xsd:enumeration value="Form / Template"/>
          <xsd:enumeration value="Checklist"/>
          <xsd:enumeration value="Bid / Offer"/>
          <xsd:enumeration value="Contract / Order"/>
          <xsd:enumeration value="List"/>
          <xsd:enumeration value="Roadmap"/>
          <xsd:enumeration value="Requirement / Specification"/>
          <xsd:enumeration value="Design"/>
          <xsd:enumeration value="Concept / Proposal"/>
          <xsd:enumeration value="Measurement / KPI"/>
          <xsd:enumeration value="Report"/>
          <xsd:enumeration value="Best Practice / Lessons Learnt"/>
          <xsd:enumeration value="Analysis / Assessment"/>
          <xsd:enumeration value="Survey"/>
        </xsd:restriction>
      </xsd:simpleType>
    </xsd:element>
    <xsd:element name="NokiaConfidentiality" ma:index="9" nillable="true" ma:displayName="Nokia Confidentiality" ma:default="Nokia Internal Use" ma:format="Dropdown" ma:internalName="NokiaConfidentiality" ma:readOnly="false">
      <xsd:simpleType>
        <xsd:restriction base="dms:Choice">
          <xsd:enumeration value="Nokia Internal Use"/>
          <xsd:enumeration value="Confidential"/>
          <xsd:enumeration value="Secret"/>
          <xsd:enumeration value="Public"/>
        </xsd:restriction>
      </xsd:simpleType>
    </xsd:element>
    <xsd:element name="Owner" ma:index="10" nillable="true" ma:displayName="Owner" ma:description="Owner identifies the person or group who owns the document (default value is the same as the Creator of the document)" ma:internalName="Owner">
      <xsd:simpleType>
        <xsd:restriction base="dms:Text"/>
      </xsd:simpleType>
    </xsd:element>
    <xsd:element name="_dlc_DocId" ma:index="1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4" nillable="true" ma:displayName="HideFromDelve" ma:default="0" ma:internalName="HideFromDelv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3F5308-3D18-45DF-A5DC-F91C9CDE0B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DF854F3-955E-4FC0-8597-82DA5E44C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504364-858A-44C5-BD37-E947ACA42BC6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customXml/itemProps4.xml><?xml version="1.0" encoding="utf-8"?>
<ds:datastoreItem xmlns:ds="http://schemas.openxmlformats.org/officeDocument/2006/customXml" ds:itemID="{1BC2CFC0-9235-4AD2-8F1F-B0C48A3A8F59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AA9E742B-22C5-458A-8745-C2339B2E191E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E17A6B11-E7A5-491A-9D6C-8E9422F48A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Nokia_Pure_PPT_Nokia_V3</Template>
  <TotalTime>5297</TotalTime>
  <Words>493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Lucida Grande</vt:lpstr>
      <vt:lpstr>Arial</vt:lpstr>
      <vt:lpstr>Nokia Pure Headline Light</vt:lpstr>
      <vt:lpstr>Nokia Pure Headline Ultra Light</vt:lpstr>
      <vt:lpstr>Nokia Pure Text</vt:lpstr>
      <vt:lpstr>Nokia Pure Text Light</vt:lpstr>
      <vt:lpstr>Wingdings</vt:lpstr>
      <vt:lpstr>3 Nokia Blue Master plain</vt:lpstr>
      <vt:lpstr>Nokia White Master with headline</vt:lpstr>
      <vt:lpstr>2 Nokia INTERNAL White Master plain</vt:lpstr>
      <vt:lpstr>4 Nokia Blue EXTERNAL Master end slide</vt:lpstr>
      <vt:lpstr>5 Nokia White INTERNAL Master end slide</vt:lpstr>
      <vt:lpstr>6 Nokia Divider Master plain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Danbin (NSB - CN/Hangzhou)</dc:creator>
  <cp:lastModifiedBy>Feng, Hao (NSB - CN/Hangzhou)</cp:lastModifiedBy>
  <cp:revision>417</cp:revision>
  <dcterms:created xsi:type="dcterms:W3CDTF">2017-08-22T11:19:15Z</dcterms:created>
  <dcterms:modified xsi:type="dcterms:W3CDTF">2020-09-19T07:41:57Z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0x010100CE50E52E7543470BBDD3827FE50C59CB00DA297347131CA14BAA69671F7C3464FB</vt:lpwstr>
  </property>
  <property fmtid="{D5CDD505-2E9C-101B-9397-08002B2CF9AE}" pid="3" name="_dlc_DocIdItemGuid">
    <vt:lpwstr>b3bdeee3-8b31-469d-b46e-f0f5cfa82307</vt:lpwstr>
  </property>
</Properties>
</file>