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198B32-C787-43E1-BE55-E0A0B77E1922}">
  <a:tblStyle styleId="{B7198B32-C787-43E1-BE55-E0A0B77E19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7bb157e04_0_7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a7bb157e04_0_7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7bb157e04_0_10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a7bb157e04_0_10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8fa068f65_1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100"/>
              </a:spcAft>
              <a:buNone/>
            </a:pPr>
            <a:r>
              <a:rPr b="1" lang="zh-CN">
                <a:solidFill>
                  <a:srgbClr val="111111"/>
                </a:solidFill>
                <a:highlight>
                  <a:srgbClr val="FDFDFD"/>
                </a:highlight>
              </a:rPr>
              <a:t>Splitwise tries to minimize the total number of transactions in the graph.</a:t>
            </a:r>
            <a:br>
              <a:rPr lang="zh-CN">
                <a:solidFill>
                  <a:srgbClr val="111111"/>
                </a:solidFill>
                <a:highlight>
                  <a:srgbClr val="FDFDFD"/>
                </a:highlight>
              </a:rPr>
            </a:br>
            <a:r>
              <a:rPr lang="zh-CN">
                <a:solidFill>
                  <a:srgbClr val="111111"/>
                </a:solidFill>
                <a:highlight>
                  <a:srgbClr val="FDFDFD"/>
                </a:highlight>
              </a:rPr>
              <a:t>As an example, consider this case. Alice, Bob, Carol, and Dave went on a trip together. Alice spent $60 and needs to get paid back by Bob, Carol, and Dave. Carol spent $20 and needs to get paid back by Bob and Dave. Dave spent $30 and needs to get paid back by Alice and Bob, and Alice’s share should be twice as big as Bob’s.</a:t>
            </a:r>
            <a:br>
              <a:rPr lang="zh-CN">
                <a:solidFill>
                  <a:srgbClr val="111111"/>
                </a:solidFill>
                <a:highlight>
                  <a:srgbClr val="FDFDFD"/>
                </a:highlight>
              </a:rPr>
            </a:br>
            <a:r>
              <a:rPr lang="zh-CN">
                <a:solidFill>
                  <a:srgbClr val="111111"/>
                </a:solidFill>
                <a:highlight>
                  <a:srgbClr val="FDFDFD"/>
                </a:highlight>
              </a:rPr>
              <a:t>Before: We can interpret these payments as a weighted directed graph, where people are vertices and edges are payments.</a:t>
            </a:r>
            <a:br>
              <a:rPr lang="zh-CN">
                <a:solidFill>
                  <a:srgbClr val="111111"/>
                </a:solidFill>
                <a:highlight>
                  <a:srgbClr val="FDFDFD"/>
                </a:highlight>
              </a:rPr>
            </a:br>
            <a:r>
              <a:rPr lang="zh-CN">
                <a:solidFill>
                  <a:srgbClr val="111111"/>
                </a:solidFill>
                <a:highlight>
                  <a:srgbClr val="FDFDFD"/>
                </a:highlight>
              </a:rPr>
              <a:t>After: We’ve simplified the graph down to a single payment. Pretty neat, right? You can see how a tool that does this automatically could be useful.</a:t>
            </a:r>
            <a:endParaRPr>
              <a:solidFill>
                <a:srgbClr val="111111"/>
              </a:solidFill>
              <a:highlight>
                <a:srgbClr val="FDFDFD"/>
              </a:highlight>
            </a:endParaRPr>
          </a:p>
        </p:txBody>
      </p:sp>
      <p:sp>
        <p:nvSpPr>
          <p:cNvPr id="64" name="Google Shape;64;g1a8fa068f65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7bb157e04_2_10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100"/>
              </a:spcAft>
              <a:buNone/>
            </a:pPr>
            <a:r>
              <a:rPr b="1" lang="zh-CN" sz="1700">
                <a:solidFill>
                  <a:srgbClr val="111111"/>
                </a:solidFill>
                <a:highlight>
                  <a:srgbClr val="FDFDFD"/>
                </a:highlight>
                <a:latin typeface="Calibri"/>
                <a:ea typeface="Calibri"/>
                <a:cs typeface="Calibri"/>
                <a:sym typeface="Calibri"/>
              </a:rPr>
              <a:t> You can see how a tool that does this automatically could be useful.</a:t>
            </a:r>
            <a:br>
              <a:rPr lang="zh-CN">
                <a:solidFill>
                  <a:srgbClr val="111111"/>
                </a:solidFill>
                <a:highlight>
                  <a:srgbClr val="FDFDFD"/>
                </a:highlight>
              </a:rPr>
            </a:br>
            <a:r>
              <a:rPr lang="zh-CN">
                <a:solidFill>
                  <a:srgbClr val="111111"/>
                </a:solidFill>
                <a:highlight>
                  <a:srgbClr val="FDFDFD"/>
                </a:highlight>
              </a:rPr>
              <a:t>As an example, consider this case. Alice, Bob, Carol, and Dave went on a trip together. Alice spent $60 and needs to get paid back by Bob, Carol, and Dave. Carol spent $20 and needs to get paid back by Bob and Dave. Dave spent $30 and needs to get paid back by Alice and Bob, and Alice’s share should be twice as big as Bob’s.</a:t>
            </a:r>
            <a:endParaRPr>
              <a:solidFill>
                <a:srgbClr val="111111"/>
              </a:solidFill>
              <a:highlight>
                <a:srgbClr val="FDFDFD"/>
              </a:highlight>
            </a:endParaRPr>
          </a:p>
        </p:txBody>
      </p:sp>
      <p:sp>
        <p:nvSpPr>
          <p:cNvPr id="74" name="Google Shape;74;g1a7bb157e04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7bb157e04_0_8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We can simply divided our system architecture into 2 parts: frontend and backend. The frontend uses the Brick library for user interaction and UI displays. The backend contains the algorithm for finding the minimal number of transactions, and the database engine for payment history storage.</a:t>
            </a:r>
            <a:endParaRPr/>
          </a:p>
        </p:txBody>
      </p:sp>
      <p:sp>
        <p:nvSpPr>
          <p:cNvPr id="88" name="Google Shape;88;g1a7bb157e04_0_8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7bb157e04_0_9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100"/>
              </a:spcAft>
              <a:buNone/>
            </a:pPr>
            <a:r>
              <a:rPr lang="zh-CN">
                <a:solidFill>
                  <a:srgbClr val="111111"/>
                </a:solidFill>
                <a:highlight>
                  <a:srgbClr val="FDFDFD"/>
                </a:highlight>
              </a:rPr>
              <a:t>Let’s take a look at the problem it self. This</a:t>
            </a:r>
            <a:r>
              <a:rPr lang="zh-CN">
                <a:solidFill>
                  <a:srgbClr val="111111"/>
                </a:solidFill>
                <a:highlight>
                  <a:srgbClr val="FDFDFD"/>
                </a:highlight>
              </a:rPr>
              <a:t> </a:t>
            </a:r>
            <a:r>
              <a:rPr lang="zh-CN">
                <a:solidFill>
                  <a:srgbClr val="111111"/>
                </a:solidFill>
                <a:highlight>
                  <a:srgbClr val="FDFDFD"/>
                </a:highlight>
              </a:rPr>
              <a:t>is the foundation of our </a:t>
            </a:r>
            <a:r>
              <a:rPr lang="zh-CN">
                <a:solidFill>
                  <a:srgbClr val="111111"/>
                </a:solidFill>
                <a:highlight>
                  <a:srgbClr val="FDFDFD"/>
                </a:highlight>
              </a:rPr>
              <a:t>application</a:t>
            </a:r>
            <a:r>
              <a:rPr lang="zh-CN">
                <a:solidFill>
                  <a:srgbClr val="111111"/>
                </a:solidFill>
                <a:highlight>
                  <a:srgbClr val="FDFDFD"/>
                </a:highlight>
              </a:rPr>
              <a:t>. Here are several interesting insights:</a:t>
            </a:r>
            <a:br>
              <a:rPr lang="zh-CN">
                <a:solidFill>
                  <a:srgbClr val="111111"/>
                </a:solidFill>
                <a:highlight>
                  <a:srgbClr val="FDFDFD"/>
                </a:highlight>
              </a:rPr>
            </a:br>
            <a:r>
              <a:rPr b="1" lang="zh-CN">
                <a:solidFill>
                  <a:srgbClr val="111111"/>
                </a:solidFill>
                <a:highlight>
                  <a:srgbClr val="FDFDFD"/>
                </a:highlight>
              </a:rPr>
              <a:t>#1: Who Owes Who Doesn't Matter!</a:t>
            </a:r>
            <a:br>
              <a:rPr lang="zh-CN">
                <a:solidFill>
                  <a:srgbClr val="111111"/>
                </a:solidFill>
                <a:highlight>
                  <a:srgbClr val="FDFDFD"/>
                </a:highlight>
              </a:rPr>
            </a:br>
            <a:r>
              <a:rPr lang="zh-CN">
                <a:solidFill>
                  <a:srgbClr val="111111"/>
                </a:solidFill>
                <a:highlight>
                  <a:srgbClr val="FDFDFD"/>
                </a:highlight>
              </a:rPr>
              <a:t>Who owes who doesn't matter! All that matters is that each person ends up not having any debts, and got all their lent money back, and they will be happy</a:t>
            </a:r>
            <a:br>
              <a:rPr lang="zh-CN">
                <a:solidFill>
                  <a:srgbClr val="111111"/>
                </a:solidFill>
                <a:highlight>
                  <a:srgbClr val="FDFDFD"/>
                </a:highlight>
              </a:rPr>
            </a:br>
            <a:r>
              <a:rPr lang="zh-CN">
                <a:solidFill>
                  <a:srgbClr val="111111"/>
                </a:solidFill>
                <a:highlight>
                  <a:srgbClr val="FDFDFD"/>
                </a:highlight>
              </a:rPr>
              <a:t>From here, it becomes the problem of how do you turn that final balance into all 0s with the minimum number of transactions.</a:t>
            </a:r>
            <a:br>
              <a:rPr lang="zh-CN">
                <a:solidFill>
                  <a:srgbClr val="111111"/>
                </a:solidFill>
                <a:highlight>
                  <a:srgbClr val="FDFDFD"/>
                </a:highlight>
              </a:rPr>
            </a:br>
            <a:r>
              <a:rPr b="1" lang="zh-CN">
                <a:solidFill>
                  <a:srgbClr val="111111"/>
                </a:solidFill>
                <a:highlight>
                  <a:srgbClr val="FDFDFD"/>
                </a:highlight>
              </a:rPr>
              <a:t>#2: Between n people you need at most n - 1 transactions to get everyone to 0</a:t>
            </a:r>
            <a:br>
              <a:rPr lang="zh-CN">
                <a:solidFill>
                  <a:srgbClr val="111111"/>
                </a:solidFill>
                <a:highlight>
                  <a:srgbClr val="FDFDFD"/>
                </a:highlight>
              </a:rPr>
            </a:br>
            <a:r>
              <a:rPr lang="zh-CN">
                <a:solidFill>
                  <a:srgbClr val="111111"/>
                </a:solidFill>
                <a:highlight>
                  <a:srgbClr val="FDFDFD"/>
                </a:highlight>
              </a:rPr>
              <a:t>This means that with a single transaction you can always either make yourself to 0, or make that other person 0, depending on who had the bigger debt/credit amount. The last transaction will reduce both parties to 0, so overall you can always get everybody to 0 with n - 1 transactions.</a:t>
            </a:r>
            <a:br>
              <a:rPr lang="zh-CN">
                <a:solidFill>
                  <a:srgbClr val="111111"/>
                </a:solidFill>
                <a:highlight>
                  <a:srgbClr val="FDFDFD"/>
                </a:highlight>
              </a:rPr>
            </a:br>
            <a:r>
              <a:rPr b="1" lang="zh-CN">
                <a:solidFill>
                  <a:srgbClr val="111111"/>
                </a:solidFill>
                <a:highlight>
                  <a:srgbClr val="FDFDFD"/>
                </a:highlight>
              </a:rPr>
              <a:t>#3: Improve this by partitioning n people into subgroups that each sum to 0</a:t>
            </a:r>
            <a:br>
              <a:rPr lang="zh-CN">
                <a:solidFill>
                  <a:srgbClr val="111111"/>
                </a:solidFill>
                <a:highlight>
                  <a:srgbClr val="FDFDFD"/>
                </a:highlight>
              </a:rPr>
            </a:br>
            <a:r>
              <a:rPr lang="zh-CN">
                <a:solidFill>
                  <a:srgbClr val="111111"/>
                </a:solidFill>
                <a:highlight>
                  <a:srgbClr val="FDFDFD"/>
                </a:highlight>
              </a:rPr>
              <a:t>any 0-sum subgroup you found will definitely be part of a valid partition, and can definitely be used to improve upon the original n - 1 answer.</a:t>
            </a:r>
            <a:endParaRPr>
              <a:solidFill>
                <a:srgbClr val="111111"/>
              </a:solidFill>
              <a:highlight>
                <a:srgbClr val="FDFDFD"/>
              </a:highlight>
            </a:endParaRPr>
          </a:p>
        </p:txBody>
      </p:sp>
      <p:sp>
        <p:nvSpPr>
          <p:cNvPr id="114" name="Google Shape;114;g1a7bb157e04_0_9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a7bb157e04_0_9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We could</a:t>
            </a:r>
            <a:r>
              <a:rPr lang="zh-CN"/>
              <a:t> prove that Splitwise is NP-Complete, by showing Partition Problme reduces to Splitwise. Therefore, it is unlikely that there is a polynomial time algorithm to give an exact solution.</a:t>
            </a:r>
            <a:br>
              <a:rPr lang="zh-CN"/>
            </a:br>
            <a:r>
              <a:rPr lang="zh-CN"/>
              <a:t>The exact solution is a leetcode hard problem by the way. </a:t>
            </a:r>
            <a:br>
              <a:rPr lang="zh-CN"/>
            </a:br>
            <a:r>
              <a:rPr lang="zh-CN"/>
              <a:t>To minimize the number of edges, one natural idea is to send as much money as possible in every edge</a:t>
            </a:r>
            <a:br>
              <a:rPr lang="zh-CN"/>
            </a:br>
            <a:r>
              <a:rPr lang="zh-CN"/>
              <a:t>The heuristic algorithm is always close to the best solution. In practical, people also don't want to see the phone freeze. So this is the best algorithm.</a:t>
            </a:r>
            <a:endParaRPr/>
          </a:p>
          <a:p>
            <a:pPr indent="0" lvl="0" marL="0" rtl="0" algn="l">
              <a:spcBef>
                <a:spcPts val="0"/>
              </a:spcBef>
              <a:spcAft>
                <a:spcPts val="0"/>
              </a:spcAft>
              <a:buNone/>
            </a:pPr>
            <a:r>
              <a:t/>
            </a:r>
            <a:endParaRPr/>
          </a:p>
        </p:txBody>
      </p:sp>
      <p:sp>
        <p:nvSpPr>
          <p:cNvPr id="137" name="Google Shape;137;g1a7bb157e04_0_9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a7bb157e04_0_8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a7bb157e04_0_8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7bb157e04_0_10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a7bb157e04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7bb157e04_0_9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a7bb157e04_0_9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1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rot="5400000">
            <a:off x="3086160" y="-878900"/>
            <a:ext cx="3017400" cy="7543800"/>
          </a:xfrm>
          <a:prstGeom prst="rect">
            <a:avLst/>
          </a:prstGeom>
          <a:noFill/>
          <a:ln>
            <a:noFill/>
          </a:ln>
        </p:spPr>
        <p:txBody>
          <a:bodyPr anchorCtr="0" anchor="t" bIns="0" lIns="34275" spcFirstLastPara="1" rIns="34275" wrap="square" tIns="0">
            <a:normAutofit/>
          </a:bodyPr>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53" name="Google Shape;53;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7425344" y="4844839"/>
            <a:ext cx="9840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hyperlink" Target="https://medium.com/@mithunmk93/algorithm-behind-splitwises-debt-simplification-feature-8ac485e97688" TargetMode="External"/><Relationship Id="rId5" Type="http://schemas.openxmlformats.org/officeDocument/2006/relationships/hyperlink" Target="https://www.alexirpan.com/2016/05/10/may-10.html" TargetMode="External"/><Relationship Id="rId6" Type="http://schemas.openxmlformats.org/officeDocument/2006/relationships/hyperlink" Target="https://en.wikipedia.org/wiki/Partition_probl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s://hackage.haskell.org/package/sqlite-simple" TargetMode="External"/><Relationship Id="rId5" Type="http://schemas.openxmlformats.org/officeDocument/2006/relationships/hyperlink" Target="https://hackage.haskell.org/package/sqlite-simple" TargetMode="External"/><Relationship Id="rId6" Type="http://schemas.openxmlformats.org/officeDocument/2006/relationships/image" Target="../media/image2.png"/><Relationship Id="rId7"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nvSpPr>
        <p:spPr>
          <a:xfrm>
            <a:off x="3709125" y="1618650"/>
            <a:ext cx="4911600" cy="1639200"/>
          </a:xfrm>
          <a:prstGeom prst="rect">
            <a:avLst/>
          </a:prstGeom>
          <a:solidFill>
            <a:srgbClr val="52595F"/>
          </a:solidFill>
          <a:ln cap="flat" cmpd="sng" w="9525">
            <a:solidFill>
              <a:srgbClr val="52595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i="0" lang="zh-CN" sz="3300" u="none" cap="none" strike="noStrike">
                <a:solidFill>
                  <a:schemeClr val="lt1"/>
                </a:solidFill>
                <a:latin typeface="Calibri"/>
                <a:ea typeface="Calibri"/>
                <a:cs typeface="Calibri"/>
                <a:sym typeface="Calibri"/>
              </a:rPr>
              <a:t>CSE230 Final Project</a:t>
            </a:r>
            <a:endParaRPr sz="3300">
              <a:solidFill>
                <a:schemeClr val="lt1"/>
              </a:solidFill>
              <a:latin typeface="Calibri"/>
              <a:ea typeface="Calibri"/>
              <a:cs typeface="Calibri"/>
              <a:sym typeface="Calibri"/>
            </a:endParaRPr>
          </a:p>
          <a:p>
            <a:pPr indent="0" lvl="0" marL="0" marR="0" rtl="0" algn="ctr">
              <a:spcBef>
                <a:spcPts val="0"/>
              </a:spcBef>
              <a:spcAft>
                <a:spcPts val="0"/>
              </a:spcAft>
              <a:buNone/>
            </a:pPr>
            <a:r>
              <a:rPr i="0" lang="zh-CN" sz="3300" u="none" cap="none" strike="noStrike">
                <a:solidFill>
                  <a:schemeClr val="lt1"/>
                </a:solidFill>
                <a:latin typeface="Calibri"/>
                <a:ea typeface="Calibri"/>
                <a:cs typeface="Calibri"/>
                <a:sym typeface="Calibri"/>
              </a:rPr>
              <a:t>Splitwise-Haskell</a:t>
            </a:r>
            <a:endParaRPr i="0" sz="33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 name="Google Shape;61;p14"/>
          <p:cNvSpPr txBox="1"/>
          <p:nvPr/>
        </p:nvSpPr>
        <p:spPr>
          <a:xfrm>
            <a:off x="4776850" y="4639475"/>
            <a:ext cx="4367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1500">
                <a:solidFill>
                  <a:schemeClr val="lt1"/>
                </a:solidFill>
                <a:latin typeface="Calibri"/>
                <a:ea typeface="Calibri"/>
                <a:cs typeface="Calibri"/>
                <a:sym typeface="Calibri"/>
              </a:rPr>
              <a:t>Group39: </a:t>
            </a:r>
            <a:r>
              <a:rPr lang="zh-CN" sz="1500">
                <a:solidFill>
                  <a:schemeClr val="lt1"/>
                </a:solidFill>
                <a:latin typeface="Calibri"/>
                <a:ea typeface="Calibri"/>
                <a:cs typeface="Calibri"/>
                <a:sym typeface="Calibri"/>
              </a:rPr>
              <a:t>Zhuo Zhi, Kaiqi Jin, Hao Feng, Ximin Chen</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832600" y="209400"/>
            <a:ext cx="4286700" cy="5190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zh-CN" sz="2700">
                <a:solidFill>
                  <a:srgbClr val="52595F"/>
                </a:solidFill>
                <a:latin typeface="Calibri"/>
                <a:ea typeface="Calibri"/>
                <a:cs typeface="Calibri"/>
                <a:sym typeface="Calibri"/>
              </a:rPr>
              <a:t>Q&amp;A</a:t>
            </a:r>
            <a:endParaRPr sz="2700">
              <a:solidFill>
                <a:srgbClr val="52595F"/>
              </a:solidFill>
              <a:latin typeface="Calibri"/>
              <a:ea typeface="Calibri"/>
              <a:cs typeface="Calibri"/>
              <a:sym typeface="Calibri"/>
            </a:endParaRPr>
          </a:p>
        </p:txBody>
      </p:sp>
      <p:pic>
        <p:nvPicPr>
          <p:cNvPr id="182" name="Google Shape;182;p23"/>
          <p:cNvPicPr preferRelativeResize="0"/>
          <p:nvPr/>
        </p:nvPicPr>
        <p:blipFill rotWithShape="1">
          <a:blip r:embed="rId3">
            <a:alphaModFix/>
          </a:blip>
          <a:srcRect b="0" l="0" r="0" t="66869"/>
          <a:stretch/>
        </p:blipFill>
        <p:spPr>
          <a:xfrm>
            <a:off x="2375" y="4137350"/>
            <a:ext cx="9144001" cy="1006149"/>
          </a:xfrm>
          <a:prstGeom prst="rect">
            <a:avLst/>
          </a:prstGeom>
          <a:noFill/>
          <a:ln>
            <a:noFill/>
          </a:ln>
        </p:spPr>
      </p:pic>
      <p:cxnSp>
        <p:nvCxnSpPr>
          <p:cNvPr id="183" name="Google Shape;183;p23"/>
          <p:cNvCxnSpPr/>
          <p:nvPr/>
        </p:nvCxnSpPr>
        <p:spPr>
          <a:xfrm>
            <a:off x="803675" y="804600"/>
            <a:ext cx="7541400" cy="0"/>
          </a:xfrm>
          <a:prstGeom prst="straightConnector1">
            <a:avLst/>
          </a:prstGeom>
          <a:noFill/>
          <a:ln cap="flat" cmpd="sng" w="19050">
            <a:solidFill>
              <a:srgbClr val="52595F"/>
            </a:solidFill>
            <a:prstDash val="solid"/>
            <a:round/>
            <a:headEnd len="med" w="med" type="none"/>
            <a:tailEnd len="med" w="med" type="none"/>
          </a:ln>
        </p:spPr>
      </p:cxnSp>
      <p:sp>
        <p:nvSpPr>
          <p:cNvPr id="184" name="Google Shape;184;p23"/>
          <p:cNvSpPr/>
          <p:nvPr/>
        </p:nvSpPr>
        <p:spPr>
          <a:xfrm>
            <a:off x="2275" y="0"/>
            <a:ext cx="9144000" cy="209400"/>
          </a:xfrm>
          <a:prstGeom prst="rect">
            <a:avLst/>
          </a:prstGeom>
          <a:solidFill>
            <a:srgbClr val="5259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5" name="Google Shape;185;p23"/>
          <p:cNvSpPr txBox="1"/>
          <p:nvPr/>
        </p:nvSpPr>
        <p:spPr>
          <a:xfrm>
            <a:off x="876700" y="2971575"/>
            <a:ext cx="8056200" cy="14199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zh-CN" sz="1200">
                <a:solidFill>
                  <a:srgbClr val="373B3F"/>
                </a:solidFill>
                <a:latin typeface="Calibri"/>
                <a:ea typeface="Calibri"/>
                <a:cs typeface="Calibri"/>
                <a:sym typeface="Calibri"/>
              </a:rPr>
              <a:t>Reference</a:t>
            </a:r>
            <a:r>
              <a:rPr b="1" lang="zh-CN" sz="900">
                <a:latin typeface="Calibri"/>
                <a:ea typeface="Calibri"/>
                <a:cs typeface="Calibri"/>
                <a:sym typeface="Calibri"/>
              </a:rPr>
              <a:t>:</a:t>
            </a:r>
            <a:br>
              <a:rPr lang="zh-CN" sz="900">
                <a:latin typeface="Calibri"/>
                <a:ea typeface="Calibri"/>
                <a:cs typeface="Calibri"/>
                <a:sym typeface="Calibri"/>
              </a:rPr>
            </a:br>
            <a:r>
              <a:rPr lang="zh-CN" sz="900">
                <a:latin typeface="Calibri"/>
                <a:ea typeface="Calibri"/>
                <a:cs typeface="Calibri"/>
                <a:sym typeface="Calibri"/>
              </a:rPr>
              <a:t>Verhoeff, T. (2004). Settling multiple debts efficiently: An invitation to computing science. Informatics in Education, 3(1), 105-126</a:t>
            </a:r>
            <a:r>
              <a:rPr lang="zh-CN" sz="900">
                <a:latin typeface="Calibri"/>
                <a:ea typeface="Calibri"/>
                <a:cs typeface="Calibri"/>
                <a:sym typeface="Calibri"/>
              </a:rPr>
              <a:t>.</a:t>
            </a:r>
            <a:br>
              <a:rPr lang="zh-CN" sz="900">
                <a:latin typeface="Calibri"/>
                <a:ea typeface="Calibri"/>
                <a:cs typeface="Calibri"/>
                <a:sym typeface="Calibri"/>
              </a:rPr>
            </a:br>
            <a:r>
              <a:rPr lang="zh-CN" sz="900">
                <a:latin typeface="Calibri"/>
                <a:ea typeface="Calibri"/>
                <a:cs typeface="Calibri"/>
                <a:sym typeface="Calibri"/>
              </a:rPr>
              <a:t>K, M. M. (2020, January 4). Algorithm behind splitwise's debt simplification feature. Medium. Retrieved December 6, 2022, from </a:t>
            </a:r>
            <a:r>
              <a:rPr lang="zh-CN" sz="900" u="sng">
                <a:solidFill>
                  <a:schemeClr val="hlink"/>
                </a:solidFill>
                <a:latin typeface="Calibri"/>
                <a:ea typeface="Calibri"/>
                <a:cs typeface="Calibri"/>
                <a:sym typeface="Calibri"/>
                <a:hlinkClick r:id="rId4"/>
              </a:rPr>
              <a:t>https://medium.com/@mithunmk93/algorithm-behind-splitwises-debt-simplification-feature-8ac485e97688</a:t>
            </a:r>
            <a:br>
              <a:rPr lang="zh-CN" sz="900">
                <a:latin typeface="Calibri"/>
                <a:ea typeface="Calibri"/>
                <a:cs typeface="Calibri"/>
                <a:sym typeface="Calibri"/>
              </a:rPr>
            </a:br>
            <a:r>
              <a:rPr lang="zh-CN" sz="900">
                <a:latin typeface="Calibri"/>
                <a:ea typeface="Calibri"/>
                <a:cs typeface="Calibri"/>
                <a:sym typeface="Calibri"/>
              </a:rPr>
              <a:t>The blogging gauntlet: May 10 - Splitwise is NP-complete. Sorta Insightful. (n.d.). Retrieved December 6, 2022, from </a:t>
            </a:r>
            <a:r>
              <a:rPr lang="zh-CN" sz="900" u="sng">
                <a:solidFill>
                  <a:schemeClr val="hlink"/>
                </a:solidFill>
                <a:latin typeface="Calibri"/>
                <a:ea typeface="Calibri"/>
                <a:cs typeface="Calibri"/>
                <a:sym typeface="Calibri"/>
                <a:hlinkClick r:id="rId5"/>
              </a:rPr>
              <a:t>https://www.alexirpan.com/2016/05/10/may-10.html</a:t>
            </a:r>
            <a:br>
              <a:rPr lang="zh-CN" sz="900">
                <a:latin typeface="Calibri"/>
                <a:ea typeface="Calibri"/>
                <a:cs typeface="Calibri"/>
                <a:sym typeface="Calibri"/>
              </a:rPr>
            </a:br>
            <a:r>
              <a:rPr lang="zh-CN" sz="900">
                <a:latin typeface="Calibri"/>
                <a:ea typeface="Calibri"/>
                <a:cs typeface="Calibri"/>
                <a:sym typeface="Calibri"/>
              </a:rPr>
              <a:t>Wikimedia Foundation. (2022, November 28). Partition problem. Wikipedia. Retrieved December 6, 2022, from </a:t>
            </a:r>
            <a:r>
              <a:rPr lang="zh-CN" sz="900" u="sng">
                <a:solidFill>
                  <a:schemeClr val="hlink"/>
                </a:solidFill>
                <a:latin typeface="Calibri"/>
                <a:ea typeface="Calibri"/>
                <a:cs typeface="Calibri"/>
                <a:sym typeface="Calibri"/>
                <a:hlinkClick r:id="rId6"/>
              </a:rPr>
              <a:t>https://en.wikipedia.org/wiki/Partition_problem</a:t>
            </a:r>
            <a:br>
              <a:rPr lang="zh-CN" sz="900">
                <a:latin typeface="Calibri"/>
                <a:ea typeface="Calibri"/>
                <a:cs typeface="Calibri"/>
                <a:sym typeface="Calibri"/>
              </a:rPr>
            </a:br>
            <a:endParaRPr sz="900">
              <a:latin typeface="Calibri"/>
              <a:ea typeface="Calibri"/>
              <a:cs typeface="Calibri"/>
              <a:sym typeface="Calibri"/>
            </a:endParaRPr>
          </a:p>
        </p:txBody>
      </p:sp>
      <p:sp>
        <p:nvSpPr>
          <p:cNvPr id="186" name="Google Shape;186;p23"/>
          <p:cNvSpPr txBox="1"/>
          <p:nvPr/>
        </p:nvSpPr>
        <p:spPr>
          <a:xfrm>
            <a:off x="876700" y="1564825"/>
            <a:ext cx="5316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3000">
                <a:solidFill>
                  <a:srgbClr val="373B3F"/>
                </a:solidFill>
                <a:latin typeface="Calibri"/>
                <a:ea typeface="Calibri"/>
                <a:cs typeface="Calibri"/>
                <a:sym typeface="Calibri"/>
              </a:rPr>
              <a:t>Thank you! </a:t>
            </a:r>
            <a:endParaRPr sz="3000">
              <a:solidFill>
                <a:srgbClr val="373B3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832600" y="209400"/>
            <a:ext cx="4286700" cy="5190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zh-CN" sz="2700">
                <a:solidFill>
                  <a:srgbClr val="52595F"/>
                </a:solidFill>
                <a:latin typeface="Calibri"/>
                <a:ea typeface="Calibri"/>
                <a:cs typeface="Calibri"/>
                <a:sym typeface="Calibri"/>
              </a:rPr>
              <a:t>What is Splitwise?</a:t>
            </a:r>
            <a:endParaRPr sz="2700">
              <a:solidFill>
                <a:srgbClr val="52595F"/>
              </a:solidFill>
              <a:latin typeface="Calibri"/>
              <a:ea typeface="Calibri"/>
              <a:cs typeface="Calibri"/>
              <a:sym typeface="Calibri"/>
            </a:endParaRPr>
          </a:p>
        </p:txBody>
      </p:sp>
      <p:sp>
        <p:nvSpPr>
          <p:cNvPr id="67" name="Google Shape;67;p15"/>
          <p:cNvSpPr txBox="1"/>
          <p:nvPr>
            <p:ph idx="1" type="body"/>
          </p:nvPr>
        </p:nvSpPr>
        <p:spPr>
          <a:xfrm>
            <a:off x="627500" y="1148850"/>
            <a:ext cx="2763300" cy="2845800"/>
          </a:xfrm>
          <a:prstGeom prst="rect">
            <a:avLst/>
          </a:prstGeom>
          <a:noFill/>
          <a:ln>
            <a:noFill/>
          </a:ln>
        </p:spPr>
        <p:txBody>
          <a:bodyPr anchorCtr="0" anchor="t" bIns="0" lIns="34275" spcFirstLastPara="1" rIns="34275" wrap="square" tIns="0">
            <a:normAutofit/>
          </a:bodyPr>
          <a:lstStyle/>
          <a:p>
            <a:pPr indent="0" lvl="0" marL="63500" rtl="0" algn="l">
              <a:lnSpc>
                <a:spcPct val="90000"/>
              </a:lnSpc>
              <a:spcBef>
                <a:spcPts val="0"/>
              </a:spcBef>
              <a:spcAft>
                <a:spcPts val="0"/>
              </a:spcAft>
              <a:buNone/>
            </a:pPr>
            <a:r>
              <a:rPr b="1" lang="zh-CN">
                <a:solidFill>
                  <a:srgbClr val="373B3F"/>
                </a:solidFill>
                <a:latin typeface="Calibri"/>
                <a:ea typeface="Calibri"/>
                <a:cs typeface="Calibri"/>
                <a:sym typeface="Calibri"/>
              </a:rPr>
              <a:t>Splitwise </a:t>
            </a:r>
            <a:r>
              <a:rPr lang="zh-CN">
                <a:solidFill>
                  <a:srgbClr val="373B3F"/>
                </a:solidFill>
                <a:latin typeface="Calibri"/>
                <a:ea typeface="Calibri"/>
                <a:cs typeface="Calibri"/>
                <a:sym typeface="Calibri"/>
              </a:rPr>
              <a:t>is used to simplify debts (a.k.a. “debt simplification”), which restructures debt within groups of people. It does not change the total amount that anyone owes, but it makes it easier to pay people back by minimizing the total number of payments</a:t>
            </a:r>
            <a:r>
              <a:rPr b="1" lang="zh-CN">
                <a:solidFill>
                  <a:srgbClr val="373B3F"/>
                </a:solidFill>
                <a:latin typeface="Calibri"/>
                <a:ea typeface="Calibri"/>
                <a:cs typeface="Calibri"/>
                <a:sym typeface="Calibri"/>
              </a:rPr>
              <a:t>.</a:t>
            </a:r>
            <a:endParaRPr>
              <a:solidFill>
                <a:srgbClr val="373B3F"/>
              </a:solidFill>
              <a:latin typeface="Calibri"/>
              <a:ea typeface="Calibri"/>
              <a:cs typeface="Calibri"/>
              <a:sym typeface="Calibri"/>
            </a:endParaRPr>
          </a:p>
        </p:txBody>
      </p:sp>
      <p:pic>
        <p:nvPicPr>
          <p:cNvPr id="68" name="Google Shape;68;p15"/>
          <p:cNvPicPr preferRelativeResize="0"/>
          <p:nvPr/>
        </p:nvPicPr>
        <p:blipFill rotWithShape="1">
          <a:blip r:embed="rId3">
            <a:alphaModFix/>
          </a:blip>
          <a:srcRect b="0" l="0" r="0" t="66869"/>
          <a:stretch/>
        </p:blipFill>
        <p:spPr>
          <a:xfrm>
            <a:off x="2375" y="4137350"/>
            <a:ext cx="9144001" cy="1006149"/>
          </a:xfrm>
          <a:prstGeom prst="rect">
            <a:avLst/>
          </a:prstGeom>
          <a:noFill/>
          <a:ln>
            <a:noFill/>
          </a:ln>
        </p:spPr>
      </p:pic>
      <p:cxnSp>
        <p:nvCxnSpPr>
          <p:cNvPr id="69" name="Google Shape;69;p15"/>
          <p:cNvCxnSpPr/>
          <p:nvPr/>
        </p:nvCxnSpPr>
        <p:spPr>
          <a:xfrm>
            <a:off x="803675" y="804600"/>
            <a:ext cx="7541400" cy="0"/>
          </a:xfrm>
          <a:prstGeom prst="straightConnector1">
            <a:avLst/>
          </a:prstGeom>
          <a:noFill/>
          <a:ln cap="flat" cmpd="sng" w="19050">
            <a:solidFill>
              <a:srgbClr val="52595F"/>
            </a:solidFill>
            <a:prstDash val="solid"/>
            <a:round/>
            <a:headEnd len="med" w="med" type="none"/>
            <a:tailEnd len="med" w="med" type="none"/>
          </a:ln>
        </p:spPr>
      </p:cxnSp>
      <p:sp>
        <p:nvSpPr>
          <p:cNvPr id="70" name="Google Shape;70;p15"/>
          <p:cNvSpPr/>
          <p:nvPr/>
        </p:nvSpPr>
        <p:spPr>
          <a:xfrm>
            <a:off x="2275" y="0"/>
            <a:ext cx="9144000" cy="209400"/>
          </a:xfrm>
          <a:prstGeom prst="rect">
            <a:avLst/>
          </a:prstGeom>
          <a:solidFill>
            <a:srgbClr val="5259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4">
            <a:alphaModFix/>
          </a:blip>
          <a:stretch>
            <a:fillRect/>
          </a:stretch>
        </p:blipFill>
        <p:spPr>
          <a:xfrm>
            <a:off x="3486050" y="1292525"/>
            <a:ext cx="4989007" cy="2280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3483138" y="1273150"/>
            <a:ext cx="2482528" cy="1952850"/>
          </a:xfrm>
          <a:prstGeom prst="rect">
            <a:avLst/>
          </a:prstGeom>
          <a:noFill/>
          <a:ln>
            <a:noFill/>
          </a:ln>
          <a:effectLst>
            <a:outerShdw blurRad="57150" rotWithShape="0" algn="bl" dir="5400000" dist="19050">
              <a:srgbClr val="000000">
                <a:alpha val="50000"/>
              </a:srgbClr>
            </a:outerShdw>
          </a:effectLst>
        </p:spPr>
      </p:pic>
      <p:sp>
        <p:nvSpPr>
          <p:cNvPr id="77" name="Google Shape;77;p16"/>
          <p:cNvSpPr txBox="1"/>
          <p:nvPr>
            <p:ph type="title"/>
          </p:nvPr>
        </p:nvSpPr>
        <p:spPr>
          <a:xfrm>
            <a:off x="832600" y="209400"/>
            <a:ext cx="4286700" cy="5190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zh-CN" sz="2700">
                <a:solidFill>
                  <a:srgbClr val="52595F"/>
                </a:solidFill>
                <a:latin typeface="Calibri"/>
                <a:ea typeface="Calibri"/>
                <a:cs typeface="Calibri"/>
                <a:sym typeface="Calibri"/>
              </a:rPr>
              <a:t>What is Splitwise?</a:t>
            </a:r>
            <a:endParaRPr sz="2700">
              <a:solidFill>
                <a:srgbClr val="52595F"/>
              </a:solidFill>
              <a:latin typeface="Calibri"/>
              <a:ea typeface="Calibri"/>
              <a:cs typeface="Calibri"/>
              <a:sym typeface="Calibri"/>
            </a:endParaRPr>
          </a:p>
        </p:txBody>
      </p:sp>
      <p:sp>
        <p:nvSpPr>
          <p:cNvPr id="78" name="Google Shape;78;p16"/>
          <p:cNvSpPr txBox="1"/>
          <p:nvPr>
            <p:ph idx="1" type="body"/>
          </p:nvPr>
        </p:nvSpPr>
        <p:spPr>
          <a:xfrm>
            <a:off x="511950" y="957000"/>
            <a:ext cx="2899500" cy="3708900"/>
          </a:xfrm>
          <a:prstGeom prst="rect">
            <a:avLst/>
          </a:prstGeom>
          <a:noFill/>
          <a:ln>
            <a:noFill/>
          </a:ln>
        </p:spPr>
        <p:txBody>
          <a:bodyPr anchorCtr="0" anchor="t" bIns="0" lIns="34275" spcFirstLastPara="1" rIns="34275" wrap="square" tIns="0">
            <a:normAutofit lnSpcReduction="20000"/>
          </a:bodyPr>
          <a:lstStyle/>
          <a:p>
            <a:pPr indent="0" lvl="0" marL="63500" rtl="0" algn="l">
              <a:lnSpc>
                <a:spcPct val="115000"/>
              </a:lnSpc>
              <a:spcBef>
                <a:spcPts val="1000"/>
              </a:spcBef>
              <a:spcAft>
                <a:spcPts val="0"/>
              </a:spcAft>
              <a:buNone/>
            </a:pPr>
            <a:r>
              <a:rPr b="1" lang="zh-CN">
                <a:solidFill>
                  <a:srgbClr val="373B3F"/>
                </a:solidFill>
                <a:latin typeface="Calibri"/>
                <a:ea typeface="Calibri"/>
                <a:cs typeface="Calibri"/>
                <a:sym typeface="Calibri"/>
              </a:rPr>
              <a:t>Splitwise </a:t>
            </a:r>
            <a:r>
              <a:rPr lang="zh-CN">
                <a:solidFill>
                  <a:srgbClr val="373B3F"/>
                </a:solidFill>
                <a:latin typeface="Calibri"/>
                <a:ea typeface="Calibri"/>
                <a:cs typeface="Calibri"/>
                <a:sym typeface="Calibri"/>
              </a:rPr>
              <a:t>tries to minimize the total number of transactions in the graph.</a:t>
            </a:r>
            <a:endParaRPr>
              <a:solidFill>
                <a:srgbClr val="373B3F"/>
              </a:solidFill>
              <a:latin typeface="Calibri"/>
              <a:ea typeface="Calibri"/>
              <a:cs typeface="Calibri"/>
              <a:sym typeface="Calibri"/>
            </a:endParaRPr>
          </a:p>
          <a:p>
            <a:pPr indent="0" lvl="0" marL="63500" rtl="0" algn="l">
              <a:lnSpc>
                <a:spcPct val="115000"/>
              </a:lnSpc>
              <a:spcBef>
                <a:spcPts val="1000"/>
              </a:spcBef>
              <a:spcAft>
                <a:spcPts val="0"/>
              </a:spcAft>
              <a:buNone/>
            </a:pPr>
            <a:r>
              <a:rPr lang="zh-CN">
                <a:solidFill>
                  <a:srgbClr val="111111"/>
                </a:solidFill>
                <a:highlight>
                  <a:srgbClr val="FDFDFD"/>
                </a:highlight>
                <a:latin typeface="Calibri"/>
                <a:ea typeface="Calibri"/>
                <a:cs typeface="Calibri"/>
                <a:sym typeface="Calibri"/>
              </a:rPr>
              <a:t>Before: We can interpret these payments as a weighted directed graph, where people are vertices and edges are payments.</a:t>
            </a:r>
            <a:endParaRPr>
              <a:solidFill>
                <a:srgbClr val="111111"/>
              </a:solidFill>
              <a:highlight>
                <a:srgbClr val="FDFDFD"/>
              </a:highlight>
              <a:latin typeface="Calibri"/>
              <a:ea typeface="Calibri"/>
              <a:cs typeface="Calibri"/>
              <a:sym typeface="Calibri"/>
            </a:endParaRPr>
          </a:p>
          <a:p>
            <a:pPr indent="0" lvl="0" marL="63500" rtl="0" algn="l">
              <a:lnSpc>
                <a:spcPct val="115000"/>
              </a:lnSpc>
              <a:spcBef>
                <a:spcPts val="1000"/>
              </a:spcBef>
              <a:spcAft>
                <a:spcPts val="0"/>
              </a:spcAft>
              <a:buNone/>
            </a:pPr>
            <a:r>
              <a:rPr lang="zh-CN">
                <a:solidFill>
                  <a:srgbClr val="111111"/>
                </a:solidFill>
                <a:highlight>
                  <a:srgbClr val="FDFDFD"/>
                </a:highlight>
                <a:latin typeface="Calibri"/>
                <a:ea typeface="Calibri"/>
                <a:cs typeface="Calibri"/>
                <a:sym typeface="Calibri"/>
              </a:rPr>
              <a:t>After: We’ve simplified the graph down to a single payment.</a:t>
            </a:r>
            <a:br>
              <a:rPr lang="zh-CN">
                <a:solidFill>
                  <a:srgbClr val="111111"/>
                </a:solidFill>
                <a:highlight>
                  <a:srgbClr val="FDFDFD"/>
                </a:highlight>
                <a:latin typeface="Calibri"/>
                <a:ea typeface="Calibri"/>
                <a:cs typeface="Calibri"/>
                <a:sym typeface="Calibri"/>
              </a:rPr>
            </a:br>
            <a:endParaRPr>
              <a:solidFill>
                <a:srgbClr val="111111"/>
              </a:solidFill>
              <a:highlight>
                <a:srgbClr val="FDFDFD"/>
              </a:highlight>
              <a:latin typeface="Calibri"/>
              <a:ea typeface="Calibri"/>
              <a:cs typeface="Calibri"/>
              <a:sym typeface="Calibri"/>
            </a:endParaRPr>
          </a:p>
          <a:p>
            <a:pPr indent="0" lvl="0" marL="63500" rtl="0" algn="l">
              <a:lnSpc>
                <a:spcPct val="90000"/>
              </a:lnSpc>
              <a:spcBef>
                <a:spcPts val="0"/>
              </a:spcBef>
              <a:spcAft>
                <a:spcPts val="0"/>
              </a:spcAft>
              <a:buNone/>
            </a:pPr>
            <a:r>
              <a:t/>
            </a:r>
            <a:endParaRPr>
              <a:solidFill>
                <a:srgbClr val="373B3F"/>
              </a:solidFill>
              <a:latin typeface="Calibri"/>
              <a:ea typeface="Calibri"/>
              <a:cs typeface="Calibri"/>
              <a:sym typeface="Calibri"/>
            </a:endParaRPr>
          </a:p>
        </p:txBody>
      </p:sp>
      <p:pic>
        <p:nvPicPr>
          <p:cNvPr id="79" name="Google Shape;79;p16"/>
          <p:cNvPicPr preferRelativeResize="0"/>
          <p:nvPr/>
        </p:nvPicPr>
        <p:blipFill rotWithShape="1">
          <a:blip r:embed="rId4">
            <a:alphaModFix/>
          </a:blip>
          <a:srcRect b="0" l="0" r="0" t="66869"/>
          <a:stretch/>
        </p:blipFill>
        <p:spPr>
          <a:xfrm>
            <a:off x="2375" y="4137350"/>
            <a:ext cx="9144001" cy="1006149"/>
          </a:xfrm>
          <a:prstGeom prst="rect">
            <a:avLst/>
          </a:prstGeom>
          <a:noFill/>
          <a:ln>
            <a:noFill/>
          </a:ln>
        </p:spPr>
      </p:pic>
      <p:cxnSp>
        <p:nvCxnSpPr>
          <p:cNvPr id="80" name="Google Shape;80;p16"/>
          <p:cNvCxnSpPr/>
          <p:nvPr/>
        </p:nvCxnSpPr>
        <p:spPr>
          <a:xfrm>
            <a:off x="803675" y="804600"/>
            <a:ext cx="7541400" cy="0"/>
          </a:xfrm>
          <a:prstGeom prst="straightConnector1">
            <a:avLst/>
          </a:prstGeom>
          <a:noFill/>
          <a:ln cap="flat" cmpd="sng" w="19050">
            <a:solidFill>
              <a:srgbClr val="52595F"/>
            </a:solidFill>
            <a:prstDash val="solid"/>
            <a:round/>
            <a:headEnd len="med" w="med" type="none"/>
            <a:tailEnd len="med" w="med" type="none"/>
          </a:ln>
        </p:spPr>
      </p:cxnSp>
      <p:sp>
        <p:nvSpPr>
          <p:cNvPr id="81" name="Google Shape;81;p16"/>
          <p:cNvSpPr/>
          <p:nvPr/>
        </p:nvSpPr>
        <p:spPr>
          <a:xfrm>
            <a:off x="2275" y="0"/>
            <a:ext cx="9144000" cy="209400"/>
          </a:xfrm>
          <a:prstGeom prst="rect">
            <a:avLst/>
          </a:prstGeom>
          <a:solidFill>
            <a:srgbClr val="5259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16"/>
          <p:cNvSpPr/>
          <p:nvPr/>
        </p:nvSpPr>
        <p:spPr>
          <a:xfrm>
            <a:off x="6037375" y="2045375"/>
            <a:ext cx="283800" cy="161100"/>
          </a:xfrm>
          <a:prstGeom prst="rightArrow">
            <a:avLst>
              <a:gd fmla="val 50000" name="adj1"/>
              <a:gd fmla="val 50000" name="adj2"/>
            </a:avLst>
          </a:prstGeom>
          <a:solidFill>
            <a:srgbClr val="1CC29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4246210" y="3208100"/>
            <a:ext cx="95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rgbClr val="373B3F"/>
                </a:solidFill>
                <a:latin typeface="Calibri"/>
                <a:ea typeface="Calibri"/>
                <a:cs typeface="Calibri"/>
                <a:sym typeface="Calibri"/>
              </a:rPr>
              <a:t>a lot of debt</a:t>
            </a:r>
            <a:endParaRPr sz="1200">
              <a:solidFill>
                <a:srgbClr val="373B3F"/>
              </a:solidFill>
              <a:latin typeface="Calibri"/>
              <a:ea typeface="Calibri"/>
              <a:cs typeface="Calibri"/>
              <a:sym typeface="Calibri"/>
            </a:endParaRPr>
          </a:p>
        </p:txBody>
      </p:sp>
      <p:pic>
        <p:nvPicPr>
          <p:cNvPr id="84" name="Google Shape;84;p16"/>
          <p:cNvPicPr preferRelativeResize="0"/>
          <p:nvPr/>
        </p:nvPicPr>
        <p:blipFill>
          <a:blip r:embed="rId5">
            <a:alphaModFix/>
          </a:blip>
          <a:stretch>
            <a:fillRect/>
          </a:stretch>
        </p:blipFill>
        <p:spPr>
          <a:xfrm>
            <a:off x="6392878" y="1273150"/>
            <a:ext cx="2532688" cy="1952850"/>
          </a:xfrm>
          <a:prstGeom prst="rect">
            <a:avLst/>
          </a:prstGeom>
          <a:noFill/>
          <a:ln>
            <a:noFill/>
          </a:ln>
          <a:effectLst>
            <a:outerShdw blurRad="57150" rotWithShape="0" algn="bl" dir="5400000" dist="19050">
              <a:srgbClr val="000000">
                <a:alpha val="50000"/>
              </a:srgbClr>
            </a:outerShdw>
          </a:effectLst>
        </p:spPr>
      </p:pic>
      <p:sp>
        <p:nvSpPr>
          <p:cNvPr id="85" name="Google Shape;85;p16"/>
          <p:cNvSpPr txBox="1"/>
          <p:nvPr/>
        </p:nvSpPr>
        <p:spPr>
          <a:xfrm>
            <a:off x="6645975" y="3208100"/>
            <a:ext cx="202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rgbClr val="373B3F"/>
                </a:solidFill>
                <a:latin typeface="Calibri"/>
                <a:ea typeface="Calibri"/>
                <a:cs typeface="Calibri"/>
                <a:sym typeface="Calibri"/>
              </a:rPr>
              <a:t>pay off with just one transfer</a:t>
            </a:r>
            <a:endParaRPr sz="1200">
              <a:solidFill>
                <a:srgbClr val="373B3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832600" y="209400"/>
            <a:ext cx="4286700" cy="5190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zh-CN" sz="2700">
                <a:solidFill>
                  <a:srgbClr val="52595F"/>
                </a:solidFill>
                <a:latin typeface="Calibri"/>
                <a:ea typeface="Calibri"/>
                <a:cs typeface="Calibri"/>
                <a:sym typeface="Calibri"/>
              </a:rPr>
              <a:t>System Architecture</a:t>
            </a:r>
            <a:endParaRPr sz="2700">
              <a:solidFill>
                <a:srgbClr val="52595F"/>
              </a:solidFill>
              <a:latin typeface="Calibri"/>
              <a:ea typeface="Calibri"/>
              <a:cs typeface="Calibri"/>
              <a:sym typeface="Calibri"/>
            </a:endParaRPr>
          </a:p>
        </p:txBody>
      </p:sp>
      <p:pic>
        <p:nvPicPr>
          <p:cNvPr id="91" name="Google Shape;91;p17"/>
          <p:cNvPicPr preferRelativeResize="0"/>
          <p:nvPr/>
        </p:nvPicPr>
        <p:blipFill rotWithShape="1">
          <a:blip r:embed="rId3">
            <a:alphaModFix/>
          </a:blip>
          <a:srcRect b="0" l="0" r="0" t="66869"/>
          <a:stretch/>
        </p:blipFill>
        <p:spPr>
          <a:xfrm>
            <a:off x="2375" y="4137350"/>
            <a:ext cx="9144001" cy="1006149"/>
          </a:xfrm>
          <a:prstGeom prst="rect">
            <a:avLst/>
          </a:prstGeom>
          <a:noFill/>
          <a:ln>
            <a:noFill/>
          </a:ln>
        </p:spPr>
      </p:pic>
      <p:cxnSp>
        <p:nvCxnSpPr>
          <p:cNvPr id="92" name="Google Shape;92;p17"/>
          <p:cNvCxnSpPr/>
          <p:nvPr/>
        </p:nvCxnSpPr>
        <p:spPr>
          <a:xfrm>
            <a:off x="803675" y="804600"/>
            <a:ext cx="7541400" cy="0"/>
          </a:xfrm>
          <a:prstGeom prst="straightConnector1">
            <a:avLst/>
          </a:prstGeom>
          <a:noFill/>
          <a:ln cap="flat" cmpd="sng" w="19050">
            <a:solidFill>
              <a:srgbClr val="52595F"/>
            </a:solidFill>
            <a:prstDash val="solid"/>
            <a:round/>
            <a:headEnd len="med" w="med" type="none"/>
            <a:tailEnd len="med" w="med" type="none"/>
          </a:ln>
        </p:spPr>
      </p:cxnSp>
      <p:sp>
        <p:nvSpPr>
          <p:cNvPr id="93" name="Google Shape;93;p17"/>
          <p:cNvSpPr/>
          <p:nvPr/>
        </p:nvSpPr>
        <p:spPr>
          <a:xfrm>
            <a:off x="2275" y="0"/>
            <a:ext cx="9144000" cy="209400"/>
          </a:xfrm>
          <a:prstGeom prst="rect">
            <a:avLst/>
          </a:prstGeom>
          <a:solidFill>
            <a:srgbClr val="5259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94" name="Google Shape;94;p17"/>
          <p:cNvGrpSpPr/>
          <p:nvPr/>
        </p:nvGrpSpPr>
        <p:grpSpPr>
          <a:xfrm>
            <a:off x="212501" y="1013399"/>
            <a:ext cx="8723727" cy="2915150"/>
            <a:chOff x="905744" y="1500208"/>
            <a:chExt cx="8307521" cy="2776069"/>
          </a:xfrm>
        </p:grpSpPr>
        <p:pic>
          <p:nvPicPr>
            <p:cNvPr descr="Monitor outline" id="95" name="Google Shape;95;p17"/>
            <p:cNvPicPr preferRelativeResize="0"/>
            <p:nvPr/>
          </p:nvPicPr>
          <p:blipFill rotWithShape="1">
            <a:blip r:embed="rId4">
              <a:alphaModFix/>
            </a:blip>
            <a:srcRect b="0" l="0" r="0" t="0"/>
            <a:stretch/>
          </p:blipFill>
          <p:spPr>
            <a:xfrm>
              <a:off x="905744" y="2282330"/>
              <a:ext cx="685800" cy="685800"/>
            </a:xfrm>
            <a:prstGeom prst="rect">
              <a:avLst/>
            </a:prstGeom>
            <a:noFill/>
            <a:ln>
              <a:noFill/>
            </a:ln>
          </p:spPr>
        </p:pic>
        <p:pic>
          <p:nvPicPr>
            <p:cNvPr descr="Database outline" id="96" name="Google Shape;96;p17"/>
            <p:cNvPicPr preferRelativeResize="0"/>
            <p:nvPr/>
          </p:nvPicPr>
          <p:blipFill rotWithShape="1">
            <a:blip r:embed="rId5">
              <a:alphaModFix/>
            </a:blip>
            <a:srcRect b="0" l="0" r="0" t="0"/>
            <a:stretch/>
          </p:blipFill>
          <p:spPr>
            <a:xfrm>
              <a:off x="6392636" y="3026381"/>
              <a:ext cx="685800" cy="685800"/>
            </a:xfrm>
            <a:prstGeom prst="rect">
              <a:avLst/>
            </a:prstGeom>
            <a:noFill/>
            <a:ln>
              <a:noFill/>
            </a:ln>
          </p:spPr>
        </p:pic>
        <p:pic>
          <p:nvPicPr>
            <p:cNvPr id="97" name="Google Shape;97;p17"/>
            <p:cNvPicPr preferRelativeResize="0"/>
            <p:nvPr/>
          </p:nvPicPr>
          <p:blipFill rotWithShape="1">
            <a:blip r:embed="rId6">
              <a:alphaModFix/>
            </a:blip>
            <a:srcRect b="0" l="0" r="0" t="0"/>
            <a:stretch/>
          </p:blipFill>
          <p:spPr>
            <a:xfrm>
              <a:off x="7146209" y="3201143"/>
              <a:ext cx="1783149" cy="1075134"/>
            </a:xfrm>
            <a:prstGeom prst="rect">
              <a:avLst/>
            </a:prstGeom>
            <a:noFill/>
            <a:ln>
              <a:noFill/>
            </a:ln>
          </p:spPr>
        </p:pic>
        <p:sp>
          <p:nvSpPr>
            <p:cNvPr id="98" name="Google Shape;98;p17"/>
            <p:cNvSpPr txBox="1"/>
            <p:nvPr/>
          </p:nvSpPr>
          <p:spPr>
            <a:xfrm>
              <a:off x="7070011" y="2947350"/>
              <a:ext cx="821100" cy="241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zh-CN" sz="1200" u="none" cap="none" strike="noStrike">
                  <a:solidFill>
                    <a:schemeClr val="dk1"/>
                  </a:solidFill>
                  <a:latin typeface="Calibri"/>
                  <a:ea typeface="Calibri"/>
                  <a:cs typeface="Calibri"/>
                  <a:sym typeface="Calibri"/>
                </a:rPr>
                <a:t>Database</a:t>
              </a:r>
              <a:endParaRPr sz="1200">
                <a:solidFill>
                  <a:schemeClr val="dk1"/>
                </a:solidFill>
                <a:latin typeface="Calibri"/>
                <a:ea typeface="Calibri"/>
                <a:cs typeface="Calibri"/>
                <a:sym typeface="Calibri"/>
              </a:endParaRPr>
            </a:p>
          </p:txBody>
        </p:sp>
        <p:pic>
          <p:nvPicPr>
            <p:cNvPr descr="Cmd Terminal outline" id="99" name="Google Shape;99;p17"/>
            <p:cNvPicPr preferRelativeResize="0"/>
            <p:nvPr/>
          </p:nvPicPr>
          <p:blipFill rotWithShape="1">
            <a:blip r:embed="rId7">
              <a:alphaModFix/>
            </a:blip>
            <a:srcRect b="0" l="0" r="0" t="0"/>
            <a:stretch/>
          </p:blipFill>
          <p:spPr>
            <a:xfrm>
              <a:off x="3587714" y="2219301"/>
              <a:ext cx="821093" cy="821093"/>
            </a:xfrm>
            <a:prstGeom prst="rect">
              <a:avLst/>
            </a:prstGeom>
            <a:noFill/>
            <a:ln>
              <a:noFill/>
            </a:ln>
          </p:spPr>
        </p:pic>
        <p:pic>
          <p:nvPicPr>
            <p:cNvPr descr="Processor outline" id="100" name="Google Shape;100;p17"/>
            <p:cNvPicPr preferRelativeResize="0"/>
            <p:nvPr/>
          </p:nvPicPr>
          <p:blipFill rotWithShape="1">
            <a:blip r:embed="rId8">
              <a:alphaModFix/>
            </a:blip>
            <a:srcRect b="0" l="0" r="0" t="0"/>
            <a:stretch/>
          </p:blipFill>
          <p:spPr>
            <a:xfrm>
              <a:off x="6389865" y="1596529"/>
              <a:ext cx="685800" cy="685800"/>
            </a:xfrm>
            <a:prstGeom prst="rect">
              <a:avLst/>
            </a:prstGeom>
            <a:noFill/>
            <a:ln>
              <a:noFill/>
            </a:ln>
          </p:spPr>
        </p:pic>
        <p:sp>
          <p:nvSpPr>
            <p:cNvPr id="101" name="Google Shape;101;p17"/>
            <p:cNvSpPr txBox="1"/>
            <p:nvPr/>
          </p:nvSpPr>
          <p:spPr>
            <a:xfrm>
              <a:off x="7004064" y="1500208"/>
              <a:ext cx="2209200" cy="37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1200">
                  <a:solidFill>
                    <a:srgbClr val="373B3F"/>
                  </a:solidFill>
                  <a:latin typeface="Calibri"/>
                  <a:ea typeface="Calibri"/>
                  <a:cs typeface="Calibri"/>
                  <a:sym typeface="Calibri"/>
                </a:rPr>
                <a:t>Algorithm</a:t>
              </a:r>
              <a:endParaRPr sz="900">
                <a:solidFill>
                  <a:srgbClr val="373B3F"/>
                </a:solidFill>
              </a:endParaRPr>
            </a:p>
            <a:p>
              <a:pPr indent="0" lvl="0" marL="0" marR="0" rtl="0" algn="l">
                <a:spcBef>
                  <a:spcPts val="0"/>
                </a:spcBef>
                <a:spcAft>
                  <a:spcPts val="0"/>
                </a:spcAft>
                <a:buNone/>
              </a:pPr>
              <a:r>
                <a:rPr lang="zh-CN" sz="900">
                  <a:solidFill>
                    <a:srgbClr val="373B3F"/>
                  </a:solidFill>
                  <a:latin typeface="Calibri"/>
                  <a:ea typeface="Calibri"/>
                  <a:cs typeface="Calibri"/>
                  <a:sym typeface="Calibri"/>
                </a:rPr>
                <a:t>Finding minimal t</a:t>
              </a:r>
              <a:r>
                <a:rPr lang="zh-CN" sz="900">
                  <a:solidFill>
                    <a:srgbClr val="373B3F"/>
                  </a:solidFill>
                  <a:latin typeface="Calibri"/>
                  <a:ea typeface="Calibri"/>
                  <a:cs typeface="Calibri"/>
                  <a:sym typeface="Calibri"/>
                </a:rPr>
                <a:t>ransactions</a:t>
              </a:r>
              <a:endParaRPr sz="900">
                <a:solidFill>
                  <a:srgbClr val="373B3F"/>
                </a:solidFill>
                <a:latin typeface="Calibri"/>
                <a:ea typeface="Calibri"/>
                <a:cs typeface="Calibri"/>
                <a:sym typeface="Calibri"/>
              </a:endParaRPr>
            </a:p>
          </p:txBody>
        </p:sp>
        <p:sp>
          <p:nvSpPr>
            <p:cNvPr id="102" name="Google Shape;102;p17"/>
            <p:cNvSpPr txBox="1"/>
            <p:nvPr/>
          </p:nvSpPr>
          <p:spPr>
            <a:xfrm>
              <a:off x="3961873" y="1704520"/>
              <a:ext cx="2018100" cy="19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900">
                  <a:solidFill>
                    <a:srgbClr val="373B3F"/>
                  </a:solidFill>
                  <a:latin typeface="Calibri"/>
                  <a:ea typeface="Calibri"/>
                  <a:cs typeface="Calibri"/>
                  <a:sym typeface="Calibri"/>
                </a:rPr>
                <a:t>Provide Transaction Suggestions</a:t>
              </a:r>
              <a:endParaRPr sz="900">
                <a:solidFill>
                  <a:srgbClr val="373B3F"/>
                </a:solidFill>
                <a:latin typeface="Calibri"/>
                <a:ea typeface="Calibri"/>
                <a:cs typeface="Calibri"/>
                <a:sym typeface="Calibri"/>
              </a:endParaRPr>
            </a:p>
          </p:txBody>
        </p:sp>
        <p:cxnSp>
          <p:nvCxnSpPr>
            <p:cNvPr id="103" name="Google Shape;103;p17"/>
            <p:cNvCxnSpPr>
              <a:stCxn id="100" idx="1"/>
              <a:endCxn id="99" idx="0"/>
            </p:cNvCxnSpPr>
            <p:nvPr/>
          </p:nvCxnSpPr>
          <p:spPr>
            <a:xfrm flipH="1">
              <a:off x="3998265" y="1939430"/>
              <a:ext cx="2391600" cy="279900"/>
            </a:xfrm>
            <a:prstGeom prst="bentConnector2">
              <a:avLst/>
            </a:prstGeom>
            <a:noFill/>
            <a:ln cap="flat" cmpd="sng" w="12700">
              <a:solidFill>
                <a:schemeClr val="dk1"/>
              </a:solidFill>
              <a:prstDash val="solid"/>
              <a:round/>
              <a:headEnd len="sm" w="sm" type="none"/>
              <a:tailEnd len="med" w="med" type="triangle"/>
            </a:ln>
          </p:spPr>
        </p:cxnSp>
        <p:sp>
          <p:nvSpPr>
            <p:cNvPr id="104" name="Google Shape;104;p17"/>
            <p:cNvSpPr txBox="1"/>
            <p:nvPr/>
          </p:nvSpPr>
          <p:spPr>
            <a:xfrm>
              <a:off x="4371278" y="2301731"/>
              <a:ext cx="821100" cy="271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1400">
                  <a:solidFill>
                    <a:srgbClr val="373B3F"/>
                  </a:solidFill>
                  <a:latin typeface="Calibri"/>
                  <a:ea typeface="Calibri"/>
                  <a:cs typeface="Calibri"/>
                  <a:sym typeface="Calibri"/>
                </a:rPr>
                <a:t>Brick</a:t>
              </a:r>
              <a:endParaRPr sz="1400">
                <a:solidFill>
                  <a:srgbClr val="373B3F"/>
                </a:solidFill>
                <a:latin typeface="Calibri"/>
                <a:ea typeface="Calibri"/>
                <a:cs typeface="Calibri"/>
                <a:sym typeface="Calibri"/>
              </a:endParaRPr>
            </a:p>
          </p:txBody>
        </p:sp>
        <p:cxnSp>
          <p:nvCxnSpPr>
            <p:cNvPr id="105" name="Google Shape;105;p17"/>
            <p:cNvCxnSpPr>
              <a:stCxn id="96" idx="1"/>
              <a:endCxn id="99" idx="2"/>
            </p:cNvCxnSpPr>
            <p:nvPr/>
          </p:nvCxnSpPr>
          <p:spPr>
            <a:xfrm rot="10800000">
              <a:off x="3998336" y="3040481"/>
              <a:ext cx="2394300" cy="328800"/>
            </a:xfrm>
            <a:prstGeom prst="bentConnector2">
              <a:avLst/>
            </a:prstGeom>
            <a:noFill/>
            <a:ln cap="flat" cmpd="sng" w="12700">
              <a:solidFill>
                <a:schemeClr val="dk1"/>
              </a:solidFill>
              <a:prstDash val="solid"/>
              <a:round/>
              <a:headEnd len="med" w="med" type="triangle"/>
              <a:tailEnd len="med" w="med" type="triangle"/>
            </a:ln>
          </p:spPr>
        </p:cxnSp>
        <p:sp>
          <p:nvSpPr>
            <p:cNvPr id="106" name="Google Shape;106;p17"/>
            <p:cNvSpPr txBox="1"/>
            <p:nvPr/>
          </p:nvSpPr>
          <p:spPr>
            <a:xfrm>
              <a:off x="3998323" y="3153673"/>
              <a:ext cx="2018100" cy="19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900">
                  <a:solidFill>
                    <a:srgbClr val="373B3F"/>
                  </a:solidFill>
                  <a:latin typeface="Calibri"/>
                  <a:ea typeface="Calibri"/>
                  <a:cs typeface="Calibri"/>
                  <a:sym typeface="Calibri"/>
                </a:rPr>
                <a:t>Provide Payment History</a:t>
              </a:r>
              <a:endParaRPr sz="900">
                <a:solidFill>
                  <a:srgbClr val="373B3F"/>
                </a:solidFill>
                <a:latin typeface="Calibri"/>
                <a:ea typeface="Calibri"/>
                <a:cs typeface="Calibri"/>
                <a:sym typeface="Calibri"/>
              </a:endParaRPr>
            </a:p>
          </p:txBody>
        </p:sp>
        <p:sp>
          <p:nvSpPr>
            <p:cNvPr id="107" name="Google Shape;107;p17"/>
            <p:cNvSpPr txBox="1"/>
            <p:nvPr/>
          </p:nvSpPr>
          <p:spPr>
            <a:xfrm>
              <a:off x="5152229" y="3341913"/>
              <a:ext cx="2018100" cy="19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900">
                  <a:solidFill>
                    <a:srgbClr val="373B3F"/>
                  </a:solidFill>
                  <a:latin typeface="Calibri"/>
                  <a:ea typeface="Calibri"/>
                  <a:cs typeface="Calibri"/>
                  <a:sym typeface="Calibri"/>
                </a:rPr>
                <a:t>Query CRUD Operations</a:t>
              </a:r>
              <a:endParaRPr sz="900">
                <a:solidFill>
                  <a:srgbClr val="373B3F"/>
                </a:solidFill>
                <a:latin typeface="Calibri"/>
                <a:ea typeface="Calibri"/>
                <a:cs typeface="Calibri"/>
                <a:sym typeface="Calibri"/>
              </a:endParaRPr>
            </a:p>
          </p:txBody>
        </p:sp>
        <p:cxnSp>
          <p:nvCxnSpPr>
            <p:cNvPr id="108" name="Google Shape;108;p17"/>
            <p:cNvCxnSpPr>
              <a:stCxn id="99" idx="1"/>
              <a:endCxn id="95" idx="3"/>
            </p:cNvCxnSpPr>
            <p:nvPr/>
          </p:nvCxnSpPr>
          <p:spPr>
            <a:xfrm rot="10800000">
              <a:off x="1591514" y="2625347"/>
              <a:ext cx="1996200" cy="4500"/>
            </a:xfrm>
            <a:prstGeom prst="straightConnector1">
              <a:avLst/>
            </a:prstGeom>
            <a:noFill/>
            <a:ln cap="flat" cmpd="sng" w="12700">
              <a:solidFill>
                <a:schemeClr val="dk1"/>
              </a:solidFill>
              <a:prstDash val="solid"/>
              <a:round/>
              <a:headEnd len="med" w="med" type="triangle"/>
              <a:tailEnd len="med" w="med" type="triangle"/>
            </a:ln>
          </p:spPr>
        </p:cxnSp>
        <p:sp>
          <p:nvSpPr>
            <p:cNvPr id="109" name="Google Shape;109;p17"/>
            <p:cNvSpPr txBox="1"/>
            <p:nvPr/>
          </p:nvSpPr>
          <p:spPr>
            <a:xfrm>
              <a:off x="1935353" y="2421950"/>
              <a:ext cx="1099200" cy="19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900">
                  <a:solidFill>
                    <a:srgbClr val="373B3F"/>
                  </a:solidFill>
                  <a:latin typeface="Calibri"/>
                  <a:ea typeface="Calibri"/>
                  <a:cs typeface="Calibri"/>
                  <a:sym typeface="Calibri"/>
                </a:rPr>
                <a:t>Integrated to UI</a:t>
              </a:r>
              <a:endParaRPr sz="900">
                <a:solidFill>
                  <a:srgbClr val="373B3F"/>
                </a:solidFill>
                <a:latin typeface="Calibri"/>
                <a:ea typeface="Calibri"/>
                <a:cs typeface="Calibri"/>
                <a:sym typeface="Calibri"/>
              </a:endParaRPr>
            </a:p>
          </p:txBody>
        </p:sp>
        <p:sp>
          <p:nvSpPr>
            <p:cNvPr id="110" name="Google Shape;110;p17"/>
            <p:cNvSpPr txBox="1"/>
            <p:nvPr/>
          </p:nvSpPr>
          <p:spPr>
            <a:xfrm>
              <a:off x="2369412" y="2600875"/>
              <a:ext cx="1171800" cy="19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900">
                  <a:solidFill>
                    <a:srgbClr val="373B3F"/>
                  </a:solidFill>
                  <a:latin typeface="Calibri"/>
                  <a:ea typeface="Calibri"/>
                  <a:cs typeface="Calibri"/>
                  <a:sym typeface="Calibri"/>
                </a:rPr>
                <a:t>User Input</a:t>
              </a:r>
              <a:endParaRPr sz="900">
                <a:solidFill>
                  <a:srgbClr val="373B3F"/>
                </a:solidFill>
                <a:latin typeface="Calibri"/>
                <a:ea typeface="Calibri"/>
                <a:cs typeface="Calibri"/>
                <a:sym typeface="Calibri"/>
              </a:endParaRPr>
            </a:p>
          </p:txBody>
        </p:sp>
        <p:sp>
          <p:nvSpPr>
            <p:cNvPr id="111" name="Google Shape;111;p17"/>
            <p:cNvSpPr txBox="1"/>
            <p:nvPr/>
          </p:nvSpPr>
          <p:spPr>
            <a:xfrm>
              <a:off x="991400" y="2100750"/>
              <a:ext cx="514500" cy="241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1200">
                  <a:solidFill>
                    <a:srgbClr val="373B3F"/>
                  </a:solidFill>
                  <a:latin typeface="Calibri"/>
                  <a:ea typeface="Calibri"/>
                  <a:cs typeface="Calibri"/>
                  <a:sym typeface="Calibri"/>
                </a:rPr>
                <a:t>User</a:t>
              </a:r>
              <a:endParaRPr sz="1200">
                <a:solidFill>
                  <a:srgbClr val="373B3F"/>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2600" y="209400"/>
            <a:ext cx="4286700" cy="5190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zh-CN" sz="2700">
                <a:solidFill>
                  <a:srgbClr val="52595F"/>
                </a:solidFill>
                <a:latin typeface="Calibri"/>
                <a:ea typeface="Calibri"/>
                <a:cs typeface="Calibri"/>
                <a:sym typeface="Calibri"/>
              </a:rPr>
              <a:t>Interesting Observation</a:t>
            </a:r>
            <a:endParaRPr sz="2700">
              <a:solidFill>
                <a:srgbClr val="52595F"/>
              </a:solidFill>
              <a:latin typeface="Calibri"/>
              <a:ea typeface="Calibri"/>
              <a:cs typeface="Calibri"/>
              <a:sym typeface="Calibri"/>
            </a:endParaRPr>
          </a:p>
        </p:txBody>
      </p:sp>
      <p:pic>
        <p:nvPicPr>
          <p:cNvPr id="117" name="Google Shape;117;p18"/>
          <p:cNvPicPr preferRelativeResize="0"/>
          <p:nvPr/>
        </p:nvPicPr>
        <p:blipFill rotWithShape="1">
          <a:blip r:embed="rId3">
            <a:alphaModFix/>
          </a:blip>
          <a:srcRect b="0" l="0" r="0" t="66869"/>
          <a:stretch/>
        </p:blipFill>
        <p:spPr>
          <a:xfrm>
            <a:off x="2375" y="4137350"/>
            <a:ext cx="9144001" cy="1006149"/>
          </a:xfrm>
          <a:prstGeom prst="rect">
            <a:avLst/>
          </a:prstGeom>
          <a:noFill/>
          <a:ln>
            <a:noFill/>
          </a:ln>
        </p:spPr>
      </p:pic>
      <p:cxnSp>
        <p:nvCxnSpPr>
          <p:cNvPr id="118" name="Google Shape;118;p18"/>
          <p:cNvCxnSpPr/>
          <p:nvPr/>
        </p:nvCxnSpPr>
        <p:spPr>
          <a:xfrm>
            <a:off x="803675" y="804600"/>
            <a:ext cx="7541400" cy="0"/>
          </a:xfrm>
          <a:prstGeom prst="straightConnector1">
            <a:avLst/>
          </a:prstGeom>
          <a:noFill/>
          <a:ln cap="flat" cmpd="sng" w="19050">
            <a:solidFill>
              <a:srgbClr val="52595F"/>
            </a:solidFill>
            <a:prstDash val="solid"/>
            <a:round/>
            <a:headEnd len="med" w="med" type="none"/>
            <a:tailEnd len="med" w="med" type="none"/>
          </a:ln>
        </p:spPr>
      </p:cxnSp>
      <p:sp>
        <p:nvSpPr>
          <p:cNvPr id="119" name="Google Shape;119;p18"/>
          <p:cNvSpPr/>
          <p:nvPr/>
        </p:nvSpPr>
        <p:spPr>
          <a:xfrm>
            <a:off x="2275" y="0"/>
            <a:ext cx="9144000" cy="209400"/>
          </a:xfrm>
          <a:prstGeom prst="rect">
            <a:avLst/>
          </a:prstGeom>
          <a:solidFill>
            <a:srgbClr val="5259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aphicFrame>
        <p:nvGraphicFramePr>
          <p:cNvPr id="120" name="Google Shape;120;p18"/>
          <p:cNvGraphicFramePr/>
          <p:nvPr/>
        </p:nvGraphicFramePr>
        <p:xfrm>
          <a:off x="3373313" y="1138725"/>
          <a:ext cx="3000000" cy="3000000"/>
        </p:xfrm>
        <a:graphic>
          <a:graphicData uri="http://schemas.openxmlformats.org/drawingml/2006/table">
            <a:tbl>
              <a:tblPr>
                <a:noFill/>
                <a:tableStyleId>{B7198B32-C787-43E1-BE55-E0A0B77E1922}</a:tableStyleId>
              </a:tblPr>
              <a:tblGrid>
                <a:gridCol w="538825"/>
                <a:gridCol w="423575"/>
                <a:gridCol w="384375"/>
                <a:gridCol w="587350"/>
              </a:tblGrid>
              <a:tr h="457175">
                <a:tc>
                  <a:txBody>
                    <a:bodyPr/>
                    <a:lstStyle/>
                    <a:p>
                      <a:pPr indent="0" lvl="0" marL="0" rtl="0" algn="l">
                        <a:spcBef>
                          <a:spcPts val="0"/>
                        </a:spcBef>
                        <a:spcAft>
                          <a:spcPts val="0"/>
                        </a:spcAft>
                        <a:buNone/>
                      </a:pPr>
                      <a:r>
                        <a:rPr lang="zh-CN" sz="900">
                          <a:latin typeface="Calibri"/>
                          <a:ea typeface="Calibri"/>
                          <a:cs typeface="Calibri"/>
                          <a:sym typeface="Calibri"/>
                        </a:rPr>
                        <a:t>Name</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pay</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get</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balance</a:t>
                      </a:r>
                      <a:endParaRPr sz="900">
                        <a:latin typeface="Calibri"/>
                        <a:ea typeface="Calibri"/>
                        <a:cs typeface="Calibri"/>
                        <a:sym typeface="Calibri"/>
                      </a:endParaRPr>
                    </a:p>
                  </a:txBody>
                  <a:tcPr marT="91425" marB="91425" marR="91425" marL="91425"/>
                </a:tc>
              </a:tr>
              <a:tr h="373300">
                <a:tc>
                  <a:txBody>
                    <a:bodyPr/>
                    <a:lstStyle/>
                    <a:p>
                      <a:pPr indent="0" lvl="0" marL="0" rtl="0" algn="l">
                        <a:spcBef>
                          <a:spcPts val="0"/>
                        </a:spcBef>
                        <a:spcAft>
                          <a:spcPts val="0"/>
                        </a:spcAft>
                        <a:buClr>
                          <a:schemeClr val="dk1"/>
                        </a:buClr>
                        <a:buSzPts val="1100"/>
                        <a:buFont typeface="Arial"/>
                        <a:buNone/>
                      </a:pPr>
                      <a:r>
                        <a:rPr lang="zh-CN" sz="900">
                          <a:solidFill>
                            <a:schemeClr val="dk1"/>
                          </a:solidFill>
                          <a:latin typeface="Calibri"/>
                          <a:ea typeface="Calibri"/>
                          <a:cs typeface="Calibri"/>
                          <a:sym typeface="Calibri"/>
                        </a:rPr>
                        <a:t>Alice</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0</a:t>
                      </a:r>
                      <a:endParaRPr sz="900">
                        <a:latin typeface="Calibri"/>
                        <a:ea typeface="Calibri"/>
                        <a:cs typeface="Calibri"/>
                        <a:sym typeface="Calibri"/>
                      </a:endParaRPr>
                    </a:p>
                  </a:txBody>
                  <a:tcPr marT="91425" marB="91425" marR="91425" marL="91425"/>
                </a:tc>
              </a:tr>
              <a:tr h="396200">
                <a:tc>
                  <a:txBody>
                    <a:bodyPr/>
                    <a:lstStyle/>
                    <a:p>
                      <a:pPr indent="0" lvl="0" marL="0" rtl="0" algn="l">
                        <a:spcBef>
                          <a:spcPts val="0"/>
                        </a:spcBef>
                        <a:spcAft>
                          <a:spcPts val="0"/>
                        </a:spcAft>
                        <a:buNone/>
                      </a:pPr>
                      <a:r>
                        <a:rPr lang="zh-CN" sz="900">
                          <a:latin typeface="Calibri"/>
                          <a:ea typeface="Calibri"/>
                          <a:cs typeface="Calibri"/>
                          <a:sym typeface="Calibri"/>
                        </a:rPr>
                        <a:t>Bob</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40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40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0</a:t>
                      </a:r>
                      <a:endParaRPr sz="900">
                        <a:latin typeface="Calibri"/>
                        <a:ea typeface="Calibri"/>
                        <a:cs typeface="Calibri"/>
                        <a:sym typeface="Calibri"/>
                      </a:endParaRPr>
                    </a:p>
                  </a:txBody>
                  <a:tcPr marT="91425" marB="91425" marR="91425" marL="91425"/>
                </a:tc>
              </a:tr>
              <a:tr h="457175">
                <a:tc>
                  <a:txBody>
                    <a:bodyPr/>
                    <a:lstStyle/>
                    <a:p>
                      <a:pPr indent="0" lvl="0" marL="0" rtl="0" algn="l">
                        <a:spcBef>
                          <a:spcPts val="0"/>
                        </a:spcBef>
                        <a:spcAft>
                          <a:spcPts val="0"/>
                        </a:spcAft>
                        <a:buNone/>
                      </a:pPr>
                      <a:r>
                        <a:rPr lang="zh-CN" sz="900">
                          <a:latin typeface="Calibri"/>
                          <a:ea typeface="Calibri"/>
                          <a:cs typeface="Calibri"/>
                          <a:sym typeface="Calibri"/>
                        </a:rPr>
                        <a:t>Charlie</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20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70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50</a:t>
                      </a:r>
                      <a:endParaRPr sz="900">
                        <a:latin typeface="Calibri"/>
                        <a:ea typeface="Calibri"/>
                        <a:cs typeface="Calibri"/>
                        <a:sym typeface="Calibri"/>
                      </a:endParaRPr>
                    </a:p>
                  </a:txBody>
                  <a:tcPr marT="91425" marB="91425" marR="91425" marL="91425"/>
                </a:tc>
              </a:tr>
              <a:tr h="347450">
                <a:tc>
                  <a:txBody>
                    <a:bodyPr/>
                    <a:lstStyle/>
                    <a:p>
                      <a:pPr indent="0" lvl="0" marL="0" rtl="0" algn="l">
                        <a:spcBef>
                          <a:spcPts val="0"/>
                        </a:spcBef>
                        <a:spcAft>
                          <a:spcPts val="0"/>
                        </a:spcAft>
                        <a:buNone/>
                      </a:pPr>
                      <a:r>
                        <a:rPr lang="zh-CN" sz="900">
                          <a:latin typeface="Calibri"/>
                          <a:ea typeface="Calibri"/>
                          <a:cs typeface="Calibri"/>
                          <a:sym typeface="Calibri"/>
                        </a:rPr>
                        <a:t>David</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50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40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-10</a:t>
                      </a:r>
                      <a:endParaRPr sz="900">
                        <a:latin typeface="Calibri"/>
                        <a:ea typeface="Calibri"/>
                        <a:cs typeface="Calibri"/>
                        <a:sym typeface="Calibri"/>
                      </a:endParaRPr>
                    </a:p>
                  </a:txBody>
                  <a:tcPr marT="91425" marB="91425" marR="91425" marL="91425"/>
                </a:tc>
              </a:tr>
              <a:tr h="347450">
                <a:tc>
                  <a:txBody>
                    <a:bodyPr/>
                    <a:lstStyle/>
                    <a:p>
                      <a:pPr indent="0" lvl="0" marL="0" rtl="0" algn="l">
                        <a:spcBef>
                          <a:spcPts val="0"/>
                        </a:spcBef>
                        <a:spcAft>
                          <a:spcPts val="0"/>
                        </a:spcAft>
                        <a:buNone/>
                      </a:pPr>
                      <a:r>
                        <a:rPr lang="zh-CN" sz="900">
                          <a:latin typeface="Calibri"/>
                          <a:ea typeface="Calibri"/>
                          <a:cs typeface="Calibri"/>
                          <a:sym typeface="Calibri"/>
                        </a:rPr>
                        <a:t>Ema</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60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60</a:t>
                      </a:r>
                      <a:endParaRPr sz="900">
                        <a:latin typeface="Calibri"/>
                        <a:ea typeface="Calibri"/>
                        <a:cs typeface="Calibri"/>
                        <a:sym typeface="Calibri"/>
                      </a:endParaRPr>
                    </a:p>
                  </a:txBody>
                  <a:tcPr marT="91425" marB="91425" marR="91425" marL="91425"/>
                </a:tc>
              </a:tr>
              <a:tr h="347450">
                <a:tc>
                  <a:txBody>
                    <a:bodyPr/>
                    <a:lstStyle/>
                    <a:p>
                      <a:pPr indent="0" lvl="0" marL="0" rtl="0" algn="l">
                        <a:spcBef>
                          <a:spcPts val="0"/>
                        </a:spcBef>
                        <a:spcAft>
                          <a:spcPts val="0"/>
                        </a:spcAft>
                        <a:buNone/>
                      </a:pPr>
                      <a:r>
                        <a:rPr lang="zh-CN" sz="900">
                          <a:latin typeface="Calibri"/>
                          <a:ea typeface="Calibri"/>
                          <a:cs typeface="Calibri"/>
                          <a:sym typeface="Calibri"/>
                        </a:rPr>
                        <a:t>Fred</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60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-60</a:t>
                      </a:r>
                      <a:endParaRPr sz="900">
                        <a:latin typeface="Calibri"/>
                        <a:ea typeface="Calibri"/>
                        <a:cs typeface="Calibri"/>
                        <a:sym typeface="Calibri"/>
                      </a:endParaRPr>
                    </a:p>
                  </a:txBody>
                  <a:tcPr marT="91425" marB="91425" marR="91425" marL="91425"/>
                </a:tc>
              </a:tr>
              <a:tr h="347450">
                <a:tc>
                  <a:txBody>
                    <a:bodyPr/>
                    <a:lstStyle/>
                    <a:p>
                      <a:pPr indent="0" lvl="0" marL="0" rtl="0" algn="l">
                        <a:spcBef>
                          <a:spcPts val="0"/>
                        </a:spcBef>
                        <a:spcAft>
                          <a:spcPts val="0"/>
                        </a:spcAft>
                        <a:buNone/>
                      </a:pPr>
                      <a:r>
                        <a:rPr lang="zh-CN" sz="900">
                          <a:latin typeface="Calibri"/>
                          <a:ea typeface="Calibri"/>
                          <a:cs typeface="Calibri"/>
                          <a:sym typeface="Calibri"/>
                        </a:rPr>
                        <a:t>Gabe</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40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0</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-40</a:t>
                      </a:r>
                      <a:endParaRPr sz="900">
                        <a:latin typeface="Calibri"/>
                        <a:ea typeface="Calibri"/>
                        <a:cs typeface="Calibri"/>
                        <a:sym typeface="Calibri"/>
                      </a:endParaRPr>
                    </a:p>
                  </a:txBody>
                  <a:tcPr marT="91425" marB="91425" marR="91425" marL="91425"/>
                </a:tc>
              </a:tr>
            </a:tbl>
          </a:graphicData>
        </a:graphic>
      </p:graphicFrame>
      <p:pic>
        <p:nvPicPr>
          <p:cNvPr id="121" name="Google Shape;121;p18"/>
          <p:cNvPicPr preferRelativeResize="0"/>
          <p:nvPr/>
        </p:nvPicPr>
        <p:blipFill>
          <a:blip r:embed="rId4">
            <a:alphaModFix/>
          </a:blip>
          <a:stretch>
            <a:fillRect/>
          </a:stretch>
        </p:blipFill>
        <p:spPr>
          <a:xfrm>
            <a:off x="-56625" y="931125"/>
            <a:ext cx="3274425" cy="3281250"/>
          </a:xfrm>
          <a:prstGeom prst="rect">
            <a:avLst/>
          </a:prstGeom>
          <a:noFill/>
          <a:ln>
            <a:noFill/>
          </a:ln>
        </p:spPr>
      </p:pic>
      <p:graphicFrame>
        <p:nvGraphicFramePr>
          <p:cNvPr id="122" name="Google Shape;122;p18"/>
          <p:cNvGraphicFramePr/>
          <p:nvPr/>
        </p:nvGraphicFramePr>
        <p:xfrm>
          <a:off x="5752138" y="1399800"/>
          <a:ext cx="3000000" cy="3000000"/>
        </p:xfrm>
        <a:graphic>
          <a:graphicData uri="http://schemas.openxmlformats.org/drawingml/2006/table">
            <a:tbl>
              <a:tblPr>
                <a:noFill/>
                <a:tableStyleId>{B7198B32-C787-43E1-BE55-E0A0B77E1922}</a:tableStyleId>
              </a:tblPr>
              <a:tblGrid>
                <a:gridCol w="538825"/>
                <a:gridCol w="587350"/>
              </a:tblGrid>
              <a:tr h="457175">
                <a:tc>
                  <a:txBody>
                    <a:bodyPr/>
                    <a:lstStyle/>
                    <a:p>
                      <a:pPr indent="0" lvl="0" marL="0" rtl="0" algn="l">
                        <a:spcBef>
                          <a:spcPts val="0"/>
                        </a:spcBef>
                        <a:spcAft>
                          <a:spcPts val="0"/>
                        </a:spcAft>
                        <a:buNone/>
                      </a:pPr>
                      <a:r>
                        <a:rPr lang="zh-CN" sz="900">
                          <a:latin typeface="Calibri"/>
                          <a:ea typeface="Calibri"/>
                          <a:cs typeface="Calibri"/>
                          <a:sym typeface="Calibri"/>
                        </a:rPr>
                        <a:t>Name</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balance</a:t>
                      </a:r>
                      <a:endParaRPr sz="900">
                        <a:latin typeface="Calibri"/>
                        <a:ea typeface="Calibri"/>
                        <a:cs typeface="Calibri"/>
                        <a:sym typeface="Calibri"/>
                      </a:endParaRPr>
                    </a:p>
                  </a:txBody>
                  <a:tcPr marT="91425" marB="91425" marR="91425" marL="91425"/>
                </a:tc>
              </a:tr>
              <a:tr h="457175">
                <a:tc>
                  <a:txBody>
                    <a:bodyPr/>
                    <a:lstStyle/>
                    <a:p>
                      <a:pPr indent="0" lvl="0" marL="0" rtl="0" algn="l">
                        <a:spcBef>
                          <a:spcPts val="0"/>
                        </a:spcBef>
                        <a:spcAft>
                          <a:spcPts val="0"/>
                        </a:spcAft>
                        <a:buNone/>
                      </a:pPr>
                      <a:r>
                        <a:rPr lang="zh-CN" sz="900">
                          <a:latin typeface="Calibri"/>
                          <a:ea typeface="Calibri"/>
                          <a:cs typeface="Calibri"/>
                          <a:sym typeface="Calibri"/>
                        </a:rPr>
                        <a:t>Charlie</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50</a:t>
                      </a:r>
                      <a:endParaRPr sz="900">
                        <a:latin typeface="Calibri"/>
                        <a:ea typeface="Calibri"/>
                        <a:cs typeface="Calibri"/>
                        <a:sym typeface="Calibri"/>
                      </a:endParaRPr>
                    </a:p>
                  </a:txBody>
                  <a:tcPr marT="91425" marB="91425" marR="91425" marL="91425"/>
                </a:tc>
              </a:tr>
              <a:tr h="347450">
                <a:tc>
                  <a:txBody>
                    <a:bodyPr/>
                    <a:lstStyle/>
                    <a:p>
                      <a:pPr indent="0" lvl="0" marL="0" rtl="0" algn="l">
                        <a:spcBef>
                          <a:spcPts val="0"/>
                        </a:spcBef>
                        <a:spcAft>
                          <a:spcPts val="0"/>
                        </a:spcAft>
                        <a:buNone/>
                      </a:pPr>
                      <a:r>
                        <a:rPr lang="zh-CN" sz="900">
                          <a:latin typeface="Calibri"/>
                          <a:ea typeface="Calibri"/>
                          <a:cs typeface="Calibri"/>
                          <a:sym typeface="Calibri"/>
                        </a:rPr>
                        <a:t>David</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-10</a:t>
                      </a:r>
                      <a:endParaRPr sz="900">
                        <a:latin typeface="Calibri"/>
                        <a:ea typeface="Calibri"/>
                        <a:cs typeface="Calibri"/>
                        <a:sym typeface="Calibri"/>
                      </a:endParaRPr>
                    </a:p>
                  </a:txBody>
                  <a:tcPr marT="91425" marB="91425" marR="91425" marL="91425"/>
                </a:tc>
              </a:tr>
              <a:tr h="347450">
                <a:tc>
                  <a:txBody>
                    <a:bodyPr/>
                    <a:lstStyle/>
                    <a:p>
                      <a:pPr indent="0" lvl="0" marL="0" rtl="0" algn="l">
                        <a:spcBef>
                          <a:spcPts val="0"/>
                        </a:spcBef>
                        <a:spcAft>
                          <a:spcPts val="0"/>
                        </a:spcAft>
                        <a:buNone/>
                      </a:pPr>
                      <a:r>
                        <a:rPr lang="zh-CN" sz="900">
                          <a:latin typeface="Calibri"/>
                          <a:ea typeface="Calibri"/>
                          <a:cs typeface="Calibri"/>
                          <a:sym typeface="Calibri"/>
                        </a:rPr>
                        <a:t>Ema</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60</a:t>
                      </a:r>
                      <a:endParaRPr sz="900">
                        <a:latin typeface="Calibri"/>
                        <a:ea typeface="Calibri"/>
                        <a:cs typeface="Calibri"/>
                        <a:sym typeface="Calibri"/>
                      </a:endParaRPr>
                    </a:p>
                  </a:txBody>
                  <a:tcPr marT="91425" marB="91425" marR="91425" marL="91425"/>
                </a:tc>
              </a:tr>
              <a:tr h="347450">
                <a:tc>
                  <a:txBody>
                    <a:bodyPr/>
                    <a:lstStyle/>
                    <a:p>
                      <a:pPr indent="0" lvl="0" marL="0" rtl="0" algn="l">
                        <a:spcBef>
                          <a:spcPts val="0"/>
                        </a:spcBef>
                        <a:spcAft>
                          <a:spcPts val="0"/>
                        </a:spcAft>
                        <a:buNone/>
                      </a:pPr>
                      <a:r>
                        <a:rPr lang="zh-CN" sz="900">
                          <a:latin typeface="Calibri"/>
                          <a:ea typeface="Calibri"/>
                          <a:cs typeface="Calibri"/>
                          <a:sym typeface="Calibri"/>
                        </a:rPr>
                        <a:t>Fred</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-60</a:t>
                      </a:r>
                      <a:endParaRPr sz="900">
                        <a:latin typeface="Calibri"/>
                        <a:ea typeface="Calibri"/>
                        <a:cs typeface="Calibri"/>
                        <a:sym typeface="Calibri"/>
                      </a:endParaRPr>
                    </a:p>
                  </a:txBody>
                  <a:tcPr marT="91425" marB="91425" marR="91425" marL="91425"/>
                </a:tc>
              </a:tr>
              <a:tr h="347450">
                <a:tc>
                  <a:txBody>
                    <a:bodyPr/>
                    <a:lstStyle/>
                    <a:p>
                      <a:pPr indent="0" lvl="0" marL="0" rtl="0" algn="l">
                        <a:spcBef>
                          <a:spcPts val="0"/>
                        </a:spcBef>
                        <a:spcAft>
                          <a:spcPts val="0"/>
                        </a:spcAft>
                        <a:buNone/>
                      </a:pPr>
                      <a:r>
                        <a:rPr lang="zh-CN" sz="900">
                          <a:latin typeface="Calibri"/>
                          <a:ea typeface="Calibri"/>
                          <a:cs typeface="Calibri"/>
                          <a:sym typeface="Calibri"/>
                        </a:rPr>
                        <a:t>Gabe</a:t>
                      </a:r>
                      <a:endParaRPr sz="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zh-CN" sz="900">
                          <a:latin typeface="Calibri"/>
                          <a:ea typeface="Calibri"/>
                          <a:cs typeface="Calibri"/>
                          <a:sym typeface="Calibri"/>
                        </a:rPr>
                        <a:t>-40</a:t>
                      </a:r>
                      <a:endParaRPr sz="900">
                        <a:latin typeface="Calibri"/>
                        <a:ea typeface="Calibri"/>
                        <a:cs typeface="Calibri"/>
                        <a:sym typeface="Calibri"/>
                      </a:endParaRPr>
                    </a:p>
                  </a:txBody>
                  <a:tcPr marT="91425" marB="91425" marR="91425" marL="91425"/>
                </a:tc>
              </a:tr>
            </a:tbl>
          </a:graphicData>
        </a:graphic>
      </p:graphicFrame>
      <p:sp>
        <p:nvSpPr>
          <p:cNvPr id="123" name="Google Shape;123;p18"/>
          <p:cNvSpPr/>
          <p:nvPr/>
        </p:nvSpPr>
        <p:spPr>
          <a:xfrm>
            <a:off x="6933725" y="2889800"/>
            <a:ext cx="300275" cy="281725"/>
          </a:xfrm>
          <a:custGeom>
            <a:rect b="b" l="l" r="r" t="t"/>
            <a:pathLst>
              <a:path extrusionOk="0" h="11269" w="12011">
                <a:moveTo>
                  <a:pt x="0" y="0"/>
                </a:moveTo>
                <a:cubicBezTo>
                  <a:pt x="1999" y="1030"/>
                  <a:pt x="11935" y="4302"/>
                  <a:pt x="11996" y="6180"/>
                </a:cubicBezTo>
                <a:cubicBezTo>
                  <a:pt x="12057" y="8058"/>
                  <a:pt x="2303" y="10421"/>
                  <a:pt x="364" y="11269"/>
                </a:cubicBezTo>
              </a:path>
            </a:pathLst>
          </a:custGeom>
          <a:noFill/>
          <a:ln cap="flat" cmpd="sng" w="9525">
            <a:solidFill>
              <a:schemeClr val="dk2"/>
            </a:solidFill>
            <a:prstDash val="solid"/>
            <a:round/>
            <a:headEnd len="med" w="med" type="none"/>
            <a:tailEnd len="med" w="med" type="triangle"/>
          </a:ln>
        </p:spPr>
      </p:sp>
      <p:sp>
        <p:nvSpPr>
          <p:cNvPr id="124" name="Google Shape;124;p18"/>
          <p:cNvSpPr/>
          <p:nvPr/>
        </p:nvSpPr>
        <p:spPr>
          <a:xfrm>
            <a:off x="6924650" y="2081025"/>
            <a:ext cx="273200" cy="372600"/>
          </a:xfrm>
          <a:custGeom>
            <a:rect b="b" l="l" r="r" t="t"/>
            <a:pathLst>
              <a:path extrusionOk="0" h="14904" w="10928">
                <a:moveTo>
                  <a:pt x="0" y="0"/>
                </a:moveTo>
                <a:cubicBezTo>
                  <a:pt x="1818" y="1454"/>
                  <a:pt x="10723" y="6240"/>
                  <a:pt x="10905" y="8724"/>
                </a:cubicBezTo>
                <a:cubicBezTo>
                  <a:pt x="11087" y="11208"/>
                  <a:pt x="2726" y="13874"/>
                  <a:pt x="1090" y="14904"/>
                </a:cubicBezTo>
              </a:path>
            </a:pathLst>
          </a:custGeom>
          <a:noFill/>
          <a:ln cap="flat" cmpd="sng" w="9525">
            <a:solidFill>
              <a:schemeClr val="dk2"/>
            </a:solidFill>
            <a:prstDash val="solid"/>
            <a:round/>
            <a:headEnd len="med" w="med" type="none"/>
            <a:tailEnd len="med" w="med" type="triangle"/>
          </a:ln>
        </p:spPr>
      </p:sp>
      <p:sp>
        <p:nvSpPr>
          <p:cNvPr id="125" name="Google Shape;125;p18"/>
          <p:cNvSpPr/>
          <p:nvPr/>
        </p:nvSpPr>
        <p:spPr>
          <a:xfrm>
            <a:off x="6897563" y="2081025"/>
            <a:ext cx="372600" cy="1390375"/>
          </a:xfrm>
          <a:custGeom>
            <a:rect b="b" l="l" r="r" t="t"/>
            <a:pathLst>
              <a:path extrusionOk="0" h="55615" w="14904">
                <a:moveTo>
                  <a:pt x="0" y="0"/>
                </a:moveTo>
                <a:cubicBezTo>
                  <a:pt x="2484" y="4180"/>
                  <a:pt x="14904" y="15812"/>
                  <a:pt x="14904" y="25081"/>
                </a:cubicBezTo>
                <a:cubicBezTo>
                  <a:pt x="14904" y="34350"/>
                  <a:pt x="2484" y="50526"/>
                  <a:pt x="0" y="55615"/>
                </a:cubicBezTo>
              </a:path>
            </a:pathLst>
          </a:custGeom>
          <a:noFill/>
          <a:ln cap="flat" cmpd="sng" w="9525">
            <a:solidFill>
              <a:schemeClr val="dk2"/>
            </a:solidFill>
            <a:prstDash val="solid"/>
            <a:round/>
            <a:headEnd len="med" w="med" type="none"/>
            <a:tailEnd len="med" w="med" type="triangle"/>
          </a:ln>
        </p:spPr>
      </p:sp>
      <p:sp>
        <p:nvSpPr>
          <p:cNvPr id="126" name="Google Shape;126;p18"/>
          <p:cNvSpPr/>
          <p:nvPr/>
        </p:nvSpPr>
        <p:spPr>
          <a:xfrm>
            <a:off x="7819375" y="1595900"/>
            <a:ext cx="863400" cy="68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latin typeface="Calibri"/>
                <a:ea typeface="Calibri"/>
                <a:cs typeface="Calibri"/>
                <a:sym typeface="Calibri"/>
              </a:rPr>
              <a:t>Ema, Fred</a:t>
            </a:r>
            <a:endParaRPr sz="1200">
              <a:latin typeface="Calibri"/>
              <a:ea typeface="Calibri"/>
              <a:cs typeface="Calibri"/>
              <a:sym typeface="Calibri"/>
            </a:endParaRPr>
          </a:p>
        </p:txBody>
      </p:sp>
      <p:sp>
        <p:nvSpPr>
          <p:cNvPr id="127" name="Google Shape;127;p18"/>
          <p:cNvSpPr/>
          <p:nvPr/>
        </p:nvSpPr>
        <p:spPr>
          <a:xfrm>
            <a:off x="7786075" y="2399850"/>
            <a:ext cx="947100" cy="77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sz="1200">
                <a:latin typeface="Calibri"/>
                <a:ea typeface="Calibri"/>
                <a:cs typeface="Calibri"/>
                <a:sym typeface="Calibri"/>
              </a:rPr>
              <a:t>Charlie</a:t>
            </a:r>
            <a:r>
              <a:rPr lang="zh-CN" sz="1200">
                <a:latin typeface="Calibri"/>
                <a:ea typeface="Calibri"/>
                <a:cs typeface="Calibri"/>
                <a:sym typeface="Calibri"/>
              </a:rPr>
              <a:t>, David, Gabe</a:t>
            </a:r>
            <a:endParaRPr sz="1200">
              <a:latin typeface="Calibri"/>
              <a:ea typeface="Calibri"/>
              <a:cs typeface="Calibri"/>
              <a:sym typeface="Calibri"/>
            </a:endParaRPr>
          </a:p>
        </p:txBody>
      </p:sp>
      <p:sp>
        <p:nvSpPr>
          <p:cNvPr id="128" name="Google Shape;128;p18"/>
          <p:cNvSpPr txBox="1"/>
          <p:nvPr/>
        </p:nvSpPr>
        <p:spPr>
          <a:xfrm>
            <a:off x="7680225" y="3293788"/>
            <a:ext cx="132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Calibri"/>
                <a:ea typeface="Calibri"/>
                <a:cs typeface="Calibri"/>
                <a:sym typeface="Calibri"/>
              </a:rPr>
              <a:t>G</a:t>
            </a:r>
            <a:r>
              <a:rPr lang="zh-CN">
                <a:latin typeface="Calibri"/>
                <a:ea typeface="Calibri"/>
                <a:cs typeface="Calibri"/>
                <a:sym typeface="Calibri"/>
              </a:rPr>
              <a:t>oal</a:t>
            </a:r>
            <a:r>
              <a:rPr lang="zh-CN">
                <a:latin typeface="Calibri"/>
                <a:ea typeface="Calibri"/>
                <a:cs typeface="Calibri"/>
                <a:sym typeface="Calibri"/>
              </a:rPr>
              <a:t>: find such subgroups</a:t>
            </a:r>
            <a:endParaRPr>
              <a:latin typeface="Calibri"/>
              <a:ea typeface="Calibri"/>
              <a:cs typeface="Calibri"/>
              <a:sym typeface="Calibri"/>
            </a:endParaRPr>
          </a:p>
        </p:txBody>
      </p:sp>
      <p:sp>
        <p:nvSpPr>
          <p:cNvPr id="129" name="Google Shape;129;p18"/>
          <p:cNvSpPr/>
          <p:nvPr/>
        </p:nvSpPr>
        <p:spPr>
          <a:xfrm>
            <a:off x="2888575" y="1856975"/>
            <a:ext cx="283800" cy="209400"/>
          </a:xfrm>
          <a:prstGeom prst="rightArrow">
            <a:avLst>
              <a:gd fmla="val 50000" name="adj1"/>
              <a:gd fmla="val 50000" name="adj2"/>
            </a:avLst>
          </a:prstGeom>
          <a:solidFill>
            <a:srgbClr val="1CC29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5387900" y="1856975"/>
            <a:ext cx="283800" cy="209400"/>
          </a:xfrm>
          <a:prstGeom prst="rightArrow">
            <a:avLst>
              <a:gd fmla="val 50000" name="adj1"/>
              <a:gd fmla="val 50000" name="adj2"/>
            </a:avLst>
          </a:prstGeom>
          <a:solidFill>
            <a:srgbClr val="1CC29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7206950" y="1832000"/>
            <a:ext cx="283800" cy="209400"/>
          </a:xfrm>
          <a:prstGeom prst="rightArrow">
            <a:avLst>
              <a:gd fmla="val 50000" name="adj1"/>
              <a:gd fmla="val 50000" name="adj2"/>
            </a:avLst>
          </a:prstGeom>
          <a:solidFill>
            <a:srgbClr val="1CC29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8682775" y="1795838"/>
            <a:ext cx="300275" cy="281725"/>
          </a:xfrm>
          <a:custGeom>
            <a:rect b="b" l="l" r="r" t="t"/>
            <a:pathLst>
              <a:path extrusionOk="0" h="11269" w="12011">
                <a:moveTo>
                  <a:pt x="0" y="0"/>
                </a:moveTo>
                <a:cubicBezTo>
                  <a:pt x="1999" y="1030"/>
                  <a:pt x="11935" y="4302"/>
                  <a:pt x="11996" y="6180"/>
                </a:cubicBezTo>
                <a:cubicBezTo>
                  <a:pt x="12057" y="8058"/>
                  <a:pt x="2303" y="10421"/>
                  <a:pt x="364" y="11269"/>
                </a:cubicBezTo>
              </a:path>
            </a:pathLst>
          </a:custGeom>
          <a:noFill/>
          <a:ln cap="flat" cmpd="sng" w="9525">
            <a:solidFill>
              <a:schemeClr val="dk2"/>
            </a:solidFill>
            <a:prstDash val="solid"/>
            <a:round/>
            <a:headEnd len="med" w="med" type="none"/>
            <a:tailEnd len="med" w="med" type="triangle"/>
          </a:ln>
        </p:spPr>
      </p:sp>
      <p:sp>
        <p:nvSpPr>
          <p:cNvPr id="133" name="Google Shape;133;p18"/>
          <p:cNvSpPr/>
          <p:nvPr/>
        </p:nvSpPr>
        <p:spPr>
          <a:xfrm>
            <a:off x="8682775" y="2571750"/>
            <a:ext cx="273200" cy="281723"/>
          </a:xfrm>
          <a:custGeom>
            <a:rect b="b" l="l" r="r" t="t"/>
            <a:pathLst>
              <a:path extrusionOk="0" h="14904" w="10928">
                <a:moveTo>
                  <a:pt x="0" y="0"/>
                </a:moveTo>
                <a:cubicBezTo>
                  <a:pt x="1818" y="1454"/>
                  <a:pt x="10723" y="6240"/>
                  <a:pt x="10905" y="8724"/>
                </a:cubicBezTo>
                <a:cubicBezTo>
                  <a:pt x="11087" y="11208"/>
                  <a:pt x="2726" y="13874"/>
                  <a:pt x="1090" y="14904"/>
                </a:cubicBezTo>
              </a:path>
            </a:pathLst>
          </a:custGeom>
          <a:noFill/>
          <a:ln cap="flat" cmpd="sng" w="9525">
            <a:solidFill>
              <a:schemeClr val="dk2"/>
            </a:solidFill>
            <a:prstDash val="solid"/>
            <a:round/>
            <a:headEnd len="med" w="med" type="none"/>
            <a:tailEnd len="med" w="med" type="triangle"/>
          </a:ln>
        </p:spPr>
      </p:sp>
      <p:sp>
        <p:nvSpPr>
          <p:cNvPr id="134" name="Google Shape;134;p18"/>
          <p:cNvSpPr/>
          <p:nvPr/>
        </p:nvSpPr>
        <p:spPr>
          <a:xfrm>
            <a:off x="8682775" y="2644807"/>
            <a:ext cx="273200" cy="421038"/>
          </a:xfrm>
          <a:custGeom>
            <a:rect b="b" l="l" r="r" t="t"/>
            <a:pathLst>
              <a:path extrusionOk="0" h="14904" w="10928">
                <a:moveTo>
                  <a:pt x="0" y="0"/>
                </a:moveTo>
                <a:cubicBezTo>
                  <a:pt x="1818" y="1454"/>
                  <a:pt x="10723" y="6240"/>
                  <a:pt x="10905" y="8724"/>
                </a:cubicBezTo>
                <a:cubicBezTo>
                  <a:pt x="11087" y="11208"/>
                  <a:pt x="2726" y="13874"/>
                  <a:pt x="1090" y="14904"/>
                </a:cubicBezTo>
              </a:path>
            </a:pathLst>
          </a:custGeom>
          <a:noFill/>
          <a:ln cap="flat" cmpd="sng" w="9525">
            <a:solidFill>
              <a:schemeClr val="dk2"/>
            </a:solidFill>
            <a:prstDash val="solid"/>
            <a:round/>
            <a:headEnd len="med" w="med" type="none"/>
            <a:tailEnd len="med" w="med" type="triangl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832600" y="209400"/>
            <a:ext cx="4286700" cy="5190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zh-CN" sz="2700">
                <a:solidFill>
                  <a:srgbClr val="52595F"/>
                </a:solidFill>
                <a:latin typeface="Calibri"/>
                <a:ea typeface="Calibri"/>
                <a:cs typeface="Calibri"/>
                <a:sym typeface="Calibri"/>
              </a:rPr>
              <a:t>Choose Algorithm</a:t>
            </a:r>
            <a:endParaRPr sz="2700">
              <a:solidFill>
                <a:srgbClr val="52595F"/>
              </a:solidFill>
              <a:latin typeface="Calibri"/>
              <a:ea typeface="Calibri"/>
              <a:cs typeface="Calibri"/>
              <a:sym typeface="Calibri"/>
            </a:endParaRPr>
          </a:p>
        </p:txBody>
      </p:sp>
      <p:sp>
        <p:nvSpPr>
          <p:cNvPr id="140" name="Google Shape;140;p19"/>
          <p:cNvSpPr txBox="1"/>
          <p:nvPr>
            <p:ph idx="1" type="body"/>
          </p:nvPr>
        </p:nvSpPr>
        <p:spPr>
          <a:xfrm>
            <a:off x="5726075" y="3313800"/>
            <a:ext cx="3086700" cy="625800"/>
          </a:xfrm>
          <a:prstGeom prst="rect">
            <a:avLst/>
          </a:prstGeom>
          <a:noFill/>
          <a:ln>
            <a:noFill/>
          </a:ln>
        </p:spPr>
        <p:txBody>
          <a:bodyPr anchorCtr="0" anchor="t" bIns="0" lIns="34275" spcFirstLastPara="1" rIns="34275" wrap="square" tIns="0">
            <a:normAutofit/>
          </a:bodyPr>
          <a:lstStyle/>
          <a:p>
            <a:pPr indent="0" lvl="0" marL="63500" rtl="0" algn="ctr">
              <a:lnSpc>
                <a:spcPct val="80000"/>
              </a:lnSpc>
              <a:spcBef>
                <a:spcPts val="0"/>
              </a:spcBef>
              <a:spcAft>
                <a:spcPts val="0"/>
              </a:spcAft>
              <a:buSzPts val="852"/>
              <a:buNone/>
            </a:pPr>
            <a:r>
              <a:rPr b="1" lang="zh-CN" sz="1200">
                <a:solidFill>
                  <a:srgbClr val="373B3F"/>
                </a:solidFill>
                <a:latin typeface="Calibri"/>
                <a:ea typeface="Calibri"/>
                <a:cs typeface="Calibri"/>
                <a:sym typeface="Calibri"/>
              </a:rPr>
              <a:t>Maximum-Flow Algorithm </a:t>
            </a:r>
            <a:r>
              <a:rPr b="1" i="1" lang="zh-CN" sz="1400">
                <a:solidFill>
                  <a:srgbClr val="373B3F"/>
                </a:solidFill>
                <a:latin typeface="Calibri"/>
                <a:ea typeface="Calibri"/>
                <a:cs typeface="Calibri"/>
                <a:sym typeface="Calibri"/>
              </a:rPr>
              <a:t>(O(V²E²))</a:t>
            </a:r>
            <a:br>
              <a:rPr lang="zh-CN" sz="1200">
                <a:solidFill>
                  <a:srgbClr val="373B3F"/>
                </a:solidFill>
                <a:latin typeface="Calibri"/>
                <a:ea typeface="Calibri"/>
                <a:cs typeface="Calibri"/>
                <a:sym typeface="Calibri"/>
              </a:rPr>
            </a:br>
            <a:r>
              <a:rPr lang="zh-CN" sz="1200">
                <a:solidFill>
                  <a:srgbClr val="373B3F"/>
                </a:solidFill>
                <a:latin typeface="Calibri"/>
                <a:ea typeface="Calibri"/>
                <a:cs typeface="Calibri"/>
                <a:sym typeface="Calibri"/>
              </a:rPr>
              <a:t>Applicable</a:t>
            </a:r>
            <a:r>
              <a:rPr lang="zh-CN" sz="1200">
                <a:solidFill>
                  <a:srgbClr val="373B3F"/>
                </a:solidFill>
                <a:latin typeface="Calibri"/>
                <a:ea typeface="Calibri"/>
                <a:cs typeface="Calibri"/>
                <a:sym typeface="Calibri"/>
              </a:rPr>
              <a:t> when</a:t>
            </a:r>
            <a:r>
              <a:rPr lang="zh-CN" sz="1200">
                <a:solidFill>
                  <a:srgbClr val="373B3F"/>
                </a:solidFill>
                <a:latin typeface="Calibri"/>
                <a:ea typeface="Calibri"/>
                <a:cs typeface="Calibri"/>
                <a:sym typeface="Calibri"/>
              </a:rPr>
              <a:t>"no one owes a person that they didn't owe before", that is, no new edges can be introduced in the graph</a:t>
            </a:r>
            <a:endParaRPr sz="1200">
              <a:solidFill>
                <a:srgbClr val="373B3F"/>
              </a:solidFill>
              <a:latin typeface="Calibri"/>
              <a:ea typeface="Calibri"/>
              <a:cs typeface="Calibri"/>
              <a:sym typeface="Calibri"/>
            </a:endParaRPr>
          </a:p>
        </p:txBody>
      </p:sp>
      <p:pic>
        <p:nvPicPr>
          <p:cNvPr id="141" name="Google Shape;141;p19"/>
          <p:cNvPicPr preferRelativeResize="0"/>
          <p:nvPr/>
        </p:nvPicPr>
        <p:blipFill rotWithShape="1">
          <a:blip r:embed="rId3">
            <a:alphaModFix/>
          </a:blip>
          <a:srcRect b="0" l="0" r="0" t="66869"/>
          <a:stretch/>
        </p:blipFill>
        <p:spPr>
          <a:xfrm>
            <a:off x="2375" y="4137350"/>
            <a:ext cx="9144001" cy="1006149"/>
          </a:xfrm>
          <a:prstGeom prst="rect">
            <a:avLst/>
          </a:prstGeom>
          <a:noFill/>
          <a:ln>
            <a:noFill/>
          </a:ln>
        </p:spPr>
      </p:pic>
      <p:cxnSp>
        <p:nvCxnSpPr>
          <p:cNvPr id="142" name="Google Shape;142;p19"/>
          <p:cNvCxnSpPr/>
          <p:nvPr/>
        </p:nvCxnSpPr>
        <p:spPr>
          <a:xfrm>
            <a:off x="803675" y="804600"/>
            <a:ext cx="7541400" cy="0"/>
          </a:xfrm>
          <a:prstGeom prst="straightConnector1">
            <a:avLst/>
          </a:prstGeom>
          <a:noFill/>
          <a:ln cap="flat" cmpd="sng" w="19050">
            <a:solidFill>
              <a:srgbClr val="52595F"/>
            </a:solidFill>
            <a:prstDash val="solid"/>
            <a:round/>
            <a:headEnd len="med" w="med" type="none"/>
            <a:tailEnd len="med" w="med" type="none"/>
          </a:ln>
        </p:spPr>
      </p:cxnSp>
      <p:sp>
        <p:nvSpPr>
          <p:cNvPr id="143" name="Google Shape;143;p19"/>
          <p:cNvSpPr/>
          <p:nvPr/>
        </p:nvSpPr>
        <p:spPr>
          <a:xfrm>
            <a:off x="2275" y="0"/>
            <a:ext cx="9144000" cy="209400"/>
          </a:xfrm>
          <a:prstGeom prst="rect">
            <a:avLst/>
          </a:prstGeom>
          <a:solidFill>
            <a:srgbClr val="5259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4" name="Google Shape;144;p19"/>
          <p:cNvSpPr txBox="1"/>
          <p:nvPr>
            <p:ph idx="1" type="body"/>
          </p:nvPr>
        </p:nvSpPr>
        <p:spPr>
          <a:xfrm>
            <a:off x="317875" y="3313800"/>
            <a:ext cx="3086700" cy="625800"/>
          </a:xfrm>
          <a:prstGeom prst="rect">
            <a:avLst/>
          </a:prstGeom>
          <a:noFill/>
          <a:ln>
            <a:noFill/>
          </a:ln>
        </p:spPr>
        <p:txBody>
          <a:bodyPr anchorCtr="0" anchor="t" bIns="0" lIns="34275" spcFirstLastPara="1" rIns="34275" wrap="square" tIns="0">
            <a:normAutofit/>
          </a:bodyPr>
          <a:lstStyle/>
          <a:p>
            <a:pPr indent="0" lvl="0" marL="63500" rtl="0" algn="ctr">
              <a:lnSpc>
                <a:spcPct val="80000"/>
              </a:lnSpc>
              <a:spcBef>
                <a:spcPts val="0"/>
              </a:spcBef>
              <a:spcAft>
                <a:spcPts val="0"/>
              </a:spcAft>
              <a:buSzPts val="852"/>
              <a:buNone/>
            </a:pPr>
            <a:r>
              <a:rPr b="1" lang="zh-CN" sz="1200">
                <a:solidFill>
                  <a:srgbClr val="373B3F"/>
                </a:solidFill>
                <a:latin typeface="Calibri"/>
                <a:ea typeface="Calibri"/>
                <a:cs typeface="Calibri"/>
                <a:sym typeface="Calibri"/>
              </a:rPr>
              <a:t>Exact Algorithm </a:t>
            </a:r>
            <a:r>
              <a:rPr b="1" i="1" lang="zh-CN" sz="1400">
                <a:solidFill>
                  <a:srgbClr val="373B3F"/>
                </a:solidFill>
                <a:latin typeface="Calibri"/>
                <a:ea typeface="Calibri"/>
                <a:cs typeface="Calibri"/>
                <a:sym typeface="Calibri"/>
              </a:rPr>
              <a:t>(O(2</a:t>
            </a:r>
            <a:r>
              <a:rPr b="1" baseline="30000" i="1" lang="zh-CN" sz="1400">
                <a:solidFill>
                  <a:srgbClr val="373B3F"/>
                </a:solidFill>
                <a:latin typeface="Calibri"/>
                <a:ea typeface="Calibri"/>
                <a:cs typeface="Calibri"/>
                <a:sym typeface="Calibri"/>
              </a:rPr>
              <a:t>V</a:t>
            </a:r>
            <a:r>
              <a:rPr b="1" i="1" lang="zh-CN" sz="1400">
                <a:solidFill>
                  <a:srgbClr val="373B3F"/>
                </a:solidFill>
                <a:latin typeface="Calibri"/>
                <a:ea typeface="Calibri"/>
                <a:cs typeface="Calibri"/>
                <a:sym typeface="Calibri"/>
              </a:rPr>
              <a:t>V</a:t>
            </a:r>
            <a:r>
              <a:rPr b="1" baseline="30000" i="1" lang="zh-CN" sz="1400">
                <a:solidFill>
                  <a:srgbClr val="373B3F"/>
                </a:solidFill>
                <a:latin typeface="Calibri"/>
                <a:ea typeface="Calibri"/>
                <a:cs typeface="Calibri"/>
                <a:sym typeface="Calibri"/>
              </a:rPr>
              <a:t>2</a:t>
            </a:r>
            <a:r>
              <a:rPr b="1" i="1" lang="zh-CN" sz="1400">
                <a:solidFill>
                  <a:srgbClr val="373B3F"/>
                </a:solidFill>
                <a:latin typeface="Calibri"/>
                <a:ea typeface="Calibri"/>
                <a:cs typeface="Calibri"/>
                <a:sym typeface="Calibri"/>
              </a:rPr>
              <a:t>))</a:t>
            </a:r>
            <a:br>
              <a:rPr b="1" lang="zh-CN" sz="1200">
                <a:solidFill>
                  <a:srgbClr val="373B3F"/>
                </a:solidFill>
                <a:latin typeface="Calibri"/>
                <a:ea typeface="Calibri"/>
                <a:cs typeface="Calibri"/>
                <a:sym typeface="Calibri"/>
              </a:rPr>
            </a:br>
            <a:r>
              <a:rPr lang="zh-CN" sz="1200">
                <a:solidFill>
                  <a:srgbClr val="373B3F"/>
                </a:solidFill>
                <a:latin typeface="Calibri"/>
                <a:ea typeface="Calibri"/>
                <a:cs typeface="Calibri"/>
                <a:sym typeface="Calibri"/>
              </a:rPr>
              <a:t>Partition problme reduces to this problme,  need to enumerate all possible zero-sum subgroups in the graph</a:t>
            </a:r>
            <a:endParaRPr sz="1200">
              <a:solidFill>
                <a:srgbClr val="373B3F"/>
              </a:solidFill>
              <a:latin typeface="Calibri"/>
              <a:ea typeface="Calibri"/>
              <a:cs typeface="Calibri"/>
              <a:sym typeface="Calibri"/>
            </a:endParaRPr>
          </a:p>
        </p:txBody>
      </p:sp>
      <p:sp>
        <p:nvSpPr>
          <p:cNvPr id="145" name="Google Shape;145;p19"/>
          <p:cNvSpPr txBox="1"/>
          <p:nvPr>
            <p:ph idx="1" type="body"/>
          </p:nvPr>
        </p:nvSpPr>
        <p:spPr>
          <a:xfrm>
            <a:off x="3060575" y="2508000"/>
            <a:ext cx="3027600" cy="737100"/>
          </a:xfrm>
          <a:prstGeom prst="rect">
            <a:avLst/>
          </a:prstGeom>
          <a:noFill/>
          <a:ln>
            <a:noFill/>
          </a:ln>
        </p:spPr>
        <p:txBody>
          <a:bodyPr anchorCtr="0" anchor="t" bIns="0" lIns="34275" spcFirstLastPara="1" rIns="34275" wrap="square" tIns="0">
            <a:normAutofit/>
          </a:bodyPr>
          <a:lstStyle/>
          <a:p>
            <a:pPr indent="0" lvl="0" marL="63500" rtl="0" algn="ctr">
              <a:lnSpc>
                <a:spcPct val="60000"/>
              </a:lnSpc>
              <a:spcBef>
                <a:spcPts val="0"/>
              </a:spcBef>
              <a:spcAft>
                <a:spcPts val="0"/>
              </a:spcAft>
              <a:buSzPts val="725"/>
              <a:buNone/>
            </a:pPr>
            <a:br>
              <a:rPr lang="zh-CN" sz="1245">
                <a:solidFill>
                  <a:srgbClr val="373B3F"/>
                </a:solidFill>
                <a:latin typeface="Calibri"/>
                <a:ea typeface="Calibri"/>
                <a:cs typeface="Calibri"/>
                <a:sym typeface="Calibri"/>
              </a:rPr>
            </a:br>
            <a:r>
              <a:rPr b="1" lang="zh-CN" sz="1245">
                <a:solidFill>
                  <a:srgbClr val="373B3F"/>
                </a:solidFill>
                <a:latin typeface="Calibri"/>
                <a:ea typeface="Calibri"/>
                <a:cs typeface="Calibri"/>
                <a:sym typeface="Calibri"/>
              </a:rPr>
              <a:t>Heuristic Algorithm </a:t>
            </a:r>
            <a:r>
              <a:rPr b="1" i="1" lang="zh-CN" sz="1445">
                <a:solidFill>
                  <a:srgbClr val="373B3F"/>
                </a:solidFill>
                <a:latin typeface="Calibri"/>
                <a:ea typeface="Calibri"/>
                <a:cs typeface="Calibri"/>
                <a:sym typeface="Calibri"/>
              </a:rPr>
              <a:t>(O(V))</a:t>
            </a:r>
            <a:br>
              <a:rPr b="1" i="1" lang="zh-CN" sz="1245">
                <a:solidFill>
                  <a:srgbClr val="373B3F"/>
                </a:solidFill>
                <a:latin typeface="Calibri"/>
                <a:ea typeface="Calibri"/>
                <a:cs typeface="Calibri"/>
                <a:sym typeface="Calibri"/>
              </a:rPr>
            </a:br>
            <a:r>
              <a:rPr lang="zh-CN" sz="1245">
                <a:solidFill>
                  <a:srgbClr val="373B3F"/>
                </a:solidFill>
                <a:latin typeface="Calibri"/>
                <a:ea typeface="Calibri"/>
                <a:cs typeface="Calibri"/>
                <a:sym typeface="Calibri"/>
              </a:rPr>
              <a:t> In a greedy way, the person who owes the most money transfer as much as this person can to the largest creditor</a:t>
            </a:r>
            <a:endParaRPr sz="1445">
              <a:solidFill>
                <a:srgbClr val="373B3F"/>
              </a:solidFill>
              <a:latin typeface="Calibri"/>
              <a:ea typeface="Calibri"/>
              <a:cs typeface="Calibri"/>
              <a:sym typeface="Calibri"/>
            </a:endParaRPr>
          </a:p>
        </p:txBody>
      </p:sp>
      <p:pic>
        <p:nvPicPr>
          <p:cNvPr id="146" name="Google Shape;146;p19"/>
          <p:cNvPicPr preferRelativeResize="0"/>
          <p:nvPr/>
        </p:nvPicPr>
        <p:blipFill>
          <a:blip r:embed="rId4">
            <a:alphaModFix/>
          </a:blip>
          <a:stretch>
            <a:fillRect/>
          </a:stretch>
        </p:blipFill>
        <p:spPr>
          <a:xfrm>
            <a:off x="1133420" y="1864178"/>
            <a:ext cx="1455600" cy="1213600"/>
          </a:xfrm>
          <a:prstGeom prst="rect">
            <a:avLst/>
          </a:prstGeom>
          <a:noFill/>
          <a:ln>
            <a:noFill/>
          </a:ln>
        </p:spPr>
      </p:pic>
      <p:pic>
        <p:nvPicPr>
          <p:cNvPr id="147" name="Google Shape;147;p19"/>
          <p:cNvPicPr preferRelativeResize="0"/>
          <p:nvPr/>
        </p:nvPicPr>
        <p:blipFill>
          <a:blip r:embed="rId5">
            <a:alphaModFix/>
          </a:blip>
          <a:stretch>
            <a:fillRect/>
          </a:stretch>
        </p:blipFill>
        <p:spPr>
          <a:xfrm>
            <a:off x="3890774" y="1154419"/>
            <a:ext cx="1367225" cy="1353575"/>
          </a:xfrm>
          <a:prstGeom prst="rect">
            <a:avLst/>
          </a:prstGeom>
          <a:noFill/>
          <a:ln>
            <a:noFill/>
          </a:ln>
        </p:spPr>
      </p:pic>
      <p:pic>
        <p:nvPicPr>
          <p:cNvPr id="148" name="Google Shape;148;p19"/>
          <p:cNvPicPr preferRelativeResize="0"/>
          <p:nvPr/>
        </p:nvPicPr>
        <p:blipFill>
          <a:blip r:embed="rId6">
            <a:alphaModFix/>
          </a:blip>
          <a:stretch>
            <a:fillRect/>
          </a:stretch>
        </p:blipFill>
        <p:spPr>
          <a:xfrm>
            <a:off x="6559737" y="1864187"/>
            <a:ext cx="1367225" cy="136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832600" y="209400"/>
            <a:ext cx="4286700" cy="5190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zh-CN" sz="2700">
                <a:solidFill>
                  <a:srgbClr val="52595F"/>
                </a:solidFill>
                <a:latin typeface="Calibri"/>
                <a:ea typeface="Calibri"/>
                <a:cs typeface="Calibri"/>
                <a:sym typeface="Calibri"/>
              </a:rPr>
              <a:t>Database</a:t>
            </a:r>
            <a:endParaRPr sz="2700">
              <a:solidFill>
                <a:srgbClr val="52595F"/>
              </a:solidFill>
              <a:latin typeface="Calibri"/>
              <a:ea typeface="Calibri"/>
              <a:cs typeface="Calibri"/>
              <a:sym typeface="Calibri"/>
            </a:endParaRPr>
          </a:p>
        </p:txBody>
      </p:sp>
      <p:pic>
        <p:nvPicPr>
          <p:cNvPr id="154" name="Google Shape;154;p20"/>
          <p:cNvPicPr preferRelativeResize="0"/>
          <p:nvPr/>
        </p:nvPicPr>
        <p:blipFill rotWithShape="1">
          <a:blip r:embed="rId3">
            <a:alphaModFix/>
          </a:blip>
          <a:srcRect b="0" l="0" r="0" t="66869"/>
          <a:stretch/>
        </p:blipFill>
        <p:spPr>
          <a:xfrm>
            <a:off x="2375" y="4137350"/>
            <a:ext cx="9144001" cy="1006149"/>
          </a:xfrm>
          <a:prstGeom prst="rect">
            <a:avLst/>
          </a:prstGeom>
          <a:noFill/>
          <a:ln>
            <a:noFill/>
          </a:ln>
        </p:spPr>
      </p:pic>
      <p:cxnSp>
        <p:nvCxnSpPr>
          <p:cNvPr id="155" name="Google Shape;155;p20"/>
          <p:cNvCxnSpPr/>
          <p:nvPr/>
        </p:nvCxnSpPr>
        <p:spPr>
          <a:xfrm>
            <a:off x="803675" y="804600"/>
            <a:ext cx="7541400" cy="0"/>
          </a:xfrm>
          <a:prstGeom prst="straightConnector1">
            <a:avLst/>
          </a:prstGeom>
          <a:noFill/>
          <a:ln cap="flat" cmpd="sng" w="19050">
            <a:solidFill>
              <a:srgbClr val="52595F"/>
            </a:solidFill>
            <a:prstDash val="solid"/>
            <a:round/>
            <a:headEnd len="med" w="med" type="none"/>
            <a:tailEnd len="med" w="med" type="none"/>
          </a:ln>
        </p:spPr>
      </p:cxnSp>
      <p:sp>
        <p:nvSpPr>
          <p:cNvPr id="156" name="Google Shape;156;p20"/>
          <p:cNvSpPr/>
          <p:nvPr/>
        </p:nvSpPr>
        <p:spPr>
          <a:xfrm>
            <a:off x="2275" y="0"/>
            <a:ext cx="9144000" cy="209400"/>
          </a:xfrm>
          <a:prstGeom prst="rect">
            <a:avLst/>
          </a:prstGeom>
          <a:solidFill>
            <a:srgbClr val="5259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7" name="Google Shape;157;p20"/>
          <p:cNvSpPr txBox="1"/>
          <p:nvPr/>
        </p:nvSpPr>
        <p:spPr>
          <a:xfrm>
            <a:off x="881050" y="1232700"/>
            <a:ext cx="41898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800">
                <a:solidFill>
                  <a:srgbClr val="373B3F"/>
                </a:solidFill>
                <a:latin typeface="Calibri"/>
                <a:ea typeface="Calibri"/>
                <a:cs typeface="Calibri"/>
                <a:sym typeface="Calibri"/>
              </a:rPr>
              <a:t>We use SQLite</a:t>
            </a:r>
            <a:r>
              <a:rPr lang="zh-CN" sz="1800">
                <a:solidFill>
                  <a:srgbClr val="373B3F"/>
                </a:solidFill>
                <a:latin typeface="Calibri"/>
                <a:ea typeface="Calibri"/>
                <a:cs typeface="Calibri"/>
                <a:sym typeface="Calibri"/>
              </a:rPr>
              <a:t> as our database engine, and use the library </a:t>
            </a:r>
            <a:r>
              <a:rPr lang="zh-CN" sz="1800" u="sng">
                <a:solidFill>
                  <a:srgbClr val="373B3F"/>
                </a:solidFill>
                <a:latin typeface="Calibri"/>
                <a:ea typeface="Calibri"/>
                <a:cs typeface="Calibri"/>
                <a:sym typeface="Calibri"/>
                <a:hlinkClick r:id="rId4">
                  <a:extLst>
                    <a:ext uri="{A12FA001-AC4F-418D-AE19-62706E023703}">
                      <ahyp:hlinkClr val="tx"/>
                    </a:ext>
                  </a:extLst>
                </a:hlinkClick>
              </a:rPr>
              <a:t>s</a:t>
            </a:r>
            <a:r>
              <a:rPr lang="zh-CN" sz="1800" u="sng">
                <a:solidFill>
                  <a:srgbClr val="373B3F"/>
                </a:solidFill>
                <a:latin typeface="Calibri"/>
                <a:ea typeface="Calibri"/>
                <a:cs typeface="Calibri"/>
                <a:sym typeface="Calibri"/>
                <a:hlinkClick r:id="rId5">
                  <a:extLst>
                    <a:ext uri="{A12FA001-AC4F-418D-AE19-62706E023703}">
                      <ahyp:hlinkClr val="tx"/>
                    </a:ext>
                  </a:extLst>
                </a:hlinkClick>
              </a:rPr>
              <a:t>qlite-simple</a:t>
            </a:r>
            <a:r>
              <a:rPr lang="zh-CN" sz="1800">
                <a:solidFill>
                  <a:srgbClr val="373B3F"/>
                </a:solidFill>
                <a:latin typeface="Calibri"/>
                <a:ea typeface="Calibri"/>
                <a:cs typeface="Calibri"/>
                <a:sym typeface="Calibri"/>
              </a:rPr>
              <a:t> for the implementation.</a:t>
            </a:r>
            <a:endParaRPr sz="1800">
              <a:solidFill>
                <a:srgbClr val="373B3F"/>
              </a:solidFill>
              <a:latin typeface="Calibri"/>
              <a:ea typeface="Calibri"/>
              <a:cs typeface="Calibri"/>
              <a:sym typeface="Calibri"/>
            </a:endParaRPr>
          </a:p>
          <a:p>
            <a:pPr indent="0" lvl="0" marL="0" rtl="0" algn="l">
              <a:spcBef>
                <a:spcPts val="0"/>
              </a:spcBef>
              <a:spcAft>
                <a:spcPts val="0"/>
              </a:spcAft>
              <a:buNone/>
            </a:pPr>
            <a:r>
              <a:t/>
            </a:r>
            <a:endParaRPr sz="1800">
              <a:solidFill>
                <a:srgbClr val="373B3F"/>
              </a:solidFill>
              <a:latin typeface="Calibri"/>
              <a:ea typeface="Calibri"/>
              <a:cs typeface="Calibri"/>
              <a:sym typeface="Calibri"/>
            </a:endParaRPr>
          </a:p>
          <a:p>
            <a:pPr indent="0" lvl="0" marL="0" rtl="0" algn="l">
              <a:spcBef>
                <a:spcPts val="0"/>
              </a:spcBef>
              <a:spcAft>
                <a:spcPts val="0"/>
              </a:spcAft>
              <a:buNone/>
            </a:pPr>
            <a:r>
              <a:rPr lang="zh-CN" sz="1800">
                <a:solidFill>
                  <a:srgbClr val="373B3F"/>
                </a:solidFill>
                <a:latin typeface="Calibri"/>
                <a:ea typeface="Calibri"/>
                <a:cs typeface="Calibri"/>
                <a:sym typeface="Calibri"/>
              </a:rPr>
              <a:t>Why: </a:t>
            </a:r>
            <a:r>
              <a:rPr lang="zh-CN" sz="1800">
                <a:solidFill>
                  <a:srgbClr val="373B3F"/>
                </a:solidFill>
                <a:latin typeface="Calibri"/>
                <a:ea typeface="Calibri"/>
                <a:cs typeface="Calibri"/>
                <a:sym typeface="Calibri"/>
              </a:rPr>
              <a:t>The advantage of SQLite is that it is easier to install and use and the resulting database is a single file that can be written to a USB memory stick or emailed to a friend.</a:t>
            </a:r>
            <a:endParaRPr sz="1800">
              <a:solidFill>
                <a:srgbClr val="373B3F"/>
              </a:solidFill>
              <a:latin typeface="Calibri"/>
              <a:ea typeface="Calibri"/>
              <a:cs typeface="Calibri"/>
              <a:sym typeface="Calibri"/>
            </a:endParaRPr>
          </a:p>
        </p:txBody>
      </p:sp>
      <p:pic>
        <p:nvPicPr>
          <p:cNvPr id="158" name="Google Shape;158;p20"/>
          <p:cNvPicPr preferRelativeResize="0"/>
          <p:nvPr/>
        </p:nvPicPr>
        <p:blipFill>
          <a:blip r:embed="rId6">
            <a:alphaModFix/>
          </a:blip>
          <a:stretch>
            <a:fillRect/>
          </a:stretch>
        </p:blipFill>
        <p:spPr>
          <a:xfrm>
            <a:off x="5119300" y="970200"/>
            <a:ext cx="1744750" cy="1744750"/>
          </a:xfrm>
          <a:prstGeom prst="rect">
            <a:avLst/>
          </a:prstGeom>
          <a:noFill/>
          <a:ln>
            <a:noFill/>
          </a:ln>
        </p:spPr>
      </p:pic>
      <p:pic>
        <p:nvPicPr>
          <p:cNvPr id="159" name="Google Shape;159;p20"/>
          <p:cNvPicPr preferRelativeResize="0"/>
          <p:nvPr/>
        </p:nvPicPr>
        <p:blipFill>
          <a:blip r:embed="rId7">
            <a:alphaModFix/>
          </a:blip>
          <a:stretch>
            <a:fillRect/>
          </a:stretch>
        </p:blipFill>
        <p:spPr>
          <a:xfrm>
            <a:off x="6864050" y="2714961"/>
            <a:ext cx="1744750" cy="12441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832600" y="209400"/>
            <a:ext cx="4286700" cy="5190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zh-CN" sz="2700">
                <a:solidFill>
                  <a:srgbClr val="52595F"/>
                </a:solidFill>
                <a:latin typeface="Calibri"/>
                <a:ea typeface="Calibri"/>
                <a:cs typeface="Calibri"/>
                <a:sym typeface="Calibri"/>
              </a:rPr>
              <a:t>Highlights &amp; Challenges</a:t>
            </a:r>
            <a:endParaRPr sz="2700">
              <a:solidFill>
                <a:srgbClr val="52595F"/>
              </a:solidFill>
              <a:latin typeface="Calibri"/>
              <a:ea typeface="Calibri"/>
              <a:cs typeface="Calibri"/>
              <a:sym typeface="Calibri"/>
            </a:endParaRPr>
          </a:p>
        </p:txBody>
      </p:sp>
      <p:pic>
        <p:nvPicPr>
          <p:cNvPr id="165" name="Google Shape;165;p21"/>
          <p:cNvPicPr preferRelativeResize="0"/>
          <p:nvPr/>
        </p:nvPicPr>
        <p:blipFill rotWithShape="1">
          <a:blip r:embed="rId3">
            <a:alphaModFix/>
          </a:blip>
          <a:srcRect b="0" l="0" r="0" t="66869"/>
          <a:stretch/>
        </p:blipFill>
        <p:spPr>
          <a:xfrm>
            <a:off x="2375" y="4137350"/>
            <a:ext cx="9144001" cy="1006149"/>
          </a:xfrm>
          <a:prstGeom prst="rect">
            <a:avLst/>
          </a:prstGeom>
          <a:noFill/>
          <a:ln>
            <a:noFill/>
          </a:ln>
        </p:spPr>
      </p:pic>
      <p:cxnSp>
        <p:nvCxnSpPr>
          <p:cNvPr id="166" name="Google Shape;166;p21"/>
          <p:cNvCxnSpPr/>
          <p:nvPr/>
        </p:nvCxnSpPr>
        <p:spPr>
          <a:xfrm>
            <a:off x="803675" y="804600"/>
            <a:ext cx="7541400" cy="0"/>
          </a:xfrm>
          <a:prstGeom prst="straightConnector1">
            <a:avLst/>
          </a:prstGeom>
          <a:noFill/>
          <a:ln cap="flat" cmpd="sng" w="19050">
            <a:solidFill>
              <a:srgbClr val="52595F"/>
            </a:solidFill>
            <a:prstDash val="solid"/>
            <a:round/>
            <a:headEnd len="med" w="med" type="none"/>
            <a:tailEnd len="med" w="med" type="none"/>
          </a:ln>
        </p:spPr>
      </p:cxnSp>
      <p:sp>
        <p:nvSpPr>
          <p:cNvPr id="167" name="Google Shape;167;p21"/>
          <p:cNvSpPr/>
          <p:nvPr/>
        </p:nvSpPr>
        <p:spPr>
          <a:xfrm>
            <a:off x="2275" y="0"/>
            <a:ext cx="9144000" cy="209400"/>
          </a:xfrm>
          <a:prstGeom prst="rect">
            <a:avLst/>
          </a:prstGeom>
          <a:solidFill>
            <a:srgbClr val="5259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8" name="Google Shape;168;p21"/>
          <p:cNvSpPr txBox="1"/>
          <p:nvPr/>
        </p:nvSpPr>
        <p:spPr>
          <a:xfrm>
            <a:off x="504725" y="1176900"/>
            <a:ext cx="8139300" cy="26373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1000"/>
              </a:spcBef>
              <a:spcAft>
                <a:spcPts val="0"/>
              </a:spcAft>
              <a:buClr>
                <a:srgbClr val="373B3F"/>
              </a:buClr>
              <a:buSzPts val="1800"/>
              <a:buFont typeface="Calibri"/>
              <a:buChar char="●"/>
            </a:pPr>
            <a:r>
              <a:rPr b="1" lang="zh-CN" sz="1800">
                <a:solidFill>
                  <a:srgbClr val="373B3F"/>
                </a:solidFill>
                <a:latin typeface="Calibri"/>
                <a:ea typeface="Calibri"/>
                <a:cs typeface="Calibri"/>
                <a:sym typeface="Calibri"/>
              </a:rPr>
              <a:t>Practicability</a:t>
            </a:r>
            <a:r>
              <a:rPr lang="zh-CN" sz="1800">
                <a:solidFill>
                  <a:srgbClr val="373B3F"/>
                </a:solidFill>
                <a:latin typeface="Calibri"/>
                <a:ea typeface="Calibri"/>
                <a:cs typeface="Calibri"/>
                <a:sym typeface="Calibri"/>
              </a:rPr>
              <a:t>: The topic is practical, and the program is easy to use.</a:t>
            </a:r>
            <a:endParaRPr sz="1800">
              <a:solidFill>
                <a:srgbClr val="373B3F"/>
              </a:solidFill>
              <a:latin typeface="Calibri"/>
              <a:ea typeface="Calibri"/>
              <a:cs typeface="Calibri"/>
              <a:sym typeface="Calibri"/>
            </a:endParaRPr>
          </a:p>
          <a:p>
            <a:pPr indent="-342900" lvl="0" marL="457200" rtl="0" algn="l">
              <a:lnSpc>
                <a:spcPct val="100000"/>
              </a:lnSpc>
              <a:spcBef>
                <a:spcPts val="1000"/>
              </a:spcBef>
              <a:spcAft>
                <a:spcPts val="0"/>
              </a:spcAft>
              <a:buClr>
                <a:srgbClr val="373B3F"/>
              </a:buClr>
              <a:buSzPts val="1800"/>
              <a:buFont typeface="Calibri"/>
              <a:buChar char="●"/>
            </a:pPr>
            <a:r>
              <a:rPr b="1" lang="zh-CN" sz="1800">
                <a:solidFill>
                  <a:srgbClr val="373B3F"/>
                </a:solidFill>
                <a:latin typeface="Calibri"/>
                <a:ea typeface="Calibri"/>
                <a:cs typeface="Calibri"/>
                <a:sym typeface="Calibri"/>
              </a:rPr>
              <a:t>Interactive UI</a:t>
            </a:r>
            <a:r>
              <a:rPr lang="zh-CN" sz="1800">
                <a:solidFill>
                  <a:srgbClr val="373B3F"/>
                </a:solidFill>
                <a:latin typeface="Calibri"/>
                <a:ea typeface="Calibri"/>
                <a:cs typeface="Calibri"/>
                <a:sym typeface="Calibri"/>
              </a:rPr>
              <a:t>: User could view all the transactions, add or delete expenses, and look up the settlement table in one window.</a:t>
            </a:r>
            <a:endParaRPr sz="1800">
              <a:solidFill>
                <a:srgbClr val="373B3F"/>
              </a:solidFill>
              <a:latin typeface="Calibri"/>
              <a:ea typeface="Calibri"/>
              <a:cs typeface="Calibri"/>
              <a:sym typeface="Calibri"/>
            </a:endParaRPr>
          </a:p>
          <a:p>
            <a:pPr indent="-342900" lvl="0" marL="457200" rtl="0" algn="l">
              <a:lnSpc>
                <a:spcPct val="100000"/>
              </a:lnSpc>
              <a:spcBef>
                <a:spcPts val="1000"/>
              </a:spcBef>
              <a:spcAft>
                <a:spcPts val="0"/>
              </a:spcAft>
              <a:buClr>
                <a:srgbClr val="373B3F"/>
              </a:buClr>
              <a:buSzPts val="1800"/>
              <a:buFont typeface="Calibri"/>
              <a:buChar char="●"/>
            </a:pPr>
            <a:r>
              <a:rPr b="1" lang="zh-CN" sz="1800">
                <a:solidFill>
                  <a:srgbClr val="373B3F"/>
                </a:solidFill>
                <a:latin typeface="Calibri"/>
                <a:ea typeface="Calibri"/>
                <a:cs typeface="Calibri"/>
                <a:sym typeface="Calibri"/>
              </a:rPr>
              <a:t>Robustness</a:t>
            </a:r>
            <a:r>
              <a:rPr lang="zh-CN" sz="1800">
                <a:solidFill>
                  <a:srgbClr val="373B3F"/>
                </a:solidFill>
                <a:latin typeface="Calibri"/>
                <a:ea typeface="Calibri"/>
                <a:cs typeface="Calibri"/>
                <a:sym typeface="Calibri"/>
              </a:rPr>
              <a:t>: All the inputs will be validated.</a:t>
            </a:r>
            <a:endParaRPr sz="1800">
              <a:solidFill>
                <a:srgbClr val="373B3F"/>
              </a:solidFill>
              <a:latin typeface="Calibri"/>
              <a:ea typeface="Calibri"/>
              <a:cs typeface="Calibri"/>
              <a:sym typeface="Calibri"/>
            </a:endParaRPr>
          </a:p>
          <a:p>
            <a:pPr indent="-342900" lvl="0" marL="457200" rtl="0" algn="l">
              <a:lnSpc>
                <a:spcPct val="100000"/>
              </a:lnSpc>
              <a:spcBef>
                <a:spcPts val="1000"/>
              </a:spcBef>
              <a:spcAft>
                <a:spcPts val="0"/>
              </a:spcAft>
              <a:buClr>
                <a:srgbClr val="373B3F"/>
              </a:buClr>
              <a:buSzPts val="1800"/>
              <a:buFont typeface="Calibri"/>
              <a:buChar char="●"/>
            </a:pPr>
            <a:r>
              <a:rPr b="1" lang="zh-CN" sz="1800">
                <a:solidFill>
                  <a:srgbClr val="373B3F"/>
                </a:solidFill>
                <a:latin typeface="Calibri"/>
                <a:ea typeface="Calibri"/>
                <a:cs typeface="Calibri"/>
                <a:sym typeface="Calibri"/>
              </a:rPr>
              <a:t>Splitting algorithms</a:t>
            </a:r>
            <a:r>
              <a:rPr lang="zh-CN" sz="1800">
                <a:solidFill>
                  <a:srgbClr val="373B3F"/>
                </a:solidFill>
                <a:latin typeface="Calibri"/>
                <a:ea typeface="Calibri"/>
                <a:cs typeface="Calibri"/>
                <a:sym typeface="Calibri"/>
              </a:rPr>
              <a:t>: Researched and implemented several related algorithms.</a:t>
            </a:r>
            <a:endParaRPr sz="1800">
              <a:solidFill>
                <a:srgbClr val="373B3F"/>
              </a:solidFill>
              <a:latin typeface="Calibri"/>
              <a:ea typeface="Calibri"/>
              <a:cs typeface="Calibri"/>
              <a:sym typeface="Calibri"/>
            </a:endParaRPr>
          </a:p>
          <a:p>
            <a:pPr indent="-342900" lvl="0" marL="457200" rtl="0" algn="l">
              <a:lnSpc>
                <a:spcPct val="100000"/>
              </a:lnSpc>
              <a:spcBef>
                <a:spcPts val="1000"/>
              </a:spcBef>
              <a:spcAft>
                <a:spcPts val="0"/>
              </a:spcAft>
              <a:buClr>
                <a:srgbClr val="373B3F"/>
              </a:buClr>
              <a:buSzPts val="1800"/>
              <a:buFont typeface="Calibri"/>
              <a:buChar char="●"/>
            </a:pPr>
            <a:r>
              <a:rPr b="1" lang="zh-CN" sz="1800">
                <a:solidFill>
                  <a:srgbClr val="373B3F"/>
                </a:solidFill>
                <a:latin typeface="Calibri"/>
                <a:ea typeface="Calibri"/>
                <a:cs typeface="Calibri"/>
                <a:sym typeface="Calibri"/>
              </a:rPr>
              <a:t>Data persistence</a:t>
            </a:r>
            <a:r>
              <a:rPr lang="zh-CN" sz="1800">
                <a:solidFill>
                  <a:srgbClr val="373B3F"/>
                </a:solidFill>
                <a:latin typeface="Calibri"/>
                <a:ea typeface="Calibri"/>
                <a:cs typeface="Calibri"/>
                <a:sym typeface="Calibri"/>
              </a:rPr>
              <a:t>: D</a:t>
            </a:r>
            <a:r>
              <a:rPr lang="zh-CN" sz="1800">
                <a:solidFill>
                  <a:srgbClr val="373B3F"/>
                </a:solidFill>
                <a:latin typeface="Calibri"/>
                <a:ea typeface="Calibri"/>
                <a:cs typeface="Calibri"/>
                <a:sym typeface="Calibri"/>
              </a:rPr>
              <a:t>esigned t</a:t>
            </a:r>
            <a:r>
              <a:rPr lang="zh-CN" sz="1800">
                <a:solidFill>
                  <a:srgbClr val="373B3F"/>
                </a:solidFill>
                <a:latin typeface="Calibri"/>
                <a:ea typeface="Calibri"/>
                <a:cs typeface="Calibri"/>
                <a:sym typeface="Calibri"/>
              </a:rPr>
              <a:t>able schema, Data Access Object and integrated SQLite in Haskell.</a:t>
            </a:r>
            <a:endParaRPr sz="1800">
              <a:solidFill>
                <a:srgbClr val="373B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832600" y="209400"/>
            <a:ext cx="4286700" cy="519000"/>
          </a:xfrm>
          <a:prstGeom prst="rect">
            <a:avLst/>
          </a:prstGeom>
          <a:noFill/>
          <a:ln>
            <a:noFill/>
          </a:ln>
        </p:spPr>
        <p:txBody>
          <a:bodyPr anchorCtr="0" anchor="b" bIns="34275" lIns="68575" spcFirstLastPara="1" rIns="68575" wrap="square" tIns="34275">
            <a:normAutofit/>
          </a:bodyPr>
          <a:lstStyle/>
          <a:p>
            <a:pPr indent="0" lvl="0" marL="0" rtl="0" algn="l">
              <a:lnSpc>
                <a:spcPct val="85000"/>
              </a:lnSpc>
              <a:spcBef>
                <a:spcPts val="0"/>
              </a:spcBef>
              <a:spcAft>
                <a:spcPts val="0"/>
              </a:spcAft>
              <a:buClr>
                <a:srgbClr val="3F3F3F"/>
              </a:buClr>
              <a:buSzPts val="3600"/>
              <a:buFont typeface="Calibri"/>
              <a:buNone/>
            </a:pPr>
            <a:r>
              <a:rPr lang="zh-CN" sz="2700">
                <a:solidFill>
                  <a:srgbClr val="52595F"/>
                </a:solidFill>
                <a:latin typeface="Calibri"/>
                <a:ea typeface="Calibri"/>
                <a:cs typeface="Calibri"/>
                <a:sym typeface="Calibri"/>
              </a:rPr>
              <a:t>Demo</a:t>
            </a:r>
            <a:endParaRPr sz="2700">
              <a:solidFill>
                <a:srgbClr val="52595F"/>
              </a:solidFill>
              <a:latin typeface="Calibri"/>
              <a:ea typeface="Calibri"/>
              <a:cs typeface="Calibri"/>
              <a:sym typeface="Calibri"/>
            </a:endParaRPr>
          </a:p>
        </p:txBody>
      </p:sp>
      <p:pic>
        <p:nvPicPr>
          <p:cNvPr id="174" name="Google Shape;174;p22"/>
          <p:cNvPicPr preferRelativeResize="0"/>
          <p:nvPr/>
        </p:nvPicPr>
        <p:blipFill rotWithShape="1">
          <a:blip r:embed="rId3">
            <a:alphaModFix/>
          </a:blip>
          <a:srcRect b="0" l="0" r="0" t="66869"/>
          <a:stretch/>
        </p:blipFill>
        <p:spPr>
          <a:xfrm>
            <a:off x="2375" y="4137350"/>
            <a:ext cx="9144001" cy="1006149"/>
          </a:xfrm>
          <a:prstGeom prst="rect">
            <a:avLst/>
          </a:prstGeom>
          <a:noFill/>
          <a:ln>
            <a:noFill/>
          </a:ln>
        </p:spPr>
      </p:pic>
      <p:cxnSp>
        <p:nvCxnSpPr>
          <p:cNvPr id="175" name="Google Shape;175;p22"/>
          <p:cNvCxnSpPr/>
          <p:nvPr/>
        </p:nvCxnSpPr>
        <p:spPr>
          <a:xfrm>
            <a:off x="803675" y="804600"/>
            <a:ext cx="7541400" cy="0"/>
          </a:xfrm>
          <a:prstGeom prst="straightConnector1">
            <a:avLst/>
          </a:prstGeom>
          <a:noFill/>
          <a:ln cap="flat" cmpd="sng" w="19050">
            <a:solidFill>
              <a:srgbClr val="52595F"/>
            </a:solidFill>
            <a:prstDash val="solid"/>
            <a:round/>
            <a:headEnd len="med" w="med" type="none"/>
            <a:tailEnd len="med" w="med" type="none"/>
          </a:ln>
        </p:spPr>
      </p:cxnSp>
      <p:sp>
        <p:nvSpPr>
          <p:cNvPr id="176" name="Google Shape;176;p22"/>
          <p:cNvSpPr/>
          <p:nvPr/>
        </p:nvSpPr>
        <p:spPr>
          <a:xfrm>
            <a:off x="2275" y="0"/>
            <a:ext cx="9144000" cy="209400"/>
          </a:xfrm>
          <a:prstGeom prst="rect">
            <a:avLst/>
          </a:prstGeom>
          <a:solidFill>
            <a:srgbClr val="52595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