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80" r:id="rId10"/>
    <p:sldId id="279" r:id="rId11"/>
    <p:sldId id="281" r:id="rId12"/>
    <p:sldId id="282" r:id="rId13"/>
    <p:sldId id="283" r:id="rId14"/>
    <p:sldId id="287" r:id="rId15"/>
    <p:sldId id="265" r:id="rId16"/>
    <p:sldId id="266" r:id="rId17"/>
    <p:sldId id="267" r:id="rId18"/>
    <p:sldId id="268" r:id="rId19"/>
    <p:sldId id="274" r:id="rId20"/>
    <p:sldId id="275" r:id="rId21"/>
    <p:sldId id="276" r:id="rId22"/>
    <p:sldId id="285" r:id="rId23"/>
    <p:sldId id="270" r:id="rId24"/>
    <p:sldId id="271" r:id="rId25"/>
    <p:sldId id="272" r:id="rId26"/>
    <p:sldId id="273" r:id="rId27"/>
    <p:sldId id="288" r:id="rId28"/>
    <p:sldId id="286" r:id="rId29"/>
    <p:sldId id="278" r:id="rId30"/>
    <p:sldId id="289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BB8DA0-7C4D-4F21-83A4-CBE5672DED19}">
  <a:tblStyle styleId="{DFBB8DA0-7C4D-4F21-83A4-CBE5672DED1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29"/>
    <p:restoredTop sz="94852"/>
  </p:normalViewPr>
  <p:slideViewPr>
    <p:cSldViewPr snapToGrid="0">
      <p:cViewPr>
        <p:scale>
          <a:sx n="90" d="100"/>
          <a:sy n="90" d="100"/>
        </p:scale>
        <p:origin x="372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2f42eedf7_2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42f42eedf7_2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2f42eedf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42f42eedf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430e6add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430e6add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430e6add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430e6add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30e6addd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30e6addd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430e6addd5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430e6addd5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30b80ad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430b80ad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430b80ad3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430b80ad3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42f42eedf7_2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0" name="Google Shape;670;g42f42eedf7_2_4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42f42eedf7_2_4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42f42eed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42f42eedf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56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42f42eedf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42f42eedf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2f42eedf7_2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g42f42eedf7_2_3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42f42eedf7_2_3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2f42eedf7_2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g42f42eedf7_2_3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42f42eedf7_2_3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2f42eedf7_2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g42f42eedf7_2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42f42eedf7_2_4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42f42eedf7_2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g42f42eedf7_2_4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42f42eedf7_2_4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2f42eedf7_2_5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42f42eedf7_2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4302ea59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4302ea59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42f42eedf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42f42eedf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42f42eedf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42f42eedf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4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10" name="Google Shape;110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26" name="Google Shape;126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27" name="Google Shape;127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0" name="Google Shape;130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32" name="Google Shape;132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33" name="Google Shape;133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4" name="Google Shape;134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5" name="Google Shape;135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6" name="Google Shape;136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7" name="Google Shape;137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38" name="Google Shape;138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2" name="Google Shape;142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3" name="Google Shape;143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44" name="Google Shape;144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7" name="Google Shape;147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1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49" name="Google Shape;149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0" name="Google Shape;150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" name="Google Shape;151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2" name="Google Shape;152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3" name="Google Shape;153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5" name="Google Shape;155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60" name="Google Shape;160;p14"/>
          <p:cNvSpPr txBox="1">
            <a:spLocks noGrp="1"/>
          </p:cNvSpPr>
          <p:nvPr>
            <p:ph type="ctrTitle"/>
          </p:nvPr>
        </p:nvSpPr>
        <p:spPr>
          <a:xfrm>
            <a:off x="970384" y="1432010"/>
            <a:ext cx="7203233" cy="253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970384" y="4074423"/>
            <a:ext cx="7203233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2" name="Google Shape;162;p14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6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171" name="Google Shape;17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2" name="Google Shape;17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" name="Google Shape;17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5" name="Google Shape;18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6" name="Google Shape;18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87" name="Google Shape;18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88" name="Google Shape;18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9" name="Google Shape;18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93" name="Google Shape;19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4" name="Google Shape;19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5" name="Google Shape;19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6" name="Google Shape;19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7" name="Google Shape;19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8" name="Google Shape;19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9" name="Google Shape;19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4" name="Google Shape;20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05" name="Google Shape;20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7" name="Google Shape;20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0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10" name="Google Shape;21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11" name="Google Shape;21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2" name="Google Shape;21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3" name="Google Shape;21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4" name="Google Shape;21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5" name="Google Shape;21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16" name="Google Shape;21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21" name="Google Shape;221;p16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6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5932170" y="432054"/>
            <a:ext cx="27432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4" name="Google Shape;224;p16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3309" y="-119"/>
            <a:ext cx="5486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900" rIns="68575" bIns="34275" anchor="t" anchorCtr="0"/>
          <a:lstStyle>
            <a:lvl1pPr marR="0" lvl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body" idx="1"/>
          </p:nvPr>
        </p:nvSpPr>
        <p:spPr>
          <a:xfrm>
            <a:off x="5932170" y="2249424"/>
            <a:ext cx="2743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7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228" name="Google Shape;228;p1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" name="Google Shape;229;p1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1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1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" name="Google Shape;232;p1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" name="Google Shape;233;p1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" name="Google Shape;234;p1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1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" name="Google Shape;236;p1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7" name="Google Shape;237;p1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8" name="Google Shape;238;p1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9" name="Google Shape;239;p1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0" name="Google Shape;240;p1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241;p1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1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3" name="Google Shape;243;p1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44" name="Google Shape;244;p1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45" name="Google Shape;245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" name="Google Shape;248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9" name="Google Shape;249;p1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50" name="Google Shape;250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51" name="Google Shape;251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2" name="Google Shape;252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3" name="Google Shape;253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4" name="Google Shape;254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5" name="Google Shape;255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56" name="Google Shape;256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7" name="Google Shape;257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8" name="Google Shape;258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61" name="Google Shape;261;p1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2" name="Google Shape;262;p1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p1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p1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5" name="Google Shape;265;p1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6" name="Google Shape;266;p17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67" name="Google Shape;267;p1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68" name="Google Shape;268;p1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69" name="Google Shape;269;p1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72" name="Google Shape;272;p1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73" name="Google Shape;273;p1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p1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p1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1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1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body" idx="1"/>
          </p:nvPr>
        </p:nvSpPr>
        <p:spPr>
          <a:xfrm>
            <a:off x="971550" y="4073652"/>
            <a:ext cx="720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0" name="Google Shape;280;p17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"/>
          </p:nvPr>
        </p:nvSpPr>
        <p:spPr>
          <a:xfrm>
            <a:off x="9715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2"/>
          </p:nvPr>
        </p:nvSpPr>
        <p:spPr>
          <a:xfrm>
            <a:off x="4743450" y="1485899"/>
            <a:ext cx="342900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0" name="Google Shape;290;p19"/>
          <p:cNvSpPr txBox="1">
            <a:spLocks noGrp="1"/>
          </p:cNvSpPr>
          <p:nvPr>
            <p:ph type="body" idx="1"/>
          </p:nvPr>
        </p:nvSpPr>
        <p:spPr>
          <a:xfrm>
            <a:off x="9715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2"/>
          </p:nvPr>
        </p:nvSpPr>
        <p:spPr>
          <a:xfrm>
            <a:off x="9715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Google Shape;292;p19"/>
          <p:cNvSpPr txBox="1">
            <a:spLocks noGrp="1"/>
          </p:cNvSpPr>
          <p:nvPr>
            <p:ph type="body" idx="3"/>
          </p:nvPr>
        </p:nvSpPr>
        <p:spPr>
          <a:xfrm>
            <a:off x="4743450" y="1363742"/>
            <a:ext cx="342900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" name="Google Shape;293;p19"/>
          <p:cNvSpPr txBox="1">
            <a:spLocks noGrp="1"/>
          </p:cNvSpPr>
          <p:nvPr>
            <p:ph type="body" idx="4"/>
          </p:nvPr>
        </p:nvSpPr>
        <p:spPr>
          <a:xfrm>
            <a:off x="4743450" y="1877785"/>
            <a:ext cx="3429000" cy="2465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19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19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21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04" name="Google Shape;304;p2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5" name="Google Shape;305;p2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6" name="Google Shape;306;p2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7" name="Google Shape;307;p2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8" name="Google Shape;308;p2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9" name="Google Shape;309;p2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0" name="Google Shape;310;p2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1" name="Google Shape;311;p2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2" name="Google Shape;312;p2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2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" name="Google Shape;316;p2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" name="Google Shape;317;p2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p2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" name="Google Shape;319;p2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20" name="Google Shape;320;p2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21" name="Google Shape;321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26" name="Google Shape;326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7" name="Google Shape;327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8" name="Google Shape;328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9" name="Google Shape;329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0" name="Google Shape;330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31" name="Google Shape;331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32" name="Google Shape;332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3" name="Google Shape;333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4" name="Google Shape;334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5" name="Google Shape;335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6" name="Google Shape;336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37" name="Google Shape;337;p2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2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2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2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1" name="Google Shape;341;p2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2" name="Google Shape;342;p2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43" name="Google Shape;343;p2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2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Google Shape;345;p2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Google Shape;347;p2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Google Shape;348;p2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9" name="Google Shape;349;p2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0" name="Google Shape;350;p2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1" name="Google Shape;351;p2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2" name="Google Shape;352;p2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3" name="Google Shape;353;p2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4" name="Google Shape;354;p21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22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359" name="Google Shape;359;p2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0" name="Google Shape;360;p2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1" name="Google Shape;361;p2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2" name="Google Shape;362;p2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3" name="Google Shape;363;p2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4" name="Google Shape;364;p2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5" name="Google Shape;365;p2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2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2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8" name="Google Shape;368;p2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9" name="Google Shape;369;p2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0" name="Google Shape;370;p2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1" name="Google Shape;371;p2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2" name="Google Shape;372;p2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3" name="Google Shape;373;p2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75" name="Google Shape;375;p2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6" name="Google Shape;376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2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81" name="Google Shape;381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2" name="Google Shape;382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3" name="Google Shape;383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4" name="Google Shape;384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5" name="Google Shape;385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6" name="Google Shape;386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87" name="Google Shape;387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9" name="Google Shape;389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0" name="Google Shape;390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1" name="Google Shape;391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92" name="Google Shape;392;p2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93" name="Google Shape;393;p2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4" name="Google Shape;394;p2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2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6" name="Google Shape;396;p2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7" name="Google Shape;397;p2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98" name="Google Shape;398;p2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9" name="Google Shape;399;p2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0" name="Google Shape;400;p2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1" name="Google Shape;401;p2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2" name="Google Shape;402;p2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3" name="Google Shape;403;p2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04" name="Google Shape;404;p2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5" name="Google Shape;405;p2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6" name="Google Shape;406;p2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7" name="Google Shape;407;p2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8" name="Google Shape;408;p2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09" name="Google Shape;409;p22"/>
          <p:cNvSpPr/>
          <p:nvPr/>
        </p:nvSpPr>
        <p:spPr>
          <a:xfrm>
            <a:off x="0" y="0"/>
            <a:ext cx="54864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 txBox="1">
            <a:spLocks noGrp="1"/>
          </p:cNvSpPr>
          <p:nvPr>
            <p:ph type="title"/>
          </p:nvPr>
        </p:nvSpPr>
        <p:spPr>
          <a:xfrm>
            <a:off x="5934864" y="428625"/>
            <a:ext cx="2743200" cy="164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1" name="Google Shape;411;p22"/>
          <p:cNvSpPr txBox="1">
            <a:spLocks noGrp="1"/>
          </p:cNvSpPr>
          <p:nvPr>
            <p:ph type="body" idx="1"/>
          </p:nvPr>
        </p:nvSpPr>
        <p:spPr>
          <a:xfrm>
            <a:off x="407398" y="428625"/>
            <a:ext cx="466344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2"/>
          <p:cNvSpPr txBox="1">
            <a:spLocks noGrp="1"/>
          </p:cNvSpPr>
          <p:nvPr>
            <p:ph type="body" idx="2"/>
          </p:nvPr>
        </p:nvSpPr>
        <p:spPr>
          <a:xfrm>
            <a:off x="5934864" y="2246259"/>
            <a:ext cx="2743200" cy="171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13" name="Google Shape;413;p22"/>
          <p:cNvCxnSpPr/>
          <p:nvPr/>
        </p:nvCxnSpPr>
        <p:spPr>
          <a:xfrm>
            <a:off x="5942317" y="2171700"/>
            <a:ext cx="274448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4" name="Google Shape;414;p22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Google Shape;415;p22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body" idx="1"/>
          </p:nvPr>
        </p:nvSpPr>
        <p:spPr>
          <a:xfrm rot="5400000">
            <a:off x="3143250" y="-685800"/>
            <a:ext cx="2857499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3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3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"/>
          <p:cNvSpPr txBox="1">
            <a:spLocks noGrp="1"/>
          </p:cNvSpPr>
          <p:nvPr>
            <p:ph type="title"/>
          </p:nvPr>
        </p:nvSpPr>
        <p:spPr>
          <a:xfrm rot="5400000">
            <a:off x="5551714" y="1722663"/>
            <a:ext cx="3976007" cy="126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body" idx="1"/>
          </p:nvPr>
        </p:nvSpPr>
        <p:spPr>
          <a:xfrm rot="5400000">
            <a:off x="1828800" y="-489858"/>
            <a:ext cx="3976007" cy="569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7" name="Google Shape;427;p24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6"/>
          <p:cNvGrpSpPr/>
          <p:nvPr/>
        </p:nvGrpSpPr>
        <p:grpSpPr>
          <a:xfrm>
            <a:off x="-1" y="0"/>
            <a:ext cx="9144002" cy="5143500"/>
            <a:chOff x="-1" y="0"/>
            <a:chExt cx="12192002" cy="6858000"/>
          </a:xfrm>
        </p:grpSpPr>
        <p:cxnSp>
          <p:nvCxnSpPr>
            <p:cNvPr id="489" name="Google Shape;489;p2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0" name="Google Shape;490;p2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1" name="Google Shape;491;p2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2" name="Google Shape;492;p2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3" name="Google Shape;493;p2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4" name="Google Shape;494;p2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5" name="Google Shape;495;p2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496;p2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7" name="Google Shape;497;p2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8" name="Google Shape;498;p2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9" name="Google Shape;499;p2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0" name="Google Shape;500;p2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1" name="Google Shape;501;p2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2" name="Google Shape;502;p2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3" name="Google Shape;503;p2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4" name="Google Shape;504;p2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05" name="Google Shape;505;p2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506" name="Google Shape;506;p2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2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8" name="Google Shape;508;p2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9" name="Google Shape;509;p2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0" name="Google Shape;510;p2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11" name="Google Shape;511;p2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2" name="Google Shape;512;p2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3" name="Google Shape;513;p2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4" name="Google Shape;514;p2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5" name="Google Shape;515;p2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6" name="Google Shape;516;p2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17" name="Google Shape;517;p2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2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1" name="Google Shape;521;p2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22" name="Google Shape;522;p2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23" name="Google Shape;523;p2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5" name="Google Shape;525;p2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6" name="Google Shape;526;p2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7" name="Google Shape;527;p2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28" name="Google Shape;528;p2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9" name="Google Shape;529;p2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0" name="Google Shape;530;p2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1" name="Google Shape;531;p2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2" name="Google Shape;532;p2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3" name="Google Shape;533;p2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34" name="Google Shape;534;p2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5" name="Google Shape;535;p2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2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7" name="Google Shape;537;p2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8" name="Google Shape;538;p2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39" name="Google Shape;539;p26"/>
          <p:cNvSpPr txBox="1">
            <a:spLocks noGrp="1"/>
          </p:cNvSpPr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40" name="Google Shape;540;p26"/>
          <p:cNvSpPr txBox="1">
            <a:spLocks noGrp="1"/>
          </p:cNvSpPr>
          <p:nvPr>
            <p:ph type="body" idx="1"/>
          </p:nvPr>
        </p:nvSpPr>
        <p:spPr>
          <a:xfrm>
            <a:off x="971550" y="4073652"/>
            <a:ext cx="720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41" name="Google Shape;541;p26"/>
          <p:cNvCxnSpPr/>
          <p:nvPr/>
        </p:nvCxnSpPr>
        <p:spPr>
          <a:xfrm>
            <a:off x="971550" y="3970631"/>
            <a:ext cx="72009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1" y="-146957"/>
            <a:ext cx="9144002" cy="5143500"/>
            <a:chOff x="-1" y="0"/>
            <a:chExt cx="12192002" cy="6858000"/>
          </a:xfrm>
        </p:grpSpPr>
        <p:cxnSp>
          <p:nvCxnSpPr>
            <p:cNvPr id="52" name="Google Shape;52;p1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" name="Google Shape;53;p1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Google Shape;54;p1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" name="Google Shape;55;p1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1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62;p1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63;p1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68" name="Google Shape;68;p1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69" name="Google Shape;69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74" name="Google Shape;74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75" name="Google Shape;75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" name="Google Shape;76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7" name="Google Shape;77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8" name="Google Shape;78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" name="Google Shape;79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0" name="Google Shape;80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5" name="Google Shape;85;p1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1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1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1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1" name="Google Shape;91;p1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1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Google Shape;93;p1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" name="Google Shape;94;p1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" name="Google Shape;95;p1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" name="Google Shape;96;p1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97" name="Google Shape;97;p1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1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43E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3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2D2D"/>
            </a:gs>
            <a:gs pos="52999">
              <a:schemeClr val="dk1"/>
            </a:gs>
            <a:gs pos="100000">
              <a:srgbClr val="2A2B2A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25"/>
          <p:cNvGrpSpPr/>
          <p:nvPr/>
        </p:nvGrpSpPr>
        <p:grpSpPr>
          <a:xfrm>
            <a:off x="-1" y="-146957"/>
            <a:ext cx="9144002" cy="5143500"/>
            <a:chOff x="-1" y="0"/>
            <a:chExt cx="12192002" cy="6858000"/>
          </a:xfrm>
        </p:grpSpPr>
        <p:cxnSp>
          <p:nvCxnSpPr>
            <p:cNvPr id="431" name="Google Shape;431;p2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2" name="Google Shape;432;p2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3" name="Google Shape;433;p2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4" name="Google Shape;434;p2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5" name="Google Shape;435;p2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6" name="Google Shape;436;p2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7" name="Google Shape;437;p2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8" name="Google Shape;438;p2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9" name="Google Shape;439;p2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0" name="Google Shape;440;p2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1" name="Google Shape;441;p2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2" name="Google Shape;442;p2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3" name="Google Shape;443;p2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4" name="Google Shape;444;p2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5" name="Google Shape;445;p2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6" name="Google Shape;446;p2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2726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47" name="Google Shape;447;p2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8" name="Google Shape;448;p2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9" name="Google Shape;449;p2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0" name="Google Shape;450;p2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1" name="Google Shape;451;p2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2" name="Google Shape;452;p2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453" name="Google Shape;453;p2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54" name="Google Shape;454;p2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5" name="Google Shape;455;p2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" name="Google Shape;456;p2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7" name="Google Shape;457;p2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8" name="Google Shape;458;p2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59" name="Google Shape;459;p2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0" name="Google Shape;460;p2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1" name="Google Shape;461;p2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2" name="Google Shape;462;p2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3" name="Google Shape;463;p2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64" name="Google Shape;464;p2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65" name="Google Shape;465;p2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6" name="Google Shape;466;p2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7" name="Google Shape;467;p2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8" name="Google Shape;468;p2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9" name="Google Shape;469;p2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470" name="Google Shape;470;p2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71" name="Google Shape;471;p2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2" name="Google Shape;472;p2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3" name="Google Shape;473;p2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4" name="Google Shape;474;p2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5" name="Google Shape;475;p2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726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76" name="Google Shape;476;p2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7" name="Google Shape;477;p2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8" name="Google Shape;478;p2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9" name="Google Shape;479;p2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0" name="Google Shape;480;p2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2726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82" name="Google Shape;482;p25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457200" marR="0" lvl="0" indent="-3238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200"/>
              <a:buFont typeface="Arial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Char char="▪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43E27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83" name="Google Shape;483;p25"/>
          <p:cNvCxnSpPr/>
          <p:nvPr/>
        </p:nvCxnSpPr>
        <p:spPr>
          <a:xfrm>
            <a:off x="457200" y="4629150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A43E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4" name="Google Shape;484;p25"/>
          <p:cNvSpPr txBox="1">
            <a:spLocks noGrp="1"/>
          </p:cNvSpPr>
          <p:nvPr>
            <p:ph type="ftr" idx="11"/>
          </p:nvPr>
        </p:nvSpPr>
        <p:spPr>
          <a:xfrm>
            <a:off x="457201" y="4717259"/>
            <a:ext cx="4596023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dt" idx="10"/>
          </p:nvPr>
        </p:nvSpPr>
        <p:spPr>
          <a:xfrm>
            <a:off x="6970532" y="4717259"/>
            <a:ext cx="724459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6" name="Google Shape;486;p25"/>
          <p:cNvSpPr txBox="1">
            <a:spLocks noGrp="1"/>
          </p:cNvSpPr>
          <p:nvPr>
            <p:ph type="sldNum" idx="12"/>
          </p:nvPr>
        </p:nvSpPr>
        <p:spPr>
          <a:xfrm>
            <a:off x="7998983" y="4717259"/>
            <a:ext cx="689161" cy="16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u="non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hbase/hbase_overview.htm" TargetMode="External"/><Relationship Id="rId7" Type="http://schemas.openxmlformats.org/officeDocument/2006/relationships/hyperlink" Target="https://blog.eduonix.com/bigdata-and-hadoop/use-hbase-nosql-db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blogs.igalia.com/dpino/2012/10/31/introduction-to-hbase-and-nosql-systems/" TargetMode="External"/><Relationship Id="rId5" Type="http://schemas.openxmlformats.org/officeDocument/2006/relationships/hyperlink" Target="https://www.dezyre.com/article/overview-of-hbase-architecture-and-its-components/295" TargetMode="External"/><Relationship Id="rId4" Type="http://schemas.openxmlformats.org/officeDocument/2006/relationships/hyperlink" Target="https://www.credera.com/blog/technology-insights/java/apache-hbase-explained-5-minutes-less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ureka.co/blog/hbase-architecture/" TargetMode="External"/><Relationship Id="rId3" Type="http://schemas.openxmlformats.org/officeDocument/2006/relationships/hyperlink" Target="https://towardsdatascience.com/10-common-software-architectural-patterns-in-a-nutshell-a0b47a1e9013" TargetMode="External"/><Relationship Id="rId7" Type="http://schemas.openxmlformats.org/officeDocument/2006/relationships/hyperlink" Target="http://www.cyanny.com/2014/03/13/hbase-architecture-analysis-part2-process-architectur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apr.com/blog/in-depth-look-hbase-architecture/" TargetMode="External"/><Relationship Id="rId5" Type="http://schemas.openxmlformats.org/officeDocument/2006/relationships/hyperlink" Target="http://www.cyanny.com/2014/03/13/hbase-architecture-analysis-part1-logical-architecture/" TargetMode="External"/><Relationship Id="rId10" Type="http://schemas.openxmlformats.org/officeDocument/2006/relationships/hyperlink" Target="https://data-flair.training/blogs/hbase-architecture/" TargetMode="External"/><Relationship Id="rId4" Type="http://schemas.openxmlformats.org/officeDocument/2006/relationships/hyperlink" Target="https://www.slideshare.net/kronat/3-architetture-software-architectural-styles" TargetMode="External"/><Relationship Id="rId9" Type="http://schemas.openxmlformats.org/officeDocument/2006/relationships/hyperlink" Target="https://www.tutorialspoint.com/hbase/hbase_architecture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7"/>
          <p:cNvSpPr txBox="1">
            <a:spLocks noGrp="1"/>
          </p:cNvSpPr>
          <p:nvPr>
            <p:ph type="ctrTitle"/>
          </p:nvPr>
        </p:nvSpPr>
        <p:spPr>
          <a:xfrm>
            <a:off x="970384" y="1426117"/>
            <a:ext cx="7203233" cy="253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r>
              <a:rPr lang="en"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4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500" b="1" i="0" u="none" strike="noStrike" cap="none">
                <a:solidFill>
                  <a:srgbClr val="3A3A3A"/>
                </a:solidFill>
                <a:latin typeface="Arial"/>
                <a:ea typeface="Arial"/>
                <a:cs typeface="Arial"/>
                <a:sym typeface="Arial"/>
              </a:rPr>
              <a:t>Conceptual Architecture</a:t>
            </a:r>
            <a:endParaRPr sz="1100"/>
          </a:p>
        </p:txBody>
      </p:sp>
      <p:sp>
        <p:nvSpPr>
          <p:cNvPr id="547" name="Google Shape;547;p27"/>
          <p:cNvSpPr txBox="1">
            <a:spLocks noGrp="1"/>
          </p:cNvSpPr>
          <p:nvPr>
            <p:ph type="subTitle" idx="1"/>
          </p:nvPr>
        </p:nvSpPr>
        <p:spPr>
          <a:xfrm>
            <a:off x="1034015" y="4173404"/>
            <a:ext cx="7203233" cy="68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Software-Group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A43E2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27" descr="A close up of a logo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6082" y="284590"/>
            <a:ext cx="3156199" cy="2489464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43211"/>
            <a:ext cx="7200900" cy="856789"/>
          </a:xfrm>
        </p:spPr>
        <p:txBody>
          <a:bodyPr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485899"/>
            <a:ext cx="4489798" cy="2857501"/>
          </a:xfrm>
        </p:spPr>
        <p:txBody>
          <a:bodyPr/>
          <a:lstStyle/>
          <a:p>
            <a:r>
              <a:rPr lang="en-US" dirty="0"/>
              <a:t>Establishing client communication with region servers.</a:t>
            </a:r>
          </a:p>
          <a:p>
            <a:r>
              <a:rPr lang="en-US" dirty="0"/>
              <a:t>Tracking server failure and network partitions.</a:t>
            </a:r>
          </a:p>
          <a:p>
            <a:r>
              <a:rPr lang="en-US" dirty="0"/>
              <a:t>Maintain Configuration Information</a:t>
            </a:r>
          </a:p>
          <a:p>
            <a:r>
              <a:rPr lang="en-US" dirty="0"/>
              <a:t>Provides ephemeral nodes, which represent different region servers.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968" y="2171775"/>
            <a:ext cx="2007522" cy="9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Zookeeper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485899"/>
            <a:ext cx="4489798" cy="2857501"/>
          </a:xfrm>
        </p:spPr>
        <p:txBody>
          <a:bodyPr/>
          <a:lstStyle/>
          <a:p>
            <a:r>
              <a:rPr lang="en-US" dirty="0"/>
              <a:t>Every Region Server and </a:t>
            </a:r>
            <a:r>
              <a:rPr lang="en-US" dirty="0" err="1"/>
              <a:t>HMaster</a:t>
            </a:r>
            <a:r>
              <a:rPr lang="en-US" dirty="0"/>
              <a:t> Server sends continuous heartbeat at regular interval</a:t>
            </a:r>
          </a:p>
          <a:p>
            <a:r>
              <a:rPr lang="en-US" dirty="0"/>
              <a:t>Checks which server is alive and available</a:t>
            </a:r>
          </a:p>
          <a:p>
            <a:r>
              <a:rPr lang="en-US" dirty="0"/>
              <a:t>Provides server failure notifications</a:t>
            </a:r>
          </a:p>
          <a:p>
            <a:r>
              <a:rPr lang="en-US" dirty="0"/>
              <a:t>Active </a:t>
            </a:r>
            <a:r>
              <a:rPr lang="en-US" dirty="0" err="1"/>
              <a:t>HMaster</a:t>
            </a:r>
            <a:r>
              <a:rPr lang="en-US" dirty="0"/>
              <a:t> sends heartbeats to the Zookeeper while the inactive </a:t>
            </a:r>
            <a:r>
              <a:rPr lang="en-US" dirty="0" err="1"/>
              <a:t>HMaster</a:t>
            </a:r>
            <a:r>
              <a:rPr lang="en-US" dirty="0"/>
              <a:t> listens for the notification</a:t>
            </a:r>
          </a:p>
          <a:p>
            <a:r>
              <a:rPr lang="en-US" dirty="0"/>
              <a:t>Notify listeners when server fails to send a heartbeat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17" y="1836628"/>
            <a:ext cx="3121480" cy="2647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43" y="2162483"/>
            <a:ext cx="1152954" cy="4185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34" y="2746504"/>
            <a:ext cx="1359663" cy="1168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14" y="2786873"/>
            <a:ext cx="1366197" cy="1128142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187" y="2127418"/>
            <a:ext cx="821064" cy="488638"/>
          </a:xfrm>
          <a:prstGeom prst="rect">
            <a:avLst/>
          </a:prstGeom>
        </p:spPr>
      </p:pic>
      <p:sp>
        <p:nvSpPr>
          <p:cNvPr id="9" name="Google Shape;675;p44">
            <a:extLst>
              <a:ext uri="{FF2B5EF4-FFF2-40B4-BE49-F238E27FC236}">
                <a16:creationId xmlns:a16="http://schemas.microsoft.com/office/drawing/2014/main" id="{61E82F0A-F5BA-4DA0-953C-ACE733466324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606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4400" dirty="0"/>
              <a:t>Architecture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6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Master-Slave Architectural Style</a:t>
            </a:r>
            <a:endParaRPr/>
          </a:p>
        </p:txBody>
      </p:sp>
      <p:sp>
        <p:nvSpPr>
          <p:cNvPr id="614" name="Google Shape;614;p36"/>
          <p:cNvSpPr txBox="1">
            <a:spLocks noGrp="1"/>
          </p:cNvSpPr>
          <p:nvPr>
            <p:ph type="body" idx="1"/>
          </p:nvPr>
        </p:nvSpPr>
        <p:spPr>
          <a:xfrm>
            <a:off x="805675" y="1380325"/>
            <a:ext cx="3920400" cy="285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 dirty="0"/>
              <a:t>Hadoop runs on Master slave architecture</a:t>
            </a:r>
            <a:br>
              <a:rPr lang="en" dirty="0"/>
            </a:b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dirty="0"/>
              <a:t>HMaster is the master responsible for monitoring, assignment, Region Server failover, etc.</a:t>
            </a:r>
            <a:br>
              <a:rPr lang="en" dirty="0"/>
            </a:b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dirty="0"/>
              <a:t>Region Server is the slave. It’s responsibilities include serving and managing the regions</a:t>
            </a:r>
            <a:endParaRPr dirty="0"/>
          </a:p>
        </p:txBody>
      </p:sp>
      <p:pic>
        <p:nvPicPr>
          <p:cNvPr id="615" name="Google Shape;6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475" y="2042350"/>
            <a:ext cx="3920450" cy="15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6"/>
          <p:cNvSpPr/>
          <p:nvPr/>
        </p:nvSpPr>
        <p:spPr>
          <a:xfrm>
            <a:off x="0" y="7620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7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Architectural Style</a:t>
            </a:r>
            <a:endParaRPr/>
          </a:p>
        </p:txBody>
      </p:sp>
      <p:sp>
        <p:nvSpPr>
          <p:cNvPr id="622" name="Google Shape;622;p37"/>
          <p:cNvSpPr txBox="1">
            <a:spLocks noGrp="1"/>
          </p:cNvSpPr>
          <p:nvPr>
            <p:ph type="body" idx="1"/>
          </p:nvPr>
        </p:nvSpPr>
        <p:spPr>
          <a:xfrm>
            <a:off x="826400" y="1622725"/>
            <a:ext cx="4025400" cy="23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The client in this architecture style is the user communicating with the server. This is a thick client.</a:t>
            </a:r>
            <a:br>
              <a:rPr lang="en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The server here is the HBase server</a:t>
            </a:r>
            <a:br>
              <a:rPr lang="en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The connector is the network the client and the server communicate through.</a:t>
            </a:r>
            <a:endParaRPr/>
          </a:p>
        </p:txBody>
      </p:sp>
      <p:grpSp>
        <p:nvGrpSpPr>
          <p:cNvPr id="623" name="Google Shape;623;p37"/>
          <p:cNvGrpSpPr/>
          <p:nvPr/>
        </p:nvGrpSpPr>
        <p:grpSpPr>
          <a:xfrm>
            <a:off x="5536150" y="1144550"/>
            <a:ext cx="2954475" cy="3329050"/>
            <a:chOff x="5536150" y="1144550"/>
            <a:chExt cx="2954475" cy="3329050"/>
          </a:xfrm>
        </p:grpSpPr>
        <p:pic>
          <p:nvPicPr>
            <p:cNvPr id="624" name="Google Shape;624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36150" y="1144550"/>
              <a:ext cx="2954475" cy="3329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Google Shape;625;p37"/>
            <p:cNvSpPr/>
            <p:nvPr/>
          </p:nvSpPr>
          <p:spPr>
            <a:xfrm>
              <a:off x="7423025" y="2643675"/>
              <a:ext cx="850200" cy="35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8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Architectural Style</a:t>
            </a:r>
            <a:endParaRPr/>
          </a:p>
        </p:txBody>
      </p:sp>
      <p:sp>
        <p:nvSpPr>
          <p:cNvPr id="632" name="Google Shape;632;p38"/>
          <p:cNvSpPr txBox="1">
            <a:spLocks noGrp="1"/>
          </p:cNvSpPr>
          <p:nvPr>
            <p:ph type="body" idx="1"/>
          </p:nvPr>
        </p:nvSpPr>
        <p:spPr>
          <a:xfrm>
            <a:off x="836775" y="1633575"/>
            <a:ext cx="4025400" cy="23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HMaster is the central body that augments and maintains the complex body of information.</a:t>
            </a:r>
            <a:br>
              <a:rPr lang="en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HMaster works mostly with the Region servers.</a:t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>
            <a:off x="7423025" y="2643675"/>
            <a:ext cx="850200" cy="3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4" name="Google Shape;634;p38"/>
          <p:cNvPicPr preferRelativeResize="0"/>
          <p:nvPr/>
        </p:nvPicPr>
        <p:blipFill rotWithShape="1">
          <a:blip r:embed="rId3">
            <a:alphaModFix/>
          </a:blip>
          <a:srcRect l="12957" t="21485" r="12957" b="10800"/>
          <a:stretch/>
        </p:blipFill>
        <p:spPr>
          <a:xfrm>
            <a:off x="4991648" y="1622725"/>
            <a:ext cx="3669528" cy="23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Architectural Style</a:t>
            </a:r>
            <a:endParaRPr/>
          </a:p>
        </p:txBody>
      </p:sp>
      <p:sp>
        <p:nvSpPr>
          <p:cNvPr id="641" name="Google Shape;641;p39"/>
          <p:cNvSpPr txBox="1">
            <a:spLocks noGrp="1"/>
          </p:cNvSpPr>
          <p:nvPr>
            <p:ph type="body" idx="1"/>
          </p:nvPr>
        </p:nvSpPr>
        <p:spPr>
          <a:xfrm>
            <a:off x="816025" y="1385400"/>
            <a:ext cx="4025400" cy="2979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Allows for abstraction by dividing the program into layers. Layers only communicate downwards and obtain services from lower layers that way.</a:t>
            </a:r>
            <a:br>
              <a:rPr lang="en"/>
            </a:b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/>
              <a:t>Client Layer: Easy to use API provided by HBase for the clients</a:t>
            </a:r>
            <a:br>
              <a:rPr lang="en"/>
            </a:br>
            <a:r>
              <a:rPr lang="en"/>
              <a:t>HBase Layer: Contains the core logic of the system</a:t>
            </a:r>
            <a:br>
              <a:rPr lang="en"/>
            </a:br>
            <a:r>
              <a:rPr lang="en"/>
              <a:t>Hadoop HDFS Layer: The fundamental layer upon which HBase is built.</a:t>
            </a:r>
            <a:endParaRPr/>
          </a:p>
        </p:txBody>
      </p:sp>
      <p:sp>
        <p:nvSpPr>
          <p:cNvPr id="642" name="Google Shape;642;p39"/>
          <p:cNvSpPr/>
          <p:nvPr/>
        </p:nvSpPr>
        <p:spPr>
          <a:xfrm>
            <a:off x="7423025" y="2643675"/>
            <a:ext cx="850200" cy="35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3" name="Google Shape;64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0375" y="1234700"/>
            <a:ext cx="1759950" cy="3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5"/>
          <p:cNvSpPr txBox="1">
            <a:spLocks noGrp="1"/>
          </p:cNvSpPr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Region Server Layered Architecture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 txBox="1">
            <a:spLocks noGrp="1"/>
          </p:cNvSpPr>
          <p:nvPr>
            <p:ph type="title"/>
          </p:nvPr>
        </p:nvSpPr>
        <p:spPr>
          <a:xfrm>
            <a:off x="971550" y="105965"/>
            <a:ext cx="7200900" cy="7473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Region Server Layered Architecture</a:t>
            </a:r>
            <a:br>
              <a:rPr lang="en" dirty="0"/>
            </a:br>
            <a:endParaRPr dirty="0"/>
          </a:p>
        </p:txBody>
      </p:sp>
      <p:sp>
        <p:nvSpPr>
          <p:cNvPr id="687" name="Google Shape;687;p46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8" name="Google Shape;6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50" y="582500"/>
            <a:ext cx="8314371" cy="43935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75;p44">
            <a:extLst>
              <a:ext uri="{FF2B5EF4-FFF2-40B4-BE49-F238E27FC236}">
                <a16:creationId xmlns:a16="http://schemas.microsoft.com/office/drawing/2014/main" id="{79950534-F83A-4F0D-8962-D1BF6A4659F4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7"/>
          <p:cNvSpPr txBox="1">
            <a:spLocks noGrp="1"/>
          </p:cNvSpPr>
          <p:nvPr>
            <p:ph type="title"/>
          </p:nvPr>
        </p:nvSpPr>
        <p:spPr>
          <a:xfrm>
            <a:off x="971550" y="263773"/>
            <a:ext cx="7200900" cy="6522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 Server Layered Architecture</a:t>
            </a:r>
            <a:endParaRPr dirty="0"/>
          </a:p>
        </p:txBody>
      </p:sp>
      <p:sp>
        <p:nvSpPr>
          <p:cNvPr id="694" name="Google Shape;694;p47"/>
          <p:cNvSpPr txBox="1">
            <a:spLocks noGrp="1"/>
          </p:cNvSpPr>
          <p:nvPr>
            <p:ph type="body" idx="1"/>
          </p:nvPr>
        </p:nvSpPr>
        <p:spPr>
          <a:xfrm>
            <a:off x="883625" y="1321050"/>
            <a:ext cx="7200900" cy="3053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76250" indent="-342900">
              <a:buFont typeface="+mj-lt"/>
              <a:buAutoNum type="arabicPeriod"/>
            </a:pP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BlockCache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33450" lvl="1" indent="-342900"/>
            <a:r>
              <a:rPr lang="en-US" dirty="0"/>
              <a:t>Stores frequently use data in memory.</a:t>
            </a:r>
          </a:p>
          <a:p>
            <a:pPr marL="933450" lvl="1" indent="-342900"/>
            <a:r>
              <a:rPr lang="en-US" dirty="0"/>
              <a:t>Implement an LRU(Least recently used) algorithm, When the cache is full it discards the least recently used data.</a:t>
            </a:r>
          </a:p>
          <a:p>
            <a:pPr marL="933450" lvl="1" indent="-342900"/>
            <a:r>
              <a:rPr lang="en-US" dirty="0"/>
              <a:t>Increase read speed access of the most frequently use data from the client(it’s faster to read from the cache than the disk).</a:t>
            </a:r>
            <a:endParaRPr lang="en-US" b="1" dirty="0"/>
          </a:p>
          <a:p>
            <a:pPr marL="476250" indent="-3429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WAL(Write Ahead Log)</a:t>
            </a:r>
          </a:p>
          <a:p>
            <a:pPr marL="933450" lvl="1" indent="-342900"/>
            <a:r>
              <a:rPr lang="en-US" dirty="0"/>
              <a:t>“Store new data that hasn't yet been persisted to permanent storage”(HDFS)</a:t>
            </a:r>
          </a:p>
          <a:p>
            <a:pPr marL="933450" lvl="1" indent="-342900"/>
            <a:r>
              <a:rPr lang="en-US" dirty="0"/>
              <a:t>WAL is persisted on HDFS, in case of server failure, it is used to recovered data on a new region server.</a:t>
            </a:r>
          </a:p>
          <a:p>
            <a:pPr marL="933450" lvl="1" indent="-342900"/>
            <a:endParaRPr lang="en-US" dirty="0"/>
          </a:p>
        </p:txBody>
      </p:sp>
      <p:sp>
        <p:nvSpPr>
          <p:cNvPr id="4" name="Google Shape;675;p44">
            <a:extLst>
              <a:ext uri="{FF2B5EF4-FFF2-40B4-BE49-F238E27FC236}">
                <a16:creationId xmlns:a16="http://schemas.microsoft.com/office/drawing/2014/main" id="{6A8E4CE2-4F45-42AE-B6A4-55AC5E43D519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8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lang="en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sz="1100" dirty="0"/>
          </a:p>
        </p:txBody>
      </p:sp>
      <p:sp>
        <p:nvSpPr>
          <p:cNvPr id="556" name="Google Shape;556;p28"/>
          <p:cNvSpPr txBox="1">
            <a:spLocks noGrp="1"/>
          </p:cNvSpPr>
          <p:nvPr>
            <p:ph type="body" idx="1"/>
          </p:nvPr>
        </p:nvSpPr>
        <p:spPr>
          <a:xfrm>
            <a:off x="971550" y="1346678"/>
            <a:ext cx="7200900" cy="313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source Column-oriented  </a:t>
            </a: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distributed database management system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runs on top of Hadoop Distributed File System </a:t>
            </a:r>
            <a:r>
              <a:rPr lang="en" sz="15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(HDFS). </a:t>
            </a:r>
            <a:endParaRPr sz="1100"/>
          </a:p>
          <a:p>
            <a:pPr marL="342900" marR="0" lvl="1" indent="-139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Modelled after Google’s BigTable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139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</a:pPr>
            <a:r>
              <a:rPr lang="en" sz="14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NoSQL </a:t>
            </a: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(Semi- Structured)</a:t>
            </a:r>
            <a:endParaRPr sz="1100"/>
          </a:p>
          <a:p>
            <a:pPr marL="203200" marR="0" lvl="1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is stored in tables sorted by rows</a:t>
            </a:r>
            <a:endParaRPr sz="1100"/>
          </a:p>
          <a:p>
            <a:pPr marL="342900" marR="0" lvl="1" indent="-139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is a collection of column families.</a:t>
            </a:r>
            <a:endParaRPr sz="1100"/>
          </a:p>
          <a:p>
            <a:pPr marL="342900" marR="0" lvl="1" indent="-139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family is a collection of columns.</a:t>
            </a:r>
            <a:endParaRPr sz="1100"/>
          </a:p>
          <a:p>
            <a:pPr marL="342900" marR="0" lvl="1" indent="-1397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is a collection of key value pairs.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76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76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28" descr="A picture containing wall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 l="395" t="718"/>
          <a:stretch/>
        </p:blipFill>
        <p:spPr>
          <a:xfrm>
            <a:off x="5313192" y="3015285"/>
            <a:ext cx="2859258" cy="1469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dirty="0"/>
              <a:t>Region Server Layered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AutoNum type="arabicPeriod" startAt="3"/>
            </a:pPr>
            <a:r>
              <a:rPr lang="en" b="1" dirty="0" err="1">
                <a:solidFill>
                  <a:schemeClr val="accent5">
                    <a:lumMod val="75000"/>
                  </a:schemeClr>
                </a:solidFill>
              </a:rPr>
              <a:t>MemStore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/>
              <a:t>It is a write buffer cache, it Cached data that will be written to </a:t>
            </a:r>
            <a:r>
              <a:rPr lang="en-US" dirty="0" err="1"/>
              <a:t>HFile</a:t>
            </a:r>
            <a:endParaRPr lang="en-US" dirty="0"/>
          </a:p>
          <a:p>
            <a:pPr lvl="1"/>
            <a:r>
              <a:rPr lang="en-US" dirty="0"/>
              <a:t>Keep data sorted using a key Value pair algorithm</a:t>
            </a:r>
          </a:p>
          <a:p>
            <a:pPr lvl="1"/>
            <a:r>
              <a:rPr lang="en-US" dirty="0"/>
              <a:t>When full, data are flush, transfer to </a:t>
            </a:r>
            <a:r>
              <a:rPr lang="en-US" dirty="0" err="1"/>
              <a:t>Hfile</a:t>
            </a:r>
            <a:r>
              <a:rPr lang="en-US" dirty="0"/>
              <a:t> and then persisted to the disk</a:t>
            </a:r>
            <a:endParaRPr lang="en" b="1" dirty="0"/>
          </a:p>
          <a:p>
            <a:pPr lvl="0">
              <a:spcBef>
                <a:spcPts val="0"/>
              </a:spcBef>
              <a:buAutoNum type="arabicPeriod" startAt="3"/>
            </a:pPr>
            <a:r>
              <a:rPr lang="en" b="1" dirty="0" err="1">
                <a:solidFill>
                  <a:schemeClr val="accent5">
                    <a:lumMod val="75000"/>
                  </a:schemeClr>
                </a:solidFill>
              </a:rPr>
              <a:t>Hfil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</a:t>
            </a:r>
          </a:p>
          <a:p>
            <a:pPr lvl="1">
              <a:spcBef>
                <a:spcPts val="0"/>
              </a:spcBef>
            </a:pPr>
            <a:r>
              <a:rPr lang="en" dirty="0"/>
              <a:t>Receive data from </a:t>
            </a:r>
            <a:r>
              <a:rPr lang="en" dirty="0" err="1"/>
              <a:t>MemStore</a:t>
            </a:r>
            <a:r>
              <a:rPr lang="en" dirty="0"/>
              <a:t> and persist it on HDFS</a:t>
            </a:r>
            <a:endParaRPr lang="en-US" dirty="0"/>
          </a:p>
          <a:p>
            <a:pPr lvl="1">
              <a:spcBef>
                <a:spcPts val="0"/>
              </a:spcBef>
              <a:buAutoNum type="alphaLcPeriod"/>
            </a:pPr>
            <a:endParaRPr lang="en" b="1" dirty="0"/>
          </a:p>
          <a:p>
            <a:pPr lvl="0">
              <a:spcBef>
                <a:spcPts val="0"/>
              </a:spcBef>
              <a:buAutoNum type="arabicPeriod" startAt="3"/>
            </a:pPr>
            <a:r>
              <a:rPr lang="en" b="1" dirty="0">
                <a:solidFill>
                  <a:schemeClr val="accent5">
                    <a:lumMod val="75000"/>
                  </a:schemeClr>
                </a:solidFill>
              </a:rPr>
              <a:t>Contains Multiples Regions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/>
              <a:t>Regions are assigned by </a:t>
            </a:r>
            <a:r>
              <a:rPr lang="en" dirty="0" err="1"/>
              <a:t>Hmaster</a:t>
            </a:r>
            <a:endParaRPr lang="en-US" dirty="0"/>
          </a:p>
          <a:p>
            <a:pPr lvl="1">
              <a:spcBef>
                <a:spcPts val="0"/>
              </a:spcBef>
            </a:pPr>
            <a:endParaRPr lang="en" dirty="0"/>
          </a:p>
          <a:p>
            <a:pPr lvl="1">
              <a:spcBef>
                <a:spcPts val="0"/>
              </a:spcBef>
            </a:pPr>
            <a:r>
              <a:rPr lang="en" dirty="0"/>
              <a:t>Contains multiple </a:t>
            </a:r>
            <a:r>
              <a:rPr lang="en" dirty="0" err="1"/>
              <a:t>Memstores</a:t>
            </a:r>
            <a:r>
              <a:rPr lang="en" dirty="0"/>
              <a:t> and </a:t>
            </a:r>
            <a:r>
              <a:rPr lang="en" dirty="0" err="1"/>
              <a:t>HFiles</a:t>
            </a:r>
            <a:endParaRPr lang="en" dirty="0"/>
          </a:p>
          <a:p>
            <a:pPr lvl="1">
              <a:spcBef>
                <a:spcPts val="0"/>
              </a:spcBef>
            </a:pPr>
            <a:endParaRPr lang="en-US" dirty="0"/>
          </a:p>
        </p:txBody>
      </p:sp>
      <p:sp>
        <p:nvSpPr>
          <p:cNvPr id="4" name="Google Shape;675;p44">
            <a:extLst>
              <a:ext uri="{FF2B5EF4-FFF2-40B4-BE49-F238E27FC236}">
                <a16:creationId xmlns:a16="http://schemas.microsoft.com/office/drawing/2014/main" id="{9C81F7E5-753F-4D82-ACE8-23A25519FCBE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8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"/>
          <p:cNvSpPr txBox="1">
            <a:spLocks noGrp="1"/>
          </p:cNvSpPr>
          <p:nvPr>
            <p:ph type="title"/>
          </p:nvPr>
        </p:nvSpPr>
        <p:spPr>
          <a:xfrm>
            <a:off x="971550" y="1906180"/>
            <a:ext cx="7200900" cy="2057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 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236E4D-CB07-4D3C-AC1A-23C1D4FD6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9" y="241005"/>
            <a:ext cx="7045841" cy="43239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43"/>
          <p:cNvPicPr preferRelativeResize="0"/>
          <p:nvPr/>
        </p:nvPicPr>
        <p:blipFill rotWithShape="1">
          <a:blip r:embed="rId3">
            <a:alphaModFix/>
          </a:blip>
          <a:srcRect t="49" b="39"/>
          <a:stretch/>
        </p:blipFill>
        <p:spPr>
          <a:xfrm>
            <a:off x="1124711" y="164592"/>
            <a:ext cx="6894579" cy="4361688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4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Derivation Process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44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Documentations, articles, books, and YouTube videos.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documents contain same information.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the information from authentic websites and articles.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members had several meetings to discuss and share their research. </a:t>
            </a:r>
            <a:endParaRPr sz="1100"/>
          </a:p>
        </p:txBody>
      </p:sp>
      <p:sp>
        <p:nvSpPr>
          <p:cNvPr id="675" name="Google Shape;675;p44"/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5;p44">
            <a:extLst>
              <a:ext uri="{FF2B5EF4-FFF2-40B4-BE49-F238E27FC236}">
                <a16:creationId xmlns:a16="http://schemas.microsoft.com/office/drawing/2014/main" id="{231B1CCD-589E-44E4-B241-735E0CEBC9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A5826-D5A0-4A84-8BC7-33367889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313" y="725220"/>
            <a:ext cx="7200900" cy="856789"/>
          </a:xfrm>
        </p:spPr>
        <p:txBody>
          <a:bodyPr/>
          <a:lstStyle/>
          <a:p>
            <a:r>
              <a:rPr lang="en-GB" dirty="0"/>
              <a:t>Lessons Learned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D3956-CEDE-4B77-A70F-3293B50B8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en-CA" b="1" dirty="0"/>
              <a:t>How to </a:t>
            </a:r>
            <a:endParaRPr lang="en-CA" dirty="0"/>
          </a:p>
          <a:p>
            <a:pPr fontAlgn="base"/>
            <a:r>
              <a:rPr lang="en-CA" dirty="0"/>
              <a:t>Research and find the authentic sources of information.</a:t>
            </a:r>
          </a:p>
          <a:p>
            <a:pPr fontAlgn="base"/>
            <a:r>
              <a:rPr lang="en-CA" dirty="0"/>
              <a:t>Organize all the gathered information in a sequence that is easy to follow.</a:t>
            </a:r>
          </a:p>
          <a:p>
            <a:pPr fontAlgn="base"/>
            <a:r>
              <a:rPr lang="en-CA" dirty="0"/>
              <a:t>Explain all the required information in limited time.</a:t>
            </a:r>
          </a:p>
          <a:p>
            <a:pPr marL="133350" indent="0">
              <a:buNone/>
            </a:pPr>
            <a:br>
              <a:rPr lang="en-CA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F9E26-6C90-47EF-AE75-1A474F7A5940}"/>
              </a:ext>
            </a:extLst>
          </p:cNvPr>
          <p:cNvSpPr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</a:rPr>
              <a:t> 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29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9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706" name="Google Shape;706;p49"/>
          <p:cNvSpPr txBox="1">
            <a:spLocks noGrp="1"/>
          </p:cNvSpPr>
          <p:nvPr>
            <p:ph type="body" idx="1"/>
          </p:nvPr>
        </p:nvSpPr>
        <p:spPr>
          <a:xfrm>
            <a:off x="971550" y="1234700"/>
            <a:ext cx="7200900" cy="310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fontAlgn="base"/>
            <a:r>
              <a:rPr lang="en-US" u="sng" dirty="0">
                <a:hlinkClick r:id="rId3"/>
              </a:rPr>
              <a:t>https://www.tutorialspoint.com/hbase/hbase_overview.htm</a:t>
            </a:r>
            <a:endParaRPr lang="en-US" dirty="0"/>
          </a:p>
          <a:p>
            <a:pPr fontAlgn="base"/>
            <a:r>
              <a:rPr lang="en-US" u="sng" dirty="0">
                <a:hlinkClick r:id="rId4"/>
              </a:rPr>
              <a:t>https://www.credera.com/blog/technology-insights/java/apache-hbase-explained-5-minutes-less/</a:t>
            </a:r>
            <a:endParaRPr lang="en-US" dirty="0"/>
          </a:p>
          <a:p>
            <a:pPr fontAlgn="base"/>
            <a:r>
              <a:rPr lang="en-US" u="sng" dirty="0">
                <a:hlinkClick r:id="rId5"/>
              </a:rPr>
              <a:t>https://www.dezyre.com/article/overview-of-hbase-architecture-and-its-components/295</a:t>
            </a:r>
            <a:endParaRPr lang="en-US" dirty="0"/>
          </a:p>
          <a:p>
            <a:pPr fontAlgn="base"/>
            <a:r>
              <a:rPr lang="en-US" u="sng" dirty="0">
                <a:hlinkClick r:id="rId6"/>
              </a:rPr>
              <a:t>https://blogs.igalia.com/dpino/2012/10/31/introduction-to-hbase-and-nosql-systems/</a:t>
            </a:r>
            <a:endParaRPr lang="en-US" dirty="0"/>
          </a:p>
          <a:p>
            <a:pPr fontAlgn="base"/>
            <a:r>
              <a:rPr lang="en-US" u="sng" dirty="0">
                <a:hlinkClick r:id="rId7"/>
              </a:rPr>
              <a:t>https://blog.eduonix.com/bigdata-and-hadoop/use-hbase-nosql-db/</a:t>
            </a:r>
            <a:endParaRPr lang="en-US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B6C78"/>
              </a:buClr>
              <a:buSzPts val="1500"/>
              <a:buChar char="▪"/>
            </a:pPr>
            <a:endParaRPr dirty="0">
              <a:solidFill>
                <a:srgbClr val="3B6C78"/>
              </a:solidFill>
            </a:endParaRPr>
          </a:p>
        </p:txBody>
      </p:sp>
      <p:sp>
        <p:nvSpPr>
          <p:cNvPr id="4" name="Google Shape;675;p44">
            <a:extLst>
              <a:ext uri="{FF2B5EF4-FFF2-40B4-BE49-F238E27FC236}">
                <a16:creationId xmlns:a16="http://schemas.microsoft.com/office/drawing/2014/main" id="{CA201A60-A949-4939-A464-7ADAB9D79A2D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162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9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706" name="Google Shape;706;p49"/>
          <p:cNvSpPr txBox="1">
            <a:spLocks noGrp="1"/>
          </p:cNvSpPr>
          <p:nvPr>
            <p:ph type="body" idx="1"/>
          </p:nvPr>
        </p:nvSpPr>
        <p:spPr>
          <a:xfrm>
            <a:off x="971550" y="1234700"/>
            <a:ext cx="7200900" cy="3108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1400"/>
              </a:spcBef>
              <a:spcAft>
                <a:spcPts val="0"/>
              </a:spcAft>
              <a:buSzPts val="1500"/>
              <a:buChar char="▪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10 Common software architectures in a nutshell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Architecture Styles ~ Paolo Ciancarini</a:t>
            </a:r>
            <a:endParaRPr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HBase Architecture Analysis</a:t>
            </a:r>
            <a:endParaRPr lang="en-US" u="sng" dirty="0">
              <a:solidFill>
                <a:schemeClr val="hlink"/>
              </a:solidFill>
            </a:endParaRPr>
          </a:p>
          <a:p>
            <a:pPr lvl="0">
              <a:spcBef>
                <a:spcPts val="0"/>
              </a:spcBef>
              <a:buClr>
                <a:srgbClr val="3B6C78"/>
              </a:buClr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An In-Depth Look at the HBase Architecture</a:t>
            </a:r>
            <a:endParaRPr lang="en-US" dirty="0">
              <a:solidFill>
                <a:srgbClr val="3B6C78"/>
              </a:solidFill>
            </a:endParaRPr>
          </a:p>
          <a:p>
            <a:pPr lvl="0">
              <a:spcBef>
                <a:spcPts val="0"/>
              </a:spcBef>
              <a:buClr>
                <a:srgbClr val="3B6C78"/>
              </a:buClr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HBase Architecture Analysis</a:t>
            </a:r>
            <a:endParaRPr dirty="0"/>
          </a:p>
          <a:p>
            <a:pPr fontAlgn="base"/>
            <a:r>
              <a:rPr lang="en-US" u="sng" dirty="0">
                <a:hlinkClick r:id="rId8"/>
              </a:rPr>
              <a:t>https://www.edureka.co/blog/hbase-architecture/</a:t>
            </a:r>
            <a:endParaRPr lang="en-US" dirty="0"/>
          </a:p>
          <a:p>
            <a:pPr fontAlgn="base"/>
            <a:r>
              <a:rPr lang="en-US" u="sng" dirty="0">
                <a:hlinkClick r:id="rId9"/>
              </a:rPr>
              <a:t>https://www.tutorialspoint.com/hbase/hbase_architecture.htm</a:t>
            </a:r>
            <a:endParaRPr lang="en-US" dirty="0"/>
          </a:p>
          <a:p>
            <a:pPr fontAlgn="base"/>
            <a:r>
              <a:rPr lang="en-US" u="sng" dirty="0">
                <a:hlinkClick r:id="rId10"/>
              </a:rPr>
              <a:t>https://data-flair.training/blogs/hbase-architecture/</a:t>
            </a:r>
            <a:endParaRPr lang="en-US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B6C78"/>
              </a:buClr>
              <a:buSzPts val="1500"/>
              <a:buChar char="▪"/>
            </a:pPr>
            <a:endParaRPr dirty="0">
              <a:solidFill>
                <a:srgbClr val="3B6C78"/>
              </a:solidFill>
            </a:endParaRPr>
          </a:p>
        </p:txBody>
      </p:sp>
      <p:sp>
        <p:nvSpPr>
          <p:cNvPr id="4" name="Google Shape;675;p44">
            <a:extLst>
              <a:ext uri="{FF2B5EF4-FFF2-40B4-BE49-F238E27FC236}">
                <a16:creationId xmlns:a16="http://schemas.microsoft.com/office/drawing/2014/main" id="{D701C435-C4E1-4E17-947B-7045A8EDD1F3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38E1-7F68-4AC2-B57F-89DC8A12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D5652-9A7A-4C60-99E5-17ABF64B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4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9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Need for </a:t>
            </a:r>
            <a:r>
              <a:rPr lang="en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sz="1100" dirty="0"/>
          </a:p>
        </p:txBody>
      </p:sp>
      <p:sp>
        <p:nvSpPr>
          <p:cNvPr id="565" name="Google Shape;565;p29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389573" cy="31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</a:t>
            </a: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Hadoop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gained popularity in the big data space.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Can’t handle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velocity of random </a:t>
            </a: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reads and writes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not support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</a:t>
            </a: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individual record lookups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" sz="15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sequential access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data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built on top of Hadoop to overcome the drawbacks of HDFS.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</a:t>
            </a: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fast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read and writes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fast lookups </a:t>
            </a: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large tables</a:t>
            </a:r>
            <a:endParaRPr sz="110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Internally use Hash tables and provide </a:t>
            </a:r>
            <a:r>
              <a:rPr lang="en" sz="15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random access.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0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When to use </a:t>
            </a:r>
            <a:r>
              <a:rPr lang="en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sz="1100"/>
          </a:p>
        </p:txBody>
      </p:sp>
      <p:sp>
        <p:nvSpPr>
          <p:cNvPr id="573" name="Google Shape;573;p30"/>
          <p:cNvSpPr txBox="1">
            <a:spLocks noGrp="1"/>
          </p:cNvSpPr>
          <p:nvPr>
            <p:ph type="body" idx="1"/>
          </p:nvPr>
        </p:nvSpPr>
        <p:spPr>
          <a:xfrm>
            <a:off x="971550" y="1485901"/>
            <a:ext cx="7200900" cy="285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Serve large amount of data</a:t>
            </a:r>
            <a:endParaRPr sz="1100" dirty="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write heavy applications</a:t>
            </a:r>
            <a:endParaRPr sz="1100" dirty="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provide fast random access</a:t>
            </a:r>
            <a:endParaRPr sz="1100" dirty="0"/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Perfect for High-scale, real-time applications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Char char="▪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tolerant, fast and usable data management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A43E27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Adapted by </a:t>
            </a:r>
            <a:r>
              <a:rPr lang="en" sz="15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Facebook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Yahoo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Pinterest 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500" b="1" i="0" u="none" strike="noStrike" cap="none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Adobe 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0"/>
          <p:cNvSpPr/>
          <p:nvPr/>
        </p:nvSpPr>
        <p:spPr>
          <a:xfrm>
            <a:off x="5832429" y="1225675"/>
            <a:ext cx="1455368" cy="7233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9841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 failure support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0"/>
          <p:cNvSpPr/>
          <p:nvPr/>
        </p:nvSpPr>
        <p:spPr>
          <a:xfrm>
            <a:off x="7488215" y="1225675"/>
            <a:ext cx="1455368" cy="7233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9841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Consistent read and writes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0"/>
          <p:cNvSpPr/>
          <p:nvPr/>
        </p:nvSpPr>
        <p:spPr>
          <a:xfrm>
            <a:off x="5834780" y="2191272"/>
            <a:ext cx="1455368" cy="7233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9841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java API for clients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0"/>
          <p:cNvSpPr/>
          <p:nvPr/>
        </p:nvSpPr>
        <p:spPr>
          <a:xfrm>
            <a:off x="7488214" y="2191272"/>
            <a:ext cx="1455368" cy="7233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98412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replication across clusters.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1"/>
          <p:cNvSpPr txBox="1">
            <a:spLocks noGrp="1"/>
          </p:cNvSpPr>
          <p:nvPr>
            <p:ph type="title"/>
          </p:nvPr>
        </p:nvSpPr>
        <p:spPr>
          <a:xfrm>
            <a:off x="971550" y="377890"/>
            <a:ext cx="7200900" cy="85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rPr>
              <a:t>History of </a:t>
            </a:r>
            <a:r>
              <a:rPr lang="en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sz="1100"/>
          </a:p>
        </p:txBody>
      </p:sp>
      <p:sp>
        <p:nvSpPr>
          <p:cNvPr id="585" name="Google Shape;585;p31"/>
          <p:cNvSpPr/>
          <p:nvPr/>
        </p:nvSpPr>
        <p:spPr>
          <a:xfrm>
            <a:off x="0" y="-9395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6" name="Google Shape;586;p31"/>
          <p:cNvGraphicFramePr/>
          <p:nvPr/>
        </p:nvGraphicFramePr>
        <p:xfrm>
          <a:off x="739426" y="1456150"/>
          <a:ext cx="7665100" cy="2949925"/>
        </p:xfrm>
        <a:graphic>
          <a:graphicData uri="http://schemas.openxmlformats.org/drawingml/2006/table">
            <a:tbl>
              <a:tblPr firstRow="1" bandRow="1">
                <a:noFill/>
                <a:tableStyleId>{DFBB8DA0-7C4D-4F21-83A4-CBE5672DED19}</a:tableStyleId>
              </a:tblPr>
              <a:tblGrid>
                <a:gridCol w="119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none" strike="noStrike" cap="none">
                          <a:solidFill>
                            <a:srgbClr val="F0F2D3"/>
                          </a:solidFill>
                        </a:rPr>
                        <a:t>Year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Event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Feb 2007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Initial HBase prototype was created as a Hadoop contribution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Oct 2007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first usable HBase along with Hadoop 0.15.0 was released.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Jan 2008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HBase became the sub project of Hadoop.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Oct 2008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HBase </a:t>
                      </a: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0.18.1 was released.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Jan 2009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HBase 0.19.0 was released.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Sept 2009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HBase 0.20.0 was released.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F0F2D3"/>
                          </a:solidFill>
                        </a:rPr>
                        <a:t>May 2010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0" i="0" u="none" strike="noStrike">
                          <a:solidFill>
                            <a:srgbClr val="F0F2D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HBase became Apache top-level project.</a:t>
                      </a:r>
                      <a:endParaRPr sz="1500">
                        <a:solidFill>
                          <a:srgbClr val="F0F2D3"/>
                        </a:solidFill>
                      </a:endParaRPr>
                    </a:p>
                  </a:txBody>
                  <a:tcPr marL="68600" marR="68600" marT="34300" marB="34300">
                    <a:solidFill>
                      <a:srgbClr val="3B6C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7" name="Google Shape;587;p31"/>
          <p:cNvSpPr txBox="1"/>
          <p:nvPr/>
        </p:nvSpPr>
        <p:spPr>
          <a:xfrm>
            <a:off x="6078255" y="4406030"/>
            <a:ext cx="5561556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https://www.tutorialspoint.com/hbase/hbase_overview.htm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"/>
          <p:cNvSpPr txBox="1">
            <a:spLocks noGrp="1"/>
          </p:cNvSpPr>
          <p:nvPr>
            <p:ph type="title"/>
          </p:nvPr>
        </p:nvSpPr>
        <p:spPr>
          <a:xfrm>
            <a:off x="442913" y="1906180"/>
            <a:ext cx="85439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-US"/>
              <a:t>Components and Interactions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37876"/>
            <a:ext cx="7200900" cy="856789"/>
          </a:xfrm>
        </p:spPr>
        <p:txBody>
          <a:bodyPr/>
          <a:lstStyle/>
          <a:p>
            <a:pPr algn="ctr"/>
            <a:r>
              <a:rPr lang="en-US" sz="2600" dirty="0"/>
              <a:t>Components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747" y="969768"/>
            <a:ext cx="5844993" cy="456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33" y="1670853"/>
            <a:ext cx="2158913" cy="721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61" y="2487693"/>
            <a:ext cx="2545979" cy="2013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19" y="2557265"/>
            <a:ext cx="2558212" cy="1944243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02" y="1520421"/>
            <a:ext cx="1537449" cy="842120"/>
          </a:xfrm>
          <a:prstGeom prst="rect">
            <a:avLst/>
          </a:prstGeom>
        </p:spPr>
      </p:pic>
      <p:sp>
        <p:nvSpPr>
          <p:cNvPr id="12" name="Google Shape;675;p44">
            <a:extLst>
              <a:ext uri="{FF2B5EF4-FFF2-40B4-BE49-F238E27FC236}">
                <a16:creationId xmlns:a16="http://schemas.microsoft.com/office/drawing/2014/main" id="{BD705CDD-6A88-4F12-8AFF-B1763804CD59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57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63" y="232318"/>
            <a:ext cx="7200900" cy="856789"/>
          </a:xfrm>
        </p:spPr>
        <p:txBody>
          <a:bodyPr/>
          <a:lstStyle/>
          <a:p>
            <a:pPr algn="ctr"/>
            <a:r>
              <a:rPr lang="en-US" dirty="0"/>
              <a:t>Region Servers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485899"/>
            <a:ext cx="4489798" cy="2857501"/>
          </a:xfrm>
        </p:spPr>
        <p:txBody>
          <a:bodyPr/>
          <a:lstStyle/>
          <a:p>
            <a:r>
              <a:rPr lang="en-US" dirty="0"/>
              <a:t>Communicate with the client</a:t>
            </a:r>
          </a:p>
          <a:p>
            <a:r>
              <a:rPr lang="en-US" dirty="0"/>
              <a:t>Handle, manage, execute data-related operations</a:t>
            </a:r>
          </a:p>
          <a:p>
            <a:r>
              <a:rPr lang="en-US" dirty="0"/>
              <a:t>Decide the size of the region</a:t>
            </a:r>
          </a:p>
          <a:p>
            <a:r>
              <a:rPr lang="en-US" dirty="0"/>
              <a:t>Regions tables that are split up</a:t>
            </a:r>
          </a:p>
          <a:p>
            <a:r>
              <a:rPr lang="en-US" dirty="0"/>
              <a:t>Multiple regions reside</a:t>
            </a:r>
          </a:p>
          <a:p>
            <a:r>
              <a:rPr lang="en-US" dirty="0" err="1"/>
              <a:t>Hbase</a:t>
            </a:r>
            <a:r>
              <a:rPr lang="en-US" dirty="0"/>
              <a:t> Cluster can have multiple Region servers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348" y="1932793"/>
            <a:ext cx="2545979" cy="2013815"/>
          </a:xfrm>
          <a:prstGeom prst="rect">
            <a:avLst/>
          </a:prstGeom>
        </p:spPr>
      </p:pic>
      <p:sp>
        <p:nvSpPr>
          <p:cNvPr id="6" name="Google Shape;675;p44">
            <a:extLst>
              <a:ext uri="{FF2B5EF4-FFF2-40B4-BE49-F238E27FC236}">
                <a16:creationId xmlns:a16="http://schemas.microsoft.com/office/drawing/2014/main" id="{74E60F2E-E01E-4CDA-A0FF-C1543F03B2FB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53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32822"/>
            <a:ext cx="7200900" cy="856789"/>
          </a:xfrm>
        </p:spPr>
        <p:txBody>
          <a:bodyPr/>
          <a:lstStyle/>
          <a:p>
            <a:pPr algn="ctr"/>
            <a:r>
              <a:rPr lang="en-US" dirty="0" err="1"/>
              <a:t>HMaster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485899"/>
            <a:ext cx="4477272" cy="2857501"/>
          </a:xfrm>
        </p:spPr>
        <p:txBody>
          <a:bodyPr/>
          <a:lstStyle/>
          <a:p>
            <a:r>
              <a:rPr lang="en-US" dirty="0"/>
              <a:t>Assign Regions on startup for recovery or load balancing</a:t>
            </a:r>
          </a:p>
          <a:p>
            <a:r>
              <a:rPr lang="en-US" dirty="0"/>
              <a:t>Monitors all Region Server instances </a:t>
            </a:r>
          </a:p>
          <a:p>
            <a:r>
              <a:rPr lang="en-US" dirty="0"/>
              <a:t>Performs suitable recovery actions</a:t>
            </a:r>
          </a:p>
          <a:p>
            <a:r>
              <a:rPr lang="en-US" dirty="0"/>
              <a:t>Acts as an interface for creating, deleting and updating tables in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r>
              <a:rPr lang="en-US" dirty="0" err="1"/>
              <a:t>Hbase</a:t>
            </a:r>
            <a:r>
              <a:rPr lang="en-US" dirty="0"/>
              <a:t> cluster has Multiple </a:t>
            </a:r>
            <a:r>
              <a:rPr lang="en-US" dirty="0" err="1"/>
              <a:t>HMaster</a:t>
            </a:r>
            <a:r>
              <a:rPr lang="en-US" dirty="0"/>
              <a:t> </a:t>
            </a:r>
          </a:p>
          <a:p>
            <a:r>
              <a:rPr lang="en-US" dirty="0"/>
              <a:t>Active and inactive </a:t>
            </a:r>
            <a:r>
              <a:rPr lang="en-US" dirty="0" err="1"/>
              <a:t>HMaster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820" y="2378494"/>
            <a:ext cx="2591410" cy="865746"/>
          </a:xfrm>
          <a:prstGeom prst="rect">
            <a:avLst/>
          </a:prstGeom>
        </p:spPr>
      </p:pic>
      <p:sp>
        <p:nvSpPr>
          <p:cNvPr id="6" name="Google Shape;675;p44">
            <a:extLst>
              <a:ext uri="{FF2B5EF4-FFF2-40B4-BE49-F238E27FC236}">
                <a16:creationId xmlns:a16="http://schemas.microsoft.com/office/drawing/2014/main" id="{538A8328-73AA-4B7A-A977-05F30BFC5657}"/>
              </a:ext>
            </a:extLst>
          </p:cNvPr>
          <p:cNvSpPr/>
          <p:nvPr/>
        </p:nvSpPr>
        <p:spPr>
          <a:xfrm>
            <a:off x="0" y="-21211"/>
            <a:ext cx="9144000" cy="5143500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891</Words>
  <Application>Microsoft Office PowerPoint</Application>
  <PresentationFormat>On-screen Show (16:9)</PresentationFormat>
  <Paragraphs>155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Times New Roman</vt:lpstr>
      <vt:lpstr>Simple Light</vt:lpstr>
      <vt:lpstr>Diamond Grid 16x9</vt:lpstr>
      <vt:lpstr>Diamond Grid 16x9</vt:lpstr>
      <vt:lpstr>HBase  Conceptual Architecture</vt:lpstr>
      <vt:lpstr>What is HBase</vt:lpstr>
      <vt:lpstr>Need for HBase</vt:lpstr>
      <vt:lpstr>When to use HBase</vt:lpstr>
      <vt:lpstr>History of HBase</vt:lpstr>
      <vt:lpstr>Components and Interactions</vt:lpstr>
      <vt:lpstr>Components</vt:lpstr>
      <vt:lpstr>Region Servers</vt:lpstr>
      <vt:lpstr>HMaster</vt:lpstr>
      <vt:lpstr>Zookeeper</vt:lpstr>
      <vt:lpstr>Zookeeper</vt:lpstr>
      <vt:lpstr>Architecture Types</vt:lpstr>
      <vt:lpstr>Master-Slave Architectural Style</vt:lpstr>
      <vt:lpstr>Client-Server Architectural Style</vt:lpstr>
      <vt:lpstr>Repository Architectural Style</vt:lpstr>
      <vt:lpstr>Layered Architectural Style</vt:lpstr>
      <vt:lpstr>Region Server Layered Architecture</vt:lpstr>
      <vt:lpstr>Region Server Layered Architecture </vt:lpstr>
      <vt:lpstr>Region Server Layered Architecture</vt:lpstr>
      <vt:lpstr>Region Server Layered Architecture</vt:lpstr>
      <vt:lpstr>Data Flow</vt:lpstr>
      <vt:lpstr>PowerPoint Presentation</vt:lpstr>
      <vt:lpstr>PowerPoint Presentation</vt:lpstr>
      <vt:lpstr>Derivation Process</vt:lpstr>
      <vt:lpstr>Lessons Learned </vt:lpstr>
      <vt:lpstr>References </vt:lpstr>
      <vt:lpstr>References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HBase  Conceptual Architecture</dc:title>
  <cp:lastModifiedBy>Rabia Ejaz</cp:lastModifiedBy>
  <cp:revision>12</cp:revision>
  <dcterms:modified xsi:type="dcterms:W3CDTF">2018-10-03T16:51:54Z</dcterms:modified>
</cp:coreProperties>
</file>