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3" r:id="rId5"/>
    <p:sldId id="258" r:id="rId6"/>
    <p:sldId id="267" r:id="rId7"/>
    <p:sldId id="260" r:id="rId8"/>
    <p:sldId id="261" r:id="rId9"/>
    <p:sldId id="262" r:id="rId10"/>
    <p:sldId id="264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27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D29E-5E10-4430-BCE2-814D587183AF}" type="datetimeFigureOut">
              <a:rPr lang="pt-BR" smtClean="0"/>
              <a:pPr/>
              <a:t>26/09/2014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2476-40B0-4B55-94BB-181E9532FFF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8311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D29E-5E10-4430-BCE2-814D587183AF}" type="datetimeFigureOut">
              <a:rPr lang="pt-BR" smtClean="0"/>
              <a:pPr/>
              <a:t>26/09/2014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2476-40B0-4B55-94BB-181E9532FFF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5800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D29E-5E10-4430-BCE2-814D587183AF}" type="datetimeFigureOut">
              <a:rPr lang="pt-BR" smtClean="0"/>
              <a:pPr/>
              <a:t>26/09/2014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2476-40B0-4B55-94BB-181E9532FFF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6402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D29E-5E10-4430-BCE2-814D587183AF}" type="datetimeFigureOut">
              <a:rPr lang="pt-BR" smtClean="0"/>
              <a:pPr/>
              <a:t>26/09/2014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2476-40B0-4B55-94BB-181E9532FFF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2837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D29E-5E10-4430-BCE2-814D587183AF}" type="datetimeFigureOut">
              <a:rPr lang="pt-BR" smtClean="0"/>
              <a:pPr/>
              <a:t>26/09/2014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2476-40B0-4B55-94BB-181E9532FFF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9215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D29E-5E10-4430-BCE2-814D587183AF}" type="datetimeFigureOut">
              <a:rPr lang="pt-BR" smtClean="0"/>
              <a:pPr/>
              <a:t>26/09/2014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2476-40B0-4B55-94BB-181E9532FFF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1431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D29E-5E10-4430-BCE2-814D587183AF}" type="datetimeFigureOut">
              <a:rPr lang="pt-BR" smtClean="0"/>
              <a:pPr/>
              <a:t>26/09/2014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2476-40B0-4B55-94BB-181E9532FFF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7087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D29E-5E10-4430-BCE2-814D587183AF}" type="datetimeFigureOut">
              <a:rPr lang="pt-BR" smtClean="0"/>
              <a:pPr/>
              <a:t>26/09/2014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2476-40B0-4B55-94BB-181E9532FFF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7157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D29E-5E10-4430-BCE2-814D587183AF}" type="datetimeFigureOut">
              <a:rPr lang="pt-BR" smtClean="0"/>
              <a:pPr/>
              <a:t>26/09/2014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2476-40B0-4B55-94BB-181E9532FFF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9169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D29E-5E10-4430-BCE2-814D587183AF}" type="datetimeFigureOut">
              <a:rPr lang="pt-BR" smtClean="0"/>
              <a:pPr/>
              <a:t>26/09/2014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2476-40B0-4B55-94BB-181E9532FFF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6725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D29E-5E10-4430-BCE2-814D587183AF}" type="datetimeFigureOut">
              <a:rPr lang="pt-BR" smtClean="0"/>
              <a:pPr/>
              <a:t>26/09/2014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2476-40B0-4B55-94BB-181E9532FFF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0370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1D29E-5E10-4430-BCE2-814D587183AF}" type="datetimeFigureOut">
              <a:rPr lang="pt-BR" smtClean="0"/>
              <a:pPr/>
              <a:t>26/09/2014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12476-40B0-4B55-94BB-181E9532FFF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434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Grupo 1</a:t>
            </a:r>
            <a:br>
              <a:rPr lang="pt-BR" dirty="0" smtClean="0"/>
            </a:br>
            <a:r>
              <a:rPr lang="pt-BR" dirty="0" smtClean="0"/>
              <a:t>Projeto </a:t>
            </a:r>
            <a:r>
              <a:rPr lang="pt-BR" dirty="0" err="1" smtClean="0"/>
              <a:t>CarBills</a:t>
            </a:r>
            <a:endParaRPr lang="pt-BR" dirty="0"/>
          </a:p>
        </p:txBody>
      </p:sp>
      <p:pic>
        <p:nvPicPr>
          <p:cNvPr id="1027" name="Picture 3" descr="C:\Users\Gilson\AppData\Local\Microsoft\Windows\Temporary Internet Files\Content.IE5\M8U4NWE5\MC900440336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8" y="5013176"/>
            <a:ext cx="2602915" cy="1428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867663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81481E-6 L 0.6849 0.0009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236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7784" y="2060848"/>
            <a:ext cx="36391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 smtClean="0"/>
              <a:t>OBRIGADO</a:t>
            </a:r>
            <a:endParaRPr lang="pt-BR" sz="6000" dirty="0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Componentes do Grupo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 João Paulo</a:t>
            </a:r>
          </a:p>
          <a:p>
            <a:r>
              <a:rPr lang="pt-BR" dirty="0" smtClean="0"/>
              <a:t> Paulo Henrique </a:t>
            </a:r>
          </a:p>
          <a:p>
            <a:r>
              <a:rPr lang="pt-BR" dirty="0" smtClean="0"/>
              <a:t> Miguel Alvim </a:t>
            </a:r>
          </a:p>
          <a:p>
            <a:r>
              <a:rPr lang="pt-BR" dirty="0" smtClean="0"/>
              <a:t>Gilson dos Reis </a:t>
            </a:r>
            <a:endParaRPr lang="pt-BR" dirty="0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Espiral</a:t>
            </a:r>
          </a:p>
          <a:p>
            <a:r>
              <a:rPr lang="pt-BR" dirty="0" smtClean="0"/>
              <a:t>Dividido em </a:t>
            </a:r>
            <a:r>
              <a:rPr lang="pt-BR" b="1" dirty="0" smtClean="0"/>
              <a:t>Etapas</a:t>
            </a:r>
          </a:p>
          <a:p>
            <a:pPr lvl="1"/>
            <a:r>
              <a:rPr lang="pt-BR" dirty="0" smtClean="0"/>
              <a:t>Determinar Objetivos</a:t>
            </a:r>
          </a:p>
          <a:p>
            <a:pPr lvl="1"/>
            <a:r>
              <a:rPr lang="pt-BR" dirty="0" smtClean="0"/>
              <a:t>Análise de riscos</a:t>
            </a:r>
          </a:p>
          <a:p>
            <a:pPr lvl="1"/>
            <a:r>
              <a:rPr lang="pt-BR" dirty="0" smtClean="0"/>
              <a:t>Desenvolvimento e Testes</a:t>
            </a:r>
          </a:p>
          <a:p>
            <a:pPr lvl="1"/>
            <a:r>
              <a:rPr lang="pt-BR" dirty="0" smtClean="0"/>
              <a:t>Planejamento da Próxima Etapa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707416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404665"/>
            <a:ext cx="6722078" cy="6120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Recursos Humano/Tecnológicos a serem usados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1ª Etapa</a:t>
            </a:r>
          </a:p>
          <a:p>
            <a:pPr lvl="1"/>
            <a:r>
              <a:rPr lang="pt-BR" dirty="0" smtClean="0"/>
              <a:t>Grupo Inteiro se reúne para definir soluções</a:t>
            </a:r>
          </a:p>
          <a:p>
            <a:r>
              <a:rPr lang="pt-BR" dirty="0" smtClean="0"/>
              <a:t>2ª Etapa</a:t>
            </a:r>
            <a:endParaRPr lang="pt-BR" b="1" dirty="0" smtClean="0"/>
          </a:p>
          <a:p>
            <a:pPr lvl="1"/>
            <a:r>
              <a:rPr lang="pt-BR" dirty="0" smtClean="0"/>
              <a:t>Análise de riscos</a:t>
            </a:r>
          </a:p>
          <a:p>
            <a:r>
              <a:rPr lang="pt-BR" dirty="0" smtClean="0"/>
              <a:t>3ª Etapa	</a:t>
            </a:r>
          </a:p>
          <a:p>
            <a:pPr lvl="1"/>
            <a:r>
              <a:rPr lang="pt-BR" dirty="0" smtClean="0"/>
              <a:t>Desenvolvimento em </a:t>
            </a:r>
            <a:r>
              <a:rPr lang="pt-BR" i="1" dirty="0" smtClean="0"/>
              <a:t>JAVA - </a:t>
            </a:r>
            <a:r>
              <a:rPr lang="pt-BR" i="1" dirty="0" err="1" smtClean="0"/>
              <a:t>NetBeans</a:t>
            </a:r>
            <a:endParaRPr lang="pt-BR" i="1" dirty="0" smtClean="0"/>
          </a:p>
          <a:p>
            <a:r>
              <a:rPr lang="pt-BR" dirty="0" smtClean="0"/>
              <a:t>4ª Etapa </a:t>
            </a:r>
          </a:p>
          <a:p>
            <a:pPr lvl="1"/>
            <a:r>
              <a:rPr lang="pt-BR" dirty="0" smtClean="0"/>
              <a:t>Reunião para decidir a próxima iteração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6639743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Excel</a:t>
            </a:r>
            <a:endParaRPr lang="pt-B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9322" y="1373052"/>
            <a:ext cx="8279142" cy="4936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218093"/>
              </p:ext>
            </p:extLst>
          </p:nvPr>
        </p:nvGraphicFramePr>
        <p:xfrm>
          <a:off x="179512" y="1556792"/>
          <a:ext cx="8856984" cy="4013315"/>
        </p:xfrm>
        <a:graphic>
          <a:graphicData uri="http://schemas.openxmlformats.org/drawingml/2006/table">
            <a:tbl>
              <a:tblPr/>
              <a:tblGrid>
                <a:gridCol w="5472608"/>
                <a:gridCol w="3384376"/>
              </a:tblGrid>
              <a:tr h="45005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2800" b="0" i="0" u="none" strike="noStrike" dirty="0">
                          <a:effectLst/>
                          <a:latin typeface="Arial"/>
                        </a:rPr>
                        <a:t>Cronograma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450050">
                <a:tc>
                  <a:txBody>
                    <a:bodyPr/>
                    <a:lstStyle/>
                    <a:p>
                      <a:pPr algn="l" fontAlgn="b"/>
                      <a:endParaRPr lang="pt-BR" sz="2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2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050">
                <a:tc>
                  <a:txBody>
                    <a:bodyPr/>
                    <a:lstStyle/>
                    <a:p>
                      <a:pPr algn="l" fontAlgn="b"/>
                      <a:r>
                        <a:rPr lang="pt-BR" sz="2800" b="0" i="0" u="none" strike="noStrike">
                          <a:effectLst/>
                          <a:latin typeface="Arial"/>
                        </a:rPr>
                        <a:t>1ª Semana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800" b="0" i="0" u="none" strike="noStrike" dirty="0">
                          <a:effectLst/>
                          <a:latin typeface="Arial"/>
                        </a:rPr>
                        <a:t>Gerou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050">
                <a:tc>
                  <a:txBody>
                    <a:bodyPr/>
                    <a:lstStyle/>
                    <a:p>
                      <a:pPr algn="l" fontAlgn="b"/>
                      <a:r>
                        <a:rPr lang="pt-BR" sz="2800" b="0" i="0" u="none" strike="noStrike">
                          <a:effectLst/>
                          <a:latin typeface="Arial"/>
                        </a:rPr>
                        <a:t>Levantamento de requisitos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800" b="0" i="0" u="none" strike="noStrike">
                          <a:effectLst/>
                          <a:latin typeface="Arial"/>
                        </a:rPr>
                        <a:t>Documento de requisitos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050">
                <a:tc>
                  <a:txBody>
                    <a:bodyPr/>
                    <a:lstStyle/>
                    <a:p>
                      <a:pPr algn="l" fontAlgn="b"/>
                      <a:endParaRPr lang="pt-BR" sz="2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2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50050">
                <a:tc>
                  <a:txBody>
                    <a:bodyPr/>
                    <a:lstStyle/>
                    <a:p>
                      <a:pPr algn="l" fontAlgn="b"/>
                      <a:endParaRPr lang="pt-BR" sz="2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2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050">
                <a:tc>
                  <a:txBody>
                    <a:bodyPr/>
                    <a:lstStyle/>
                    <a:p>
                      <a:pPr algn="l" fontAlgn="b"/>
                      <a:r>
                        <a:rPr lang="pt-BR" sz="2800" b="0" i="0" u="none" strike="noStrike">
                          <a:effectLst/>
                          <a:latin typeface="Arial"/>
                        </a:rPr>
                        <a:t>2ª Semana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800" b="0" i="0" u="none" strike="noStrike">
                          <a:effectLst/>
                          <a:latin typeface="Arial"/>
                        </a:rPr>
                        <a:t>Gerou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050">
                <a:tc>
                  <a:txBody>
                    <a:bodyPr/>
                    <a:lstStyle/>
                    <a:p>
                      <a:pPr algn="l" fontAlgn="b"/>
                      <a:r>
                        <a:rPr lang="pt-BR" sz="2800" b="0" i="0" u="none" strike="noStrike" dirty="0">
                          <a:effectLst/>
                          <a:latin typeface="Arial"/>
                        </a:rPr>
                        <a:t>Definição </a:t>
                      </a:r>
                      <a:r>
                        <a:rPr lang="pt-BR" sz="2800" b="0" i="0" u="none" strike="noStrike">
                          <a:effectLst/>
                          <a:latin typeface="Arial"/>
                        </a:rPr>
                        <a:t>do </a:t>
                      </a:r>
                      <a:r>
                        <a:rPr lang="pt-BR" sz="2800" b="0" i="0" u="none" strike="noStrike" smtClean="0">
                          <a:effectLst/>
                          <a:latin typeface="Arial"/>
                        </a:rPr>
                        <a:t>modelo </a:t>
                      </a:r>
                      <a:r>
                        <a:rPr lang="pt-BR" sz="2800" b="0" i="0" u="none" strike="noStrike" dirty="0">
                          <a:effectLst/>
                          <a:latin typeface="Arial"/>
                        </a:rPr>
                        <a:t>de classes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800" b="0" i="0" u="none" strike="noStrike" dirty="0">
                          <a:effectLst/>
                          <a:latin typeface="Arial"/>
                        </a:rPr>
                        <a:t>Diagrama de classes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8254064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804079"/>
              </p:ext>
            </p:extLst>
          </p:nvPr>
        </p:nvGraphicFramePr>
        <p:xfrm>
          <a:off x="107504" y="1268760"/>
          <a:ext cx="8848774" cy="4289280"/>
        </p:xfrm>
        <a:graphic>
          <a:graphicData uri="http://schemas.openxmlformats.org/drawingml/2006/table">
            <a:tbl>
              <a:tblPr/>
              <a:tblGrid>
                <a:gridCol w="5976664"/>
                <a:gridCol w="2872110"/>
              </a:tblGrid>
              <a:tr h="60426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 dirty="0">
                          <a:effectLst/>
                          <a:latin typeface="Arial"/>
                        </a:rPr>
                        <a:t>3ª semana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effectLst/>
                          <a:latin typeface="Arial"/>
                        </a:rPr>
                        <a:t>Gerou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426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 dirty="0">
                          <a:effectLst/>
                          <a:latin typeface="Arial"/>
                        </a:rPr>
                        <a:t>Escolha do paradigma de desenvolvimento a ser </a:t>
                      </a:r>
                      <a:r>
                        <a:rPr lang="pt-BR" sz="2000" b="0" i="0" u="none" strike="noStrike" dirty="0" smtClean="0">
                          <a:effectLst/>
                          <a:latin typeface="Arial"/>
                        </a:rPr>
                        <a:t>utilizado</a:t>
                      </a:r>
                      <a:endParaRPr lang="pt-BR" sz="2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 dirty="0" smtClean="0">
                          <a:effectLst/>
                          <a:latin typeface="Arial"/>
                        </a:rPr>
                        <a:t>Modelo </a:t>
                      </a:r>
                      <a:r>
                        <a:rPr lang="pt-BR" sz="2000" b="0" i="0" u="none" strike="noStrike" dirty="0" err="1">
                          <a:effectLst/>
                          <a:latin typeface="Arial"/>
                        </a:rPr>
                        <a:t>logico</a:t>
                      </a:r>
                      <a:r>
                        <a:rPr lang="pt-BR" sz="2000" b="0" i="0" u="none" strike="noStrike" dirty="0">
                          <a:effectLst/>
                          <a:latin typeface="Arial"/>
                        </a:rPr>
                        <a:t> do BD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426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effectLst/>
                          <a:latin typeface="Arial"/>
                        </a:rPr>
                        <a:t>Escolha da linguagem utilizada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effectLst/>
                          <a:latin typeface="Arial"/>
                        </a:rPr>
                        <a:t>Prévia da interface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426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effectLst/>
                          <a:latin typeface="Arial"/>
                        </a:rPr>
                        <a:t>Escolha das IDEs e sistemas operacionais, computadores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426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effectLst/>
                          <a:latin typeface="Arial"/>
                        </a:rPr>
                        <a:t>Definição de qual parte cada integrante ficara responsavel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426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effectLst/>
                          <a:latin typeface="Arial"/>
                        </a:rPr>
                        <a:t>Definição dos hardwares que serão utilizados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426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effectLst/>
                          <a:latin typeface="Arial"/>
                        </a:rPr>
                        <a:t>Esboço do modelo lógico do banco de dados e da interface do programa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3777146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274123"/>
              </p:ext>
            </p:extLst>
          </p:nvPr>
        </p:nvGraphicFramePr>
        <p:xfrm>
          <a:off x="251520" y="1196752"/>
          <a:ext cx="8712968" cy="4588248"/>
        </p:xfrm>
        <a:graphic>
          <a:graphicData uri="http://schemas.openxmlformats.org/drawingml/2006/table">
            <a:tbl>
              <a:tblPr/>
              <a:tblGrid>
                <a:gridCol w="6470534"/>
                <a:gridCol w="2242434"/>
              </a:tblGrid>
              <a:tr h="477053">
                <a:tc>
                  <a:txBody>
                    <a:bodyPr/>
                    <a:lstStyle/>
                    <a:p>
                      <a:pPr algn="l" fontAlgn="b"/>
                      <a:r>
                        <a:rPr lang="pt-BR" sz="2800" b="0" i="0" u="none" strike="noStrike">
                          <a:effectLst/>
                          <a:latin typeface="Arial"/>
                        </a:rPr>
                        <a:t>4ª Semana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800" b="0" i="0" u="none" strike="noStrike">
                          <a:effectLst/>
                          <a:latin typeface="Arial"/>
                        </a:rPr>
                        <a:t>Gerou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7053">
                <a:tc>
                  <a:txBody>
                    <a:bodyPr/>
                    <a:lstStyle/>
                    <a:p>
                      <a:pPr algn="l" fontAlgn="b"/>
                      <a:r>
                        <a:rPr lang="pt-BR" sz="2800" b="0" i="0" u="none" strike="noStrike">
                          <a:effectLst/>
                          <a:latin typeface="Arial"/>
                        </a:rPr>
                        <a:t>Elaboração do banco de dados, dos módulos de cadastro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800" b="0" i="0" u="none" strike="noStrike">
                          <a:effectLst/>
                          <a:latin typeface="Arial"/>
                        </a:rPr>
                        <a:t>banco de dados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7053">
                <a:tc>
                  <a:txBody>
                    <a:bodyPr/>
                    <a:lstStyle/>
                    <a:p>
                      <a:pPr algn="l" fontAlgn="b"/>
                      <a:endParaRPr lang="pt-BR" sz="2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2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7053">
                <a:tc>
                  <a:txBody>
                    <a:bodyPr/>
                    <a:lstStyle/>
                    <a:p>
                      <a:pPr algn="l" fontAlgn="b"/>
                      <a:r>
                        <a:rPr lang="pt-BR" sz="2800" b="0" i="0" u="none" strike="noStrike">
                          <a:effectLst/>
                          <a:latin typeface="Arial"/>
                        </a:rPr>
                        <a:t>5ª semana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800" b="0" i="0" u="none" strike="noStrike">
                          <a:effectLst/>
                          <a:latin typeface="Arial"/>
                        </a:rPr>
                        <a:t>Gerou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7053">
                <a:tc>
                  <a:txBody>
                    <a:bodyPr/>
                    <a:lstStyle/>
                    <a:p>
                      <a:pPr algn="l" fontAlgn="b"/>
                      <a:r>
                        <a:rPr lang="pt-BR" sz="2800" b="0" i="0" u="none" strike="noStrike">
                          <a:effectLst/>
                          <a:latin typeface="Arial"/>
                        </a:rPr>
                        <a:t>Elaboração da interface gráfica e testes.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800" b="0" i="0" u="none" strike="noStrike">
                          <a:effectLst/>
                          <a:latin typeface="Arial"/>
                        </a:rPr>
                        <a:t>Interface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7053">
                <a:tc>
                  <a:txBody>
                    <a:bodyPr/>
                    <a:lstStyle/>
                    <a:p>
                      <a:pPr algn="l" fontAlgn="b"/>
                      <a:endParaRPr lang="pt-BR" sz="2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2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7053">
                <a:tc>
                  <a:txBody>
                    <a:bodyPr/>
                    <a:lstStyle/>
                    <a:p>
                      <a:pPr algn="l" fontAlgn="b"/>
                      <a:r>
                        <a:rPr lang="pt-BR" sz="2800" b="0" i="0" u="none" strike="noStrike">
                          <a:effectLst/>
                          <a:latin typeface="Arial"/>
                        </a:rPr>
                        <a:t>6ª Semana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800" b="0" i="0" u="none" strike="noStrike">
                          <a:effectLst/>
                          <a:latin typeface="Arial"/>
                        </a:rPr>
                        <a:t>Gerou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7053">
                <a:tc>
                  <a:txBody>
                    <a:bodyPr/>
                    <a:lstStyle/>
                    <a:p>
                      <a:pPr algn="l" fontAlgn="b"/>
                      <a:r>
                        <a:rPr lang="pt-BR" sz="2800" b="0" i="0" u="none" strike="noStrike">
                          <a:effectLst/>
                          <a:latin typeface="Arial"/>
                        </a:rPr>
                        <a:t>Manutenção corretiva e testes finais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800" b="0" i="0" u="none" strike="noStrike" dirty="0">
                          <a:effectLst/>
                          <a:latin typeface="Arial"/>
                        </a:rPr>
                        <a:t>Programa Final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6964981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172</Words>
  <Application>Microsoft Office PowerPoint</Application>
  <PresentationFormat>Apresentação na tela (4:3)</PresentationFormat>
  <Paragraphs>60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Tema do Office</vt:lpstr>
      <vt:lpstr>Grupo 1 Projeto CarBills</vt:lpstr>
      <vt:lpstr>Componentes do Grupo</vt:lpstr>
      <vt:lpstr>Metodologia</vt:lpstr>
      <vt:lpstr>Apresentação do PowerPoint</vt:lpstr>
      <vt:lpstr>Recursos Humano/Tecnológicos a serem usados </vt:lpstr>
      <vt:lpstr>Excel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Grupo 1 Projeto CarBills</dc:title>
  <dc:creator>Gilson</dc:creator>
  <cp:lastModifiedBy>Gilson</cp:lastModifiedBy>
  <cp:revision>13</cp:revision>
  <dcterms:created xsi:type="dcterms:W3CDTF">2014-09-26T00:08:16Z</dcterms:created>
  <dcterms:modified xsi:type="dcterms:W3CDTF">2014-09-26T22:20:33Z</dcterms:modified>
</cp:coreProperties>
</file>