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80" r:id="rId14"/>
    <p:sldId id="281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62" r:id="rId25"/>
    <p:sldId id="273" r:id="rId26"/>
    <p:sldId id="272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72" d="100"/>
          <a:sy n="72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A350A-9120-4740-A09A-E05B3F258FEE}" type="datetimeFigureOut">
              <a:rPr lang="pt-BR" smtClean="0"/>
              <a:pPr/>
              <a:t>07/11/2014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B8DD6-025F-4AA7-837B-E185A747C8C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FE4AF-9B9E-4022-9096-D6F2294A996F}" type="datetimeFigureOut">
              <a:rPr lang="pt-BR" smtClean="0"/>
              <a:pPr/>
              <a:t>07/11/2014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02C3A-BECB-4F85-AE55-DF7E9B45DCC3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02C3A-BECB-4F85-AE55-DF7E9B45DCC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02C3A-BECB-4F85-AE55-DF7E9B45DCC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5EB6CE-51EF-4243-A18D-2C9725AAAA2A}" type="datetime1">
              <a:rPr lang="pt-BR" smtClean="0"/>
              <a:pPr/>
              <a:t>07/11/2014</a:t>
            </a:fld>
            <a:endParaRPr lang="pt-B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DB4A68-9BF5-48A3-BB34-4F17C127FE2E}" type="datetime1">
              <a:rPr lang="pt-BR" smtClean="0"/>
              <a:pPr/>
              <a:t>07/11/2014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2747C0-4693-4CE5-8ED6-A9DB658AD036}" type="datetime1">
              <a:rPr lang="pt-BR" smtClean="0"/>
              <a:pPr/>
              <a:t>07/11/2014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031BF3-93E8-4A9B-A1BB-2A15A3522158}" type="datetime1">
              <a:rPr lang="pt-BR" smtClean="0"/>
              <a:pPr/>
              <a:t>07/11/2014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DCAEF-3C14-4DAA-9D0E-141CCFBC985D}" type="datetime1">
              <a:rPr lang="pt-BR" smtClean="0"/>
              <a:pPr/>
              <a:t>07/11/2014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2E9EC3-BA23-463D-8887-379B218D7842}" type="datetime1">
              <a:rPr lang="pt-BR" smtClean="0"/>
              <a:pPr/>
              <a:t>07/11/2014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669525-1799-4BBC-A7FF-5B72EE56D405}" type="datetime1">
              <a:rPr lang="pt-BR" smtClean="0"/>
              <a:pPr/>
              <a:t>07/11/2014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3CD03C-7D16-4549-9194-91C7F7B5D57C}" type="datetime1">
              <a:rPr lang="pt-BR" smtClean="0"/>
              <a:pPr/>
              <a:t>07/11/2014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74E048-6EEB-465B-87C6-D1C8B86B4539}" type="datetime1">
              <a:rPr lang="pt-BR" smtClean="0"/>
              <a:pPr/>
              <a:t>07/11/2014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8CCDEE-E7DE-4F0F-9F05-E7461F54A15C}" type="datetime1">
              <a:rPr lang="pt-BR" smtClean="0"/>
              <a:pPr/>
              <a:t>07/11/2014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F5A7F5-DF60-4C7E-83F0-5B92176DE04B}" type="datetime1">
              <a:rPr lang="pt-BR" smtClean="0"/>
              <a:pPr/>
              <a:t>07/11/2014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D12642F-FC9C-42CD-9EE4-23EF85AE02E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08F65CE-4363-401E-846A-2D77E676049C}" type="datetime1">
              <a:rPr lang="pt-BR" smtClean="0"/>
              <a:pPr/>
              <a:t>07/11/2014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D12642F-FC9C-42CD-9EE4-23EF85AE02E3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rezi.com/.../desenvolvimento-orientado-a-testes.../" TargetMode="External"/><Relationship Id="rId2" Type="http://schemas.openxmlformats.org/officeDocument/2006/relationships/hyperlink" Target="http://www.devmedia.com.br/artigo-engenharia-de-software-introducao-a-teste-de-software/803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elingtonveiga/getcomp-tdd-solucao/tree/master/src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 de Software apoiado por ferramentas livres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Trabalho de Engenharia de Software </a:t>
            </a:r>
            <a:endParaRPr lang="pt-BR" dirty="0"/>
          </a:p>
        </p:txBody>
      </p:sp>
      <p:pic>
        <p:nvPicPr>
          <p:cNvPr id="24578" name="Picture 2" descr="http://www.dsc.ufcg.edu.br/~pet/jornal/outubro2012/images/materias/profissoes/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735162"/>
            <a:ext cx="2847975" cy="328612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Funcional / Caixa Preta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se considera o comportamento interno </a:t>
            </a:r>
          </a:p>
          <a:p>
            <a:r>
              <a:rPr lang="pt-BR" dirty="0" smtClean="0"/>
              <a:t>Comparação de resultados</a:t>
            </a:r>
          </a:p>
          <a:p>
            <a:r>
              <a:rPr lang="pt-BR" dirty="0" smtClean="0"/>
              <a:t>A técnica de teste funcional é aplicável a todos os níveis de teste (PRESSMAN, 2005)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27650" name="Picture 2" descr="http://upload.wikimedia.org/wikipedia/commons/thumb/c/c7/Caixa_preta.svg/220px-Caixa_preta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5157192"/>
            <a:ext cx="4709699" cy="792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Teste de Análise do Valor Limite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Erros frequentes nos limites</a:t>
            </a:r>
          </a:p>
          <a:p>
            <a:r>
              <a:rPr lang="pt-BR" dirty="0" smtClean="0"/>
              <a:t>Esse critério de teste explora os limites dos valores de cada classe de equivalência para preparar os casos de teste (Pressman, 2005)</a:t>
            </a:r>
          </a:p>
          <a:p>
            <a:r>
              <a:rPr lang="pt-BR" dirty="0" smtClean="0"/>
              <a:t>Exemplo: Intervalo = {1..10}; Casos de Teste à {1, 10, 0,11}.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de Teste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pt-BR" dirty="0" err="1" smtClean="0"/>
              <a:t>Behat</a:t>
            </a:r>
            <a:endParaRPr lang="pt-BR" dirty="0" smtClean="0"/>
          </a:p>
          <a:p>
            <a:pPr lvl="0"/>
            <a:r>
              <a:rPr lang="pt-BR" dirty="0" err="1" smtClean="0"/>
              <a:t>Selenium</a:t>
            </a:r>
            <a:endParaRPr lang="pt-BR" dirty="0" smtClean="0"/>
          </a:p>
          <a:p>
            <a:pPr lvl="0"/>
            <a:r>
              <a:rPr lang="pt-BR" dirty="0" err="1" smtClean="0"/>
              <a:t>Goutte</a:t>
            </a:r>
            <a:endParaRPr lang="pt-BR" dirty="0" smtClean="0"/>
          </a:p>
          <a:p>
            <a:pPr lvl="0"/>
            <a:r>
              <a:rPr lang="pt-BR" dirty="0" err="1" smtClean="0"/>
              <a:t>Sahi</a:t>
            </a:r>
            <a:endParaRPr lang="pt-BR" dirty="0" smtClean="0"/>
          </a:p>
          <a:p>
            <a:pPr lvl="0"/>
            <a:r>
              <a:rPr lang="pt-BR" dirty="0" err="1" smtClean="0"/>
              <a:t>Junit</a:t>
            </a:r>
            <a:endParaRPr lang="pt-BR" dirty="0" smtClean="0"/>
          </a:p>
          <a:p>
            <a:pPr lvl="0"/>
            <a:r>
              <a:rPr lang="pt-BR" dirty="0" smtClean="0"/>
              <a:t>etc</a:t>
            </a:r>
            <a:r>
              <a:rPr lang="pt-BR" dirty="0" smtClean="0"/>
              <a:t>.</a:t>
            </a:r>
          </a:p>
          <a:p>
            <a:pPr lvl="0"/>
            <a:r>
              <a:rPr lang="pt-BR" dirty="0" smtClean="0"/>
              <a:t>Possuem comportamentos e </a:t>
            </a:r>
            <a:r>
              <a:rPr lang="pt-BR" dirty="0" err="1" smtClean="0"/>
              <a:t>APIs</a:t>
            </a:r>
            <a:r>
              <a:rPr lang="pt-BR" dirty="0" smtClean="0"/>
              <a:t> diferentes</a:t>
            </a:r>
          </a:p>
          <a:p>
            <a:pPr lvl="0"/>
            <a:r>
              <a:rPr lang="pt-BR" dirty="0" smtClean="0"/>
              <a:t>Voltadas para testes de tipos diferentes</a:t>
            </a:r>
            <a:endParaRPr lang="pt-BR" dirty="0" smtClean="0"/>
          </a:p>
          <a:p>
            <a:pPr lvl="0"/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28674" name="Picture 2" descr="http://acontecendoaqui.com.br/wp-content/uploads/2012/07/poppetjes-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484784"/>
            <a:ext cx="3810000" cy="2695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Behat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BDD - Comportamento direcional de desenvolvimento.</a:t>
            </a:r>
          </a:p>
          <a:p>
            <a:r>
              <a:rPr lang="pt-BR" dirty="0" smtClean="0"/>
              <a:t>Consiste em desenvolver documentação de fácil entendimento, explicando o comportamento do sistema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1026" name="Picture 2" descr="http://knplabs.com/images/blog/news/behat-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4509120"/>
            <a:ext cx="2381250" cy="1190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Selenium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Voltado para desenvolvimento web</a:t>
            </a:r>
          </a:p>
          <a:p>
            <a:r>
              <a:rPr lang="pt-BR" dirty="0" smtClean="0"/>
              <a:t>Simula interações entre browsers e </a:t>
            </a:r>
            <a:r>
              <a:rPr lang="pt-BR" dirty="0" smtClean="0"/>
              <a:t>usuários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43010" name="Picture 2" descr="http://www.seleniumhq.org/images/big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861048"/>
            <a:ext cx="1905000" cy="1724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JUnit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Framework open source para programas em Java</a:t>
            </a:r>
          </a:p>
          <a:p>
            <a:r>
              <a:rPr lang="pt-BR" dirty="0" err="1" smtClean="0"/>
              <a:t>IDEs</a:t>
            </a:r>
            <a:r>
              <a:rPr lang="pt-BR" dirty="0" smtClean="0"/>
              <a:t> com suporte: (permite uma área nativa para rodar os testes)</a:t>
            </a:r>
          </a:p>
          <a:p>
            <a:pPr lvl="1"/>
            <a:r>
              <a:rPr lang="pt-BR" dirty="0" err="1" smtClean="0"/>
              <a:t>NetBeans</a:t>
            </a:r>
            <a:endParaRPr lang="pt-BR" dirty="0" smtClean="0"/>
          </a:p>
          <a:p>
            <a:pPr lvl="1"/>
            <a:r>
              <a:rPr lang="pt-BR" dirty="0" smtClean="0"/>
              <a:t>Eclipse</a:t>
            </a:r>
          </a:p>
          <a:p>
            <a:pPr lvl="1"/>
            <a:r>
              <a:rPr lang="pt-BR" dirty="0" err="1" smtClean="0"/>
              <a:t>IntelliJ</a:t>
            </a:r>
            <a:r>
              <a:rPr lang="pt-BR" dirty="0" smtClean="0"/>
              <a:t> Idea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30722" name="Picture 2" descr="http://valentinroudge.com/wp-content/uploads/2014/05/netbeans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5112568"/>
            <a:ext cx="1872208" cy="1679594"/>
          </a:xfrm>
          <a:prstGeom prst="rect">
            <a:avLst/>
          </a:prstGeom>
          <a:noFill/>
        </p:spPr>
      </p:pic>
      <p:pic>
        <p:nvPicPr>
          <p:cNvPr id="30724" name="Picture 4" descr="http://www.eclipse.org/xtend/images/eclipse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4581152"/>
            <a:ext cx="3587552" cy="2520256"/>
          </a:xfrm>
          <a:prstGeom prst="rect">
            <a:avLst/>
          </a:prstGeom>
          <a:noFill/>
        </p:spPr>
      </p:pic>
      <p:pic>
        <p:nvPicPr>
          <p:cNvPr id="30726" name="Picture 6" descr="http://blog.idrsolutions.com/wp-content/uploads/2013/07/ide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4149080"/>
            <a:ext cx="2232248" cy="2232248"/>
          </a:xfrm>
          <a:prstGeom prst="rect">
            <a:avLst/>
          </a:prstGeom>
          <a:noFill/>
        </p:spPr>
      </p:pic>
      <p:pic>
        <p:nvPicPr>
          <p:cNvPr id="30728" name="Picture 8" descr="http://junit.org/images/junit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548680"/>
            <a:ext cx="15240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JUnit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Uso do </a:t>
            </a:r>
            <a:r>
              <a:rPr lang="pt-BR" dirty="0" err="1" smtClean="0"/>
              <a:t>GitHub</a:t>
            </a:r>
            <a:r>
              <a:rPr lang="pt-BR" dirty="0" smtClean="0"/>
              <a:t> </a:t>
            </a:r>
          </a:p>
          <a:p>
            <a:r>
              <a:rPr lang="pt-BR" dirty="0" smtClean="0"/>
              <a:t>Testes realizados a partir de métodos de validação, como por exemplo:</a:t>
            </a:r>
          </a:p>
          <a:p>
            <a:pPr lvl="1"/>
            <a:r>
              <a:rPr lang="pt-BR" dirty="0" smtClean="0"/>
              <a:t>Igualdade (valores ou objetos)</a:t>
            </a:r>
          </a:p>
          <a:p>
            <a:pPr lvl="1"/>
            <a:r>
              <a:rPr lang="pt-BR" dirty="0" smtClean="0"/>
              <a:t>Existência de valores</a:t>
            </a:r>
          </a:p>
          <a:p>
            <a:pPr lvl="1"/>
            <a:r>
              <a:rPr lang="pt-BR" dirty="0" smtClean="0"/>
              <a:t>Valores Incorretos</a:t>
            </a:r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JUnit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Ferramentas (</a:t>
            </a:r>
            <a:r>
              <a:rPr lang="pt-BR" dirty="0" err="1" smtClean="0"/>
              <a:t>Runners</a:t>
            </a:r>
            <a:r>
              <a:rPr lang="pt-BR" dirty="0" smtClean="0"/>
              <a:t> - @)</a:t>
            </a:r>
          </a:p>
          <a:p>
            <a:pPr lvl="1"/>
            <a:r>
              <a:rPr lang="pt-BR" dirty="0" err="1" smtClean="0"/>
              <a:t>RunWith</a:t>
            </a:r>
            <a:endParaRPr lang="pt-BR" dirty="0" smtClean="0"/>
          </a:p>
          <a:p>
            <a:pPr lvl="1"/>
            <a:r>
              <a:rPr lang="pt-BR" dirty="0" err="1" smtClean="0"/>
              <a:t>Suite</a:t>
            </a:r>
            <a:r>
              <a:rPr lang="pt-BR" dirty="0" smtClean="0"/>
              <a:t> </a:t>
            </a:r>
          </a:p>
          <a:p>
            <a:pPr lvl="1"/>
            <a:r>
              <a:rPr lang="pt-BR" dirty="0" err="1" smtClean="0"/>
              <a:t>Parameterized</a:t>
            </a:r>
            <a:r>
              <a:rPr lang="pt-BR" dirty="0" smtClean="0"/>
              <a:t> </a:t>
            </a:r>
          </a:p>
          <a:p>
            <a:pPr lvl="1"/>
            <a:r>
              <a:rPr lang="pt-BR" dirty="0" err="1" smtClean="0"/>
              <a:t>Categories</a:t>
            </a:r>
            <a:r>
              <a:rPr lang="pt-BR" dirty="0" smtClean="0"/>
              <a:t> </a:t>
            </a:r>
          </a:p>
          <a:p>
            <a:pPr lvl="1"/>
            <a:r>
              <a:rPr lang="pt-BR" dirty="0" err="1" smtClean="0"/>
              <a:t>Enclosed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Outras para serem usadas com o </a:t>
            </a:r>
            <a:r>
              <a:rPr lang="pt-BR" dirty="0" err="1" smtClean="0"/>
              <a:t>RunWith</a:t>
            </a:r>
            <a:r>
              <a:rPr lang="pt-BR" dirty="0" smtClean="0"/>
              <a:t> ou para customizar as já existentes. Ex: </a:t>
            </a:r>
            <a:r>
              <a:rPr lang="pt-BR" dirty="0" err="1" smtClean="0"/>
              <a:t>Mockito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32770" name="Picture 2" descr="http://mockito.googlecode.com/svn/wiki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5373216"/>
            <a:ext cx="2657103" cy="12328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Dinâmica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856" y="1110453"/>
            <a:ext cx="8736632" cy="546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5589240"/>
            <a:ext cx="4680520" cy="292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o teste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80391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100" y="1484784"/>
            <a:ext cx="8362900" cy="142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Membros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Gilson Dias</a:t>
            </a:r>
          </a:p>
          <a:p>
            <a:r>
              <a:rPr lang="pt-BR" dirty="0" smtClean="0"/>
              <a:t>João Paulo Radd</a:t>
            </a:r>
          </a:p>
          <a:p>
            <a:r>
              <a:rPr lang="pt-BR" dirty="0" smtClean="0"/>
              <a:t>Miguel Alvim</a:t>
            </a:r>
          </a:p>
          <a:p>
            <a:r>
              <a:rPr lang="pt-BR" dirty="0" smtClean="0"/>
              <a:t>Paulo Henrique Dias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026" name="Picture 2" descr="http://1.bp.blogspot.com/-F0xWBZUnLjI/UAoaYinbltI/AAAAAAAAAA8/zOybwG_Y5aE/s1600/c_finep_projeto._139672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809999"/>
            <a:ext cx="3467100" cy="304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8663608" cy="541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DOJO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09153"/>
            <a:ext cx="6697613" cy="564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DOJO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Ambiente Seguro</a:t>
            </a:r>
          </a:p>
          <a:p>
            <a:r>
              <a:rPr lang="pt-BR" dirty="0" smtClean="0"/>
              <a:t>Aprendizado contínuo</a:t>
            </a:r>
          </a:p>
          <a:p>
            <a:r>
              <a:rPr lang="pt-BR" dirty="0" smtClean="0"/>
              <a:t>Regras:</a:t>
            </a:r>
          </a:p>
          <a:p>
            <a:pPr lvl="1"/>
            <a:r>
              <a:rPr lang="pt-BR" dirty="0" smtClean="0"/>
              <a:t>Usar TDD</a:t>
            </a:r>
          </a:p>
          <a:p>
            <a:pPr lvl="1"/>
            <a:r>
              <a:rPr lang="pt-BR" dirty="0" smtClean="0"/>
              <a:t>Baby </a:t>
            </a:r>
            <a:r>
              <a:rPr lang="pt-BR" dirty="0" err="1" smtClean="0"/>
              <a:t>Steps</a:t>
            </a:r>
            <a:endParaRPr lang="pt-BR" dirty="0" smtClean="0"/>
          </a:p>
          <a:p>
            <a:pPr lvl="1"/>
            <a:r>
              <a:rPr lang="pt-BR" dirty="0" smtClean="0"/>
              <a:t>Programação em Par</a:t>
            </a:r>
          </a:p>
          <a:p>
            <a:pPr lvl="1"/>
            <a:r>
              <a:rPr lang="pt-BR" dirty="0" smtClean="0"/>
              <a:t>Todos devem entender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praticar?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480060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37890" name="AutoShape 2" descr="data:image/jpeg;base64,/9j/4AAQSkZJRgABAQAAAQABAAD/2wCEAAkGBwwPDQ8NDQ8PDQ8NDQ8MDAwMDQ8NDQwNFBEWFhQRFBQYHCggGBonHBQUITMiJikrLi4uFx8zRDMsOCgtLisBCgoKDg0OGhAQGiwlHyUtLSwsLCwsLCwsLCwsLCwtLCwsLCwsLCwsLCwsLCwsLCwsLCwsLCwsLCwsLCwsLCwsLP/AABEIANAA8gMBEQACEQEDEQH/xAAcAAEAAgMBAQEAAAAAAAAAAAAAAgMBBAUHBgj/xAA5EAACAgEBBQQHBwIHAAAAAAAAAQIDEQQFBhIhMRNBYXEHIjJRcoGxFDNCUpGhwSOCU2KjwtHS4v/EABsBAQEAAwEBAQAAAAAAAAAAAAABAgMEBQYH/8QAKBEBAAICAQQBAwQDAAAAAAAAAAECAxEEBRIhMUETIjJRYXGhBiMz/9oADAMBAAIRAxEAPwD3EAAAAAAAAAAAAAAAAAAAAAAAAAAAAAAAAAAAAAAAAAAAAAAAAAAAAAAAAAAAAAAAAAAAAAAAAAAAAAAAAAAAAAAAAAAAAAAAAAAAAAAAAAAAAwAAAAAAAAAAAAAABoarbGkqvq01t0IXX57KqUkpT+RjNoidNtcN7Vm0R4hvmTUAAAAAAAAAAAAAAyAAAAMAAAAAAAAAAAABrbT1kNPRbqJ8o01ztk3yWIrJLTqNs8dJvaKx8vD92fSRq6tfO/VWTuovn/WocuJUR/C613Y5cl18zirntW259PqM3TMWTDFcfi0f2+c3n2vdtHbF06Izsd13Z6WEc8brhyhw+5tLi+Yv9890Jx5ji0jHeP5et+jffxa1fZNY1DVw5Rb9X7Ql15d013r5+W7Fl34n28rn8GMf+zH5rP8AT7TXbW0enwtRqKaG+itthBvyTZum0R7l5+PBkyfjWZW6PXae+PHRbXdH81U42R/VFiYn0xvjvT8omGwVgAAAAAAAAAAGQAAAAAAAAAAAAAAAGGwPifSytRZsm2vTYcnOt2w4lGVlCeZRjnq8pcu9ZRryxuuodnCtWmWLWeVbg7v03VayethKPa1xq0v4bYTUuJ2JPpjEV45Zqrj3Gpd+XmzjyRakqNiTjs3atV2rqcnp5NrheE8ppWr8yw3yNFd4refT1c1a83B3V9r9+draG/Xx1eg4qrOUrrIepCdyeY2Q71L3vv5eIy3iZ3U4HGtjpNMvr9HC1GrndZK22crLJvM7JvilJ+ZzWmZ8y9rDXHSuqRpds3aF+mtV2mslTYvxQeM+El0a8GK3tWdwZuNizV7bxt95sv0t66DS1dFV8eScquKmzHe8NtN/odNeXPzDws/+PUnzjtpXvt6SrnqNHZs3UOursnO2pxWe24/YtT7sJfqzbfNvzWXDxunRSbVz1/iXrG7216tbpKtVV7NscuOcuE1ylF+KeUdNLd0beNyMM4rzSXSMmlkAAAAAAAAAAAYAAAAAAAbAAAABoDQ1mz42JqSTz7yMolxb93ILnCKi/BEXb4zfTc/Uaitdmo9pXns596T6xfgzC+OLOzi8u+CfDzu3dXV157dWJrOOzimsmuMMOqep3m23Fu7Wp4nFrHfh4Zqtgeji6pWY8s1atZ/5NVsUw9DD1CkzrbdhNM0TEw9WmSLQhdKPR889EZV2055p6l9Fu3vftHZ9UqdLOChOztWrYdpwywk+HnyzhGdc9qxqHHm6ThzzFrvu91/Sq52Rp2lCEFNqK1NKahFvpxxeWl4o6cfK34s8bm9BnHWbYp3+z1GEk0mnlNZTXRo7HzkxqdSyEAAAABkAAAAYAAAAAABVqn6jfuw/3QGKr0+vX3gXAAAAA0BTZp4sml252r2PXPrFP5DS7fN7T3M09mc1x/QaZbfHbW9HqWXVHHkTTKLzE7h8NtPZVmksxZ0aeI+RxZ6RD6XpXKvaJ7vhTdsfWxj9psqcaklmTkspPo8CcWqsq86t88QjXNHJMPoKZI0lOa+RNM7ZIe/+i2+6extNK5ttdpGuUurpjZJQ/ZY8kj1cG+yNvz7qcUjk27H1hucAAAAAMgAAAAAAAAAACnVfdy+X1A062BfCTAtVjAmpgS4gHEBjiQGHNAU2XL3fqRXL2jqZcLxhcu5BlDxXe6p3bQpqfPtbEnn8rms/tk5c3m0Pc6dPbhvMPSNFs+uUXCcVOEouMoyWVKLWGmdPb408Wclot3Q+T2j6Ir5Sdmz9RDs3LlTqeJTh4KazxLn3pfM57cfb2MPWLVjVob27/oemrI2bR1EJwi8vT6ZS9fwlY8YXgl8xXjxHtM/Wr2jVI09Y09EK4RrrioQrioQhFJRjFLCSR06+IeJa02ncrSoAAAAAAAAAAAAAAAAKtT93L4WBz62BdFgWJgTTAkmBnIEXICEpBWvbMg5WvlyYZQ8y3wo7O7R6pfh1kK5v/K3xf7ZHPmjzEvX6db7b0/Z6PpUdEPIv4mYfQ7L+7fxP6IrBtgAMgAAAAAAAAAAAAAAAAFeo9ifwv6AcutgXRYFiYE0wJZAcQEHICqcwrUusIrkbQvwmFh5tvztiDqekUZOybjbGfSNfDLk8976nPnvqNPY6Xx7XtNoejbC10NRp6tRDKjbBSSfWL70/mbqW3DzeVjmmWYl9Vsv7r+5mbmbgAAAAAAAAAAAAAAAAAAAQuXqS+F/QDjVMC+LAsTAmmBnIGHICEpAUWTIrQ1FgVx9bLPIMnz2192qdbBQlJ12QbdV0ebjnqmu9Gu9ItDq4vKtht4dP0faiL2fXUlwy00p6a6PerIyeW/PqMU+NLz6zF+6fl6Dsv7pecvqbXA2wMgAAAAAAAAAADAAAAAAAI2dH5P6AcKpgXxYFqYEkwM5Aw5AVTkBq3TIrm6mwK5d9gVrajaFWnqnfa8QgsvHWT7orxbMbW7Y23YMNs14rDzqrePV1Xam3SS+zR1dvbTrSjZwy5+9dXl55HnTmtE+H2VOl0tSIyedPs9xvSLqvtNOk1vDbXfZGmFyjwTrsm8Rzjk020vDJuw8iZnUvM6j0alMc5Mfx8PYUdz5cAAAAAABkAAAAYAAAAAABiXR+QHztbAvgwLUwJJgZyBGUgKLJhWlqLCK5WqtCubbYQfK+kGcvs9CXsu9uXxKD4frI5+R6e10bX1J2+Mja8Y95wTD66Mnhv7v1St1+jqhlynq6Esc8LtE2/kk38jPFXdocvPyxGC0z+j9PI9Z+fMgAAAAAAyAAAAAGAADIGMgYbAxkD5yL5vzf1AujIC1SAmpAOICEpAa9siK5+pmFcjVTCufKfMg4G+20aIaX7PODtstxKuKfD2TXSxv+O805bRrT1On4Ms276vPIWy6NM5JrD6Gma/qYeuehTd2ElPalqbnCyVGlTXqpcK47F73zcfkzpwUj8ni9X5N9xieu5Op4LOQM5AZAyAAAZAAAAGAAGGwMNgRbAw2BFyA+cb9eXxP6gXRkBZGQE1IDLYFc2BrWyIrnamQVx9VIK0uLmYz6ZVjdnmm1NU53WWSeXK2WH7o55JeCR51p7rS+2w1riw1iGszB0+HvPojWNi0eNt7/ANWR6OD8HxnVfPIl9nxG55ySYGcgZyBnIGcgZAyAAAAIgYbAw2BFsCLYEHICEpAfP2P+pP45fUCyEgLYyAmpAOICE5Aat0iK52pkFcfVSIrm6q3hhOX5YSf7GN/TfgjeSIeX6iWXH9X5nBX5fX5p81rCeeRhp0b8P0RuBp3TsnRwaw3SrJL3OfrfyeljjVXxPOv3Zpl9EpGxyJqQEkwJJgSTAygMgSQAAAAgwMMCLYEGwINgVykBVOYHBul/Vn8TAshIC1SAmpAZcgK5yA1rWRXO1LCuPqmFcbbNnDpb37qp488cjXk/GXVwo3mrDzdrMvLkcPqH1Wt2WSTwYx7b7VntfpjZs12FOOS7GvC9y4Vg9Ovp8Nn/AOkt2MjJqWxkBNMCaYEkwJJgSQEkBkAAArYEWBFgQbAhJgUzYGrdMDh2T/qS8/4AuhIC1SAmpAZcgISkBrWsK0NQyK5OpQHzm9UrFpZKEeJTko2NJvgh1zheSNObfb4el02K/V3aXwUE0zjn0+kx7i3ls6aiV1sKYe1bONcfDLxkUruWXIzRSky/RWiklCEV0jGMV5JYR6UeIfEZLd1plv1yKwXxYFkWBYmBJATTAygLIgZAAAK2BFgRYEGBVICmYGrcgOBq/Ut58lPo+7i9wFkJAXRkBYpAZ4gISkBRZIDRvZFc28K4u8N3Z6S+S5Pg4E/GTUV9TXln7ZdfBp3Zoh8RsXZUtXeqYequFynP8kV0/fBx0r3S+k5eeuGm23uLpZPadcZ8pVuzk+6cU019TdSI79ODk2tPH7numlWEkdb51vVsDYiwLYsCxMCaAkgJIC2PQDIAABWwIsCLAgwK5AVSQGvZEDn6zSxmnGSymBx7K7qXzTth3Nc7I+a7/r5gWUaqE/Zkm11j0kvNdwGwpAZ4gIykBTZIDUuZFc69hXD3irVmltg2k+FSjl4zKLUkv2MMkbrLr4WT6eWsub6P1OTvhWkm+zlKb6qPrYWO/ozRx59w9PrFZ+2YZjp1o94ak36ttsJ597ti4vP9zyLfbkhcM/V4kx+j16lHU+f026yovgwLYgWoCSAmgJoCyHQCQAABWBFgRYEGBCSArkgKpRApsgBrWUgc/VbMrn7UU2ukukl5PqgNOWzbY/d3TXuU8WL9+YFbjrI/4VnylW/5AhK7Vd9MPlc/+oFM7tV/gR+d3/kKosjq5fhqh852P+CDWls66Xt2vyhFRX8sK5Nm09l0XumyWbE+Cc5RlNRfenNmq2SseHbi4eWYi8R4fB622VM7VXZKKVso5rm4qUVJ8L5PmjkjfdOn0dorOGs3Thte+2+iy6xzendaja+c+CM+LMn3tGUzO4200pWK27fl+gqZ5O2PT5e9dWlt1srDTYgyi2IRbECaAmgJIC2HQCQAABBgRwBFgRaAi0BCSArcQK5RAqlACuVYFUqgK5UgVSpCq5UkFE6QrU1NLw8EllDy/eLdjVK6y2CdsbJubS9tN9fM5cmOfcPf4nNpFYpZz93tHJ6qFc65c1OMoyg+XLvMMdZ7vLp5uSk4ftl9hTuLpLJqUoyis5lGEuFM6JxxMvHpy71jT0XTV4SNseIcN53O27XErBsQQRdFBFkUUTSCJoCSAth0AkAAARYEWBhgRaAi0BFoCLiBW4gQcQIOAEHACDgBCUCKrlWFVSqApnQRlDWs0kX3ElsrZCvQxTzhE1DZ9SdabtOnS7itcy3K6ysGxCBWK2MQi2KAsSKiSQEkESQFsegGQAADAGAMARYGGgItARaAi0BBxAi4gRcQIuIEHEioOAFbgFQlWGUIdkRdsqoLtbCsC6MAiyMQxWxiVFiQE0giSRUSSAzgCcQMgAAGAAGAMAYwBFoDGAItAYaAi0BFxAi4gRcQqLiRUHECPARWOzCsqAE4wAsUQJqIROKKkppASSKiSQRIDOAMoDI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7892" name="AutoShape 4" descr="data:image/jpeg;base64,/9j/4AAQSkZJRgABAQAAAQABAAD/2wCEAAkGBwwPDQ8NDQ8PDQ8NDQ8MDAwMDQ8NDQwNFBEWFhQRFBQYHCggGBonHBQUITMiJikrLi4uFx8zRDMsOCgtLisBCgoKDg0OGhAQGiwlHyUtLSwsLCwsLCwsLCwsLCwtLCwsLCwsLCwsLCwsLCwsLCwsLCwsLCwsLCwsLCwsLCwsLP/AABEIANAA8gMBEQACEQEDEQH/xAAcAAEAAgMBAQEAAAAAAAAAAAAAAgMBBAUHBgj/xAA5EAACAgEBBQQHBwIHAAAAAAAAAQIDEQQFBhIhMRNBYXEHIjJRcoGxFDNCUpGhwSOCU2KjwtHS4v/EABsBAQEAAwEBAQAAAAAAAAAAAAABAgMEBQYH/8QAKBEBAAICAQQBAwQDAAAAAAAAAAECAxEEBRIhMUETIjJRYXGhBiMz/9oADAMBAAIRAxEAPwD3EAAAAAAAAAAAAAAAAAAAAAAAAAAAAAAAAAAAAAAAAAAAAAAAAAAAAAAAAAAAAAAAAAAAAAAAAAAAAAAAAAAAAAAAAAAAAAAAAAAAAAAAAAAAAwAAAAAAAAAAAAAABoarbGkqvq01t0IXX57KqUkpT+RjNoidNtcN7Vm0R4hvmTUAAAAAAAAAAAAAAyAAAAMAAAAAAAAAAAABrbT1kNPRbqJ8o01ztk3yWIrJLTqNs8dJvaKx8vD92fSRq6tfO/VWTuovn/WocuJUR/C613Y5cl18zirntW259PqM3TMWTDFcfi0f2+c3n2vdtHbF06Izsd13Z6WEc8brhyhw+5tLi+Yv9890Jx5ji0jHeP5et+jffxa1fZNY1DVw5Rb9X7Ql15d013r5+W7Fl34n28rn8GMf+zH5rP8AT7TXbW0enwtRqKaG+itthBvyTZum0R7l5+PBkyfjWZW6PXae+PHRbXdH81U42R/VFiYn0xvjvT8omGwVgAAAAAAAAAAGQAAAAAAAAAAAAAAAGGwPifSytRZsm2vTYcnOt2w4lGVlCeZRjnq8pcu9ZRryxuuodnCtWmWLWeVbg7v03VayethKPa1xq0v4bYTUuJ2JPpjEV45Zqrj3Gpd+XmzjyRakqNiTjs3atV2rqcnp5NrheE8ppWr8yw3yNFd4refT1c1a83B3V9r9+draG/Xx1eg4qrOUrrIepCdyeY2Q71L3vv5eIy3iZ3U4HGtjpNMvr9HC1GrndZK22crLJvM7JvilJ+ZzWmZ8y9rDXHSuqRpds3aF+mtV2mslTYvxQeM+El0a8GK3tWdwZuNizV7bxt95sv0t66DS1dFV8eScquKmzHe8NtN/odNeXPzDws/+PUnzjtpXvt6SrnqNHZs3UOursnO2pxWe24/YtT7sJfqzbfNvzWXDxunRSbVz1/iXrG7216tbpKtVV7NscuOcuE1ylF+KeUdNLd0beNyMM4rzSXSMmlkAAAAAAAAAAAYAAAAAAAbAAAABoDQ1mz42JqSTz7yMolxb93ILnCKi/BEXb4zfTc/Uaitdmo9pXns596T6xfgzC+OLOzi8u+CfDzu3dXV157dWJrOOzimsmuMMOqep3m23Fu7Wp4nFrHfh4Zqtgeji6pWY8s1atZ/5NVsUw9DD1CkzrbdhNM0TEw9WmSLQhdKPR889EZV2055p6l9Fu3vftHZ9UqdLOChOztWrYdpwywk+HnyzhGdc9qxqHHm6ThzzFrvu91/Sq52Rp2lCEFNqK1NKahFvpxxeWl4o6cfK34s8bm9BnHWbYp3+z1GEk0mnlNZTXRo7HzkxqdSyEAAAABkAAAAYAAAAAABVqn6jfuw/3QGKr0+vX3gXAAAAA0BTZp4sml252r2PXPrFP5DS7fN7T3M09mc1x/QaZbfHbW9HqWXVHHkTTKLzE7h8NtPZVmksxZ0aeI+RxZ6RD6XpXKvaJ7vhTdsfWxj9psqcaklmTkspPo8CcWqsq86t88QjXNHJMPoKZI0lOa+RNM7ZIe/+i2+6extNK5ttdpGuUurpjZJQ/ZY8kj1cG+yNvz7qcUjk27H1hucAAAAAMgAAAAAAAAAACnVfdy+X1A062BfCTAtVjAmpgS4gHEBjiQGHNAU2XL3fqRXL2jqZcLxhcu5BlDxXe6p3bQpqfPtbEnn8rms/tk5c3m0Pc6dPbhvMPSNFs+uUXCcVOEouMoyWVKLWGmdPb408Wclot3Q+T2j6Ir5Sdmz9RDs3LlTqeJTh4KazxLn3pfM57cfb2MPWLVjVob27/oemrI2bR1EJwi8vT6ZS9fwlY8YXgl8xXjxHtM/Wr2jVI09Y09EK4RrrioQrioQhFJRjFLCSR06+IeJa02ncrSoAAAAAAAAAAAAAAAAKtT93L4WBz62BdFgWJgTTAkmBnIEXICEpBWvbMg5WvlyYZQ8y3wo7O7R6pfh1kK5v/K3xf7ZHPmjzEvX6db7b0/Z6PpUdEPIv4mYfQ7L+7fxP6IrBtgAMgAAAAAAAAAAAAAAAAFeo9ifwv6AcutgXRYFiYE0wJZAcQEHICqcwrUusIrkbQvwmFh5tvztiDqekUZOybjbGfSNfDLk8976nPnvqNPY6Xx7XtNoejbC10NRp6tRDKjbBSSfWL70/mbqW3DzeVjmmWYl9Vsv7r+5mbmbgAAAAAAAAAAAAAAAAAAAQuXqS+F/QDjVMC+LAsTAmmBnIGHICEpAUWTIrQ1FgVx9bLPIMnz2192qdbBQlJ12QbdV0ebjnqmu9Gu9ItDq4vKtht4dP0faiL2fXUlwy00p6a6PerIyeW/PqMU+NLz6zF+6fl6Dsv7pecvqbXA2wMgAAAAAAAAAADAAAAAAAI2dH5P6AcKpgXxYFqYEkwM5Aw5AVTkBq3TIrm6mwK5d9gVrajaFWnqnfa8QgsvHWT7orxbMbW7Y23YMNs14rDzqrePV1Xam3SS+zR1dvbTrSjZwy5+9dXl55HnTmtE+H2VOl0tSIyedPs9xvSLqvtNOk1vDbXfZGmFyjwTrsm8Rzjk020vDJuw8iZnUvM6j0alMc5Mfx8PYUdz5cAAAAAABkAAAAYAAAAAABiXR+QHztbAvgwLUwJJgZyBGUgKLJhWlqLCK5WqtCubbYQfK+kGcvs9CXsu9uXxKD4frI5+R6e10bX1J2+Mja8Y95wTD66Mnhv7v1St1+jqhlynq6Esc8LtE2/kk38jPFXdocvPyxGC0z+j9PI9Z+fMgAAAAAAyAAAAAGAADIGMgYbAxkD5yL5vzf1AujIC1SAmpAOICEpAa9siK5+pmFcjVTCufKfMg4G+20aIaX7PODtstxKuKfD2TXSxv+O805bRrT1On4Ms276vPIWy6NM5JrD6Gma/qYeuehTd2ElPalqbnCyVGlTXqpcK47F73zcfkzpwUj8ni9X5N9xieu5Op4LOQM5AZAyAAAZAAAAGAAGGwMNgRbAw2BFyA+cb9eXxP6gXRkBZGQE1IDLYFc2BrWyIrnamQVx9VIK0uLmYz6ZVjdnmm1NU53WWSeXK2WH7o55JeCR51p7rS+2w1riw1iGszB0+HvPojWNi0eNt7/ANWR6OD8HxnVfPIl9nxG55ySYGcgZyBnIGcgZAyAAAAIgYbAw2BFsCLYEHICEpAfP2P+pP45fUCyEgLYyAmpAOICE5Aat0iK52pkFcfVSIrm6q3hhOX5YSf7GN/TfgjeSIeX6iWXH9X5nBX5fX5p81rCeeRhp0b8P0RuBp3TsnRwaw3SrJL3OfrfyeljjVXxPOv3Zpl9EpGxyJqQEkwJJgSTAygMgSQAAAAgwMMCLYEGwINgVykBVOYHBul/Vn8TAshIC1SAmpAZcgK5yA1rWRXO1LCuPqmFcbbNnDpb37qp488cjXk/GXVwo3mrDzdrMvLkcPqH1Wt2WSTwYx7b7VntfpjZs12FOOS7GvC9y4Vg9Ovp8Nn/AOkt2MjJqWxkBNMCaYEkwJJgSQEkBkAAArYEWBFgQbAhJgUzYGrdMDh2T/qS8/4AuhIC1SAmpAZcgISkBrWsK0NQyK5OpQHzm9UrFpZKEeJTko2NJvgh1zheSNObfb4el02K/V3aXwUE0zjn0+kx7i3ls6aiV1sKYe1bONcfDLxkUruWXIzRSky/RWiklCEV0jGMV5JYR6UeIfEZLd1plv1yKwXxYFkWBYmBJATTAygLIgZAAAK2BFgRYEGBVICmYGrcgOBq/Ut58lPo+7i9wFkJAXRkBYpAZ4gISkBRZIDRvZFc28K4u8N3Z6S+S5Pg4E/GTUV9TXln7ZdfBp3Zoh8RsXZUtXeqYequFynP8kV0/fBx0r3S+k5eeuGm23uLpZPadcZ8pVuzk+6cU019TdSI79ODk2tPH7numlWEkdb51vVsDYiwLYsCxMCaAkgJIC2PQDIAABWwIsCLAgwK5AVSQGvZEDn6zSxmnGSymBx7K7qXzTth3Nc7I+a7/r5gWUaqE/Zkm11j0kvNdwGwpAZ4gIykBTZIDUuZFc69hXD3irVmltg2k+FSjl4zKLUkv2MMkbrLr4WT6eWsub6P1OTvhWkm+zlKb6qPrYWO/ozRx59w9PrFZ+2YZjp1o94ak36ttsJ597ti4vP9zyLfbkhcM/V4kx+j16lHU+f026yovgwLYgWoCSAmgJoCyHQCQAABWBFgRYEGBCSArkgKpRApsgBrWUgc/VbMrn7UU2ukukl5PqgNOWzbY/d3TXuU8WL9+YFbjrI/4VnylW/5AhK7Vd9MPlc/+oFM7tV/gR+d3/kKosjq5fhqh852P+CDWls66Xt2vyhFRX8sK5Nm09l0XumyWbE+Cc5RlNRfenNmq2SseHbi4eWYi8R4fB622VM7VXZKKVso5rm4qUVJ8L5PmjkjfdOn0dorOGs3Thte+2+iy6xzendaja+c+CM+LMn3tGUzO4200pWK27fl+gqZ5O2PT5e9dWlt1srDTYgyi2IRbECaAmgJIC2HQCQAABBgRwBFgRaAi0BCSArcQK5RAqlACuVYFUqgK5UgVSpCq5UkFE6QrU1NLw8EllDy/eLdjVK6y2CdsbJubS9tN9fM5cmOfcPf4nNpFYpZz93tHJ6qFc65c1OMoyg+XLvMMdZ7vLp5uSk4ftl9hTuLpLJqUoyis5lGEuFM6JxxMvHpy71jT0XTV4SNseIcN53O27XErBsQQRdFBFkUUTSCJoCSAth0AkAAARYEWBhgRaAi0BFoCLiBW4gQcQIOAEHACDgBCUCKrlWFVSqApnQRlDWs0kX3ElsrZCvQxTzhE1DZ9SdabtOnS7itcy3K6ysGxCBWK2MQi2KAsSKiSQEkESQFsegGQAADAGAMARYGGgItARaAi0BBxAi4gRcQIuIEHEioOAFbgFQlWGUIdkRdsqoLtbCsC6MAiyMQxWxiVFiQE0giSRUSSAzgCcQMgAAGAAGAMAYwBFoDGAItAYaAi0BFxAi4gRcQqLiRUHECPARWOzCsqAE4wAsUQJqIROKKkppASSKiSQRIDOAMoDI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7894" name="AutoShape 6" descr="data:image/jpeg;base64,/9j/4AAQSkZJRgABAQAAAQABAAD/2wCEAAkGBwwPDQ8NDQ8PDQ8NDQ8MDAwMDQ8NDQwNFBEWFhQRFBQYHCggGBonHBQUITMiJikrLi4uFx8zRDMsOCgtLisBCgoKDg0OGhAQGiwlHyUtLSwsLCwsLCwsLCwsLCwtLCwsLCwsLCwsLCwsLCwsLCwsLCwsLCwsLCwsLCwsLCwsLP/AABEIANAA8gMBEQACEQEDEQH/xAAcAAEAAgMBAQEAAAAAAAAAAAAAAgMBBAUHBgj/xAA5EAACAgEBBQQHBwIHAAAAAAAAAQIDEQQFBhIhMRNBYXEHIjJRcoGxFDNCUpGhwSOCU2KjwtHS4v/EABsBAQEAAwEBAQAAAAAAAAAAAAABAgMEBQYH/8QAKBEBAAICAQQBAwQDAAAAAAAAAAECAxEEBRIhMUETIjJRYXGhBiMz/9oADAMBAAIRAxEAPwD3EAAAAAAAAAAAAAAAAAAAAAAAAAAAAAAAAAAAAAAAAAAAAAAAAAAAAAAAAAAAAAAAAAAAAAAAAAAAAAAAAAAAAAAAAAAAAAAAAAAAAAAAAAAAAwAAAAAAAAAAAAAABoarbGkqvq01t0IXX57KqUkpT+RjNoidNtcN7Vm0R4hvmTUAAAAAAAAAAAAAAyAAAAMAAAAAAAAAAAABrbT1kNPRbqJ8o01ztk3yWIrJLTqNs8dJvaKx8vD92fSRq6tfO/VWTuovn/WocuJUR/C613Y5cl18zirntW259PqM3TMWTDFcfi0f2+c3n2vdtHbF06Izsd13Z6WEc8brhyhw+5tLi+Yv9890Jx5ji0jHeP5et+jffxa1fZNY1DVw5Rb9X7Ql15d013r5+W7Fl34n28rn8GMf+zH5rP8AT7TXbW0enwtRqKaG+itthBvyTZum0R7l5+PBkyfjWZW6PXae+PHRbXdH81U42R/VFiYn0xvjvT8omGwVgAAAAAAAAAAGQAAAAAAAAAAAAAAAGGwPifSytRZsm2vTYcnOt2w4lGVlCeZRjnq8pcu9ZRryxuuodnCtWmWLWeVbg7v03VayethKPa1xq0v4bYTUuJ2JPpjEV45Zqrj3Gpd+XmzjyRakqNiTjs3atV2rqcnp5NrheE8ppWr8yw3yNFd4refT1c1a83B3V9r9+draG/Xx1eg4qrOUrrIepCdyeY2Q71L3vv5eIy3iZ3U4HGtjpNMvr9HC1GrndZK22crLJvM7JvilJ+ZzWmZ8y9rDXHSuqRpds3aF+mtV2mslTYvxQeM+El0a8GK3tWdwZuNizV7bxt95sv0t66DS1dFV8eScquKmzHe8NtN/odNeXPzDws/+PUnzjtpXvt6SrnqNHZs3UOursnO2pxWe24/YtT7sJfqzbfNvzWXDxunRSbVz1/iXrG7216tbpKtVV7NscuOcuE1ylF+KeUdNLd0beNyMM4rzSXSMmlkAAAAAAAAAAAYAAAAAAAbAAAABoDQ1mz42JqSTz7yMolxb93ILnCKi/BEXb4zfTc/Uaitdmo9pXns596T6xfgzC+OLOzi8u+CfDzu3dXV157dWJrOOzimsmuMMOqep3m23Fu7Wp4nFrHfh4Zqtgeji6pWY8s1atZ/5NVsUw9DD1CkzrbdhNM0TEw9WmSLQhdKPR889EZV2055p6l9Fu3vftHZ9UqdLOChOztWrYdpwywk+HnyzhGdc9qxqHHm6ThzzFrvu91/Sq52Rp2lCEFNqK1NKahFvpxxeWl4o6cfK34s8bm9BnHWbYp3+z1GEk0mnlNZTXRo7HzkxqdSyEAAAABkAAAAYAAAAAABVqn6jfuw/3QGKr0+vX3gXAAAAA0BTZp4sml252r2PXPrFP5DS7fN7T3M09mc1x/QaZbfHbW9HqWXVHHkTTKLzE7h8NtPZVmksxZ0aeI+RxZ6RD6XpXKvaJ7vhTdsfWxj9psqcaklmTkspPo8CcWqsq86t88QjXNHJMPoKZI0lOa+RNM7ZIe/+i2+6extNK5ttdpGuUurpjZJQ/ZY8kj1cG+yNvz7qcUjk27H1hucAAAAAMgAAAAAAAAAACnVfdy+X1A062BfCTAtVjAmpgS4gHEBjiQGHNAU2XL3fqRXL2jqZcLxhcu5BlDxXe6p3bQpqfPtbEnn8rms/tk5c3m0Pc6dPbhvMPSNFs+uUXCcVOEouMoyWVKLWGmdPb408Wclot3Q+T2j6Ir5Sdmz9RDs3LlTqeJTh4KazxLn3pfM57cfb2MPWLVjVob27/oemrI2bR1EJwi8vT6ZS9fwlY8YXgl8xXjxHtM/Wr2jVI09Y09EK4RrrioQrioQhFJRjFLCSR06+IeJa02ncrSoAAAAAAAAAAAAAAAAKtT93L4WBz62BdFgWJgTTAkmBnIEXICEpBWvbMg5WvlyYZQ8y3wo7O7R6pfh1kK5v/K3xf7ZHPmjzEvX6db7b0/Z6PpUdEPIv4mYfQ7L+7fxP6IrBtgAMgAAAAAAAAAAAAAAAAFeo9ifwv6AcutgXRYFiYE0wJZAcQEHICqcwrUusIrkbQvwmFh5tvztiDqekUZOybjbGfSNfDLk8976nPnvqNPY6Xx7XtNoejbC10NRp6tRDKjbBSSfWL70/mbqW3DzeVjmmWYl9Vsv7r+5mbmbgAAAAAAAAAAAAAAAAAAAQuXqS+F/QDjVMC+LAsTAmmBnIGHICEpAUWTIrQ1FgVx9bLPIMnz2192qdbBQlJ12QbdV0ebjnqmu9Gu9ItDq4vKtht4dP0faiL2fXUlwy00p6a6PerIyeW/PqMU+NLz6zF+6fl6Dsv7pecvqbXA2wMgAAAAAAAAAADAAAAAAAI2dH5P6AcKpgXxYFqYEkwM5Aw5AVTkBq3TIrm6mwK5d9gVrajaFWnqnfa8QgsvHWT7orxbMbW7Y23YMNs14rDzqrePV1Xam3SS+zR1dvbTrSjZwy5+9dXl55HnTmtE+H2VOl0tSIyedPs9xvSLqvtNOk1vDbXfZGmFyjwTrsm8Rzjk020vDJuw8iZnUvM6j0alMc5Mfx8PYUdz5cAAAAAABkAAAAYAAAAAABiXR+QHztbAvgwLUwJJgZyBGUgKLJhWlqLCK5WqtCubbYQfK+kGcvs9CXsu9uXxKD4frI5+R6e10bX1J2+Mja8Y95wTD66Mnhv7v1St1+jqhlynq6Esc8LtE2/kk38jPFXdocvPyxGC0z+j9PI9Z+fMgAAAAAAyAAAAAGAADIGMgYbAxkD5yL5vzf1AujIC1SAmpAOICEpAa9siK5+pmFcjVTCufKfMg4G+20aIaX7PODtstxKuKfD2TXSxv+O805bRrT1On4Ms276vPIWy6NM5JrD6Gma/qYeuehTd2ElPalqbnCyVGlTXqpcK47F73zcfkzpwUj8ni9X5N9xieu5Op4LOQM5AZAyAAAZAAAAGAAGGwMNgRbAw2BFyA+cb9eXxP6gXRkBZGQE1IDLYFc2BrWyIrnamQVx9VIK0uLmYz6ZVjdnmm1NU53WWSeXK2WH7o55JeCR51p7rS+2w1riw1iGszB0+HvPojWNi0eNt7/ANWR6OD8HxnVfPIl9nxG55ySYGcgZyBnIGcgZAyAAAAIgYbAw2BFsCLYEHICEpAfP2P+pP45fUCyEgLYyAmpAOICE5Aat0iK52pkFcfVSIrm6q3hhOX5YSf7GN/TfgjeSIeX6iWXH9X5nBX5fX5p81rCeeRhp0b8P0RuBp3TsnRwaw3SrJL3OfrfyeljjVXxPOv3Zpl9EpGxyJqQEkwJJgSTAygMgSQAAAAgwMMCLYEGwINgVykBVOYHBul/Vn8TAshIC1SAmpAZcgK5yA1rWRXO1LCuPqmFcbbNnDpb37qp488cjXk/GXVwo3mrDzdrMvLkcPqH1Wt2WSTwYx7b7VntfpjZs12FOOS7GvC9y4Vg9Ovp8Nn/AOkt2MjJqWxkBNMCaYEkwJJgSQEkBkAAArYEWBFgQbAhJgUzYGrdMDh2T/qS8/4AuhIC1SAmpAZcgISkBrWsK0NQyK5OpQHzm9UrFpZKEeJTko2NJvgh1zheSNObfb4el02K/V3aXwUE0zjn0+kx7i3ls6aiV1sKYe1bONcfDLxkUruWXIzRSky/RWiklCEV0jGMV5JYR6UeIfEZLd1plv1yKwXxYFkWBYmBJATTAygLIgZAAAK2BFgRYEGBVICmYGrcgOBq/Ut58lPo+7i9wFkJAXRkBYpAZ4gISkBRZIDRvZFc28K4u8N3Z6S+S5Pg4E/GTUV9TXln7ZdfBp3Zoh8RsXZUtXeqYequFynP8kV0/fBx0r3S+k5eeuGm23uLpZPadcZ8pVuzk+6cU019TdSI79ODk2tPH7numlWEkdb51vVsDYiwLYsCxMCaAkgJIC2PQDIAABWwIsCLAgwK5AVSQGvZEDn6zSxmnGSymBx7K7qXzTth3Nc7I+a7/r5gWUaqE/Zkm11j0kvNdwGwpAZ4gIykBTZIDUuZFc69hXD3irVmltg2k+FSjl4zKLUkv2MMkbrLr4WT6eWsub6P1OTvhWkm+zlKb6qPrYWO/ozRx59w9PrFZ+2YZjp1o94ak36ttsJ597ti4vP9zyLfbkhcM/V4kx+j16lHU+f026yovgwLYgWoCSAmgJoCyHQCQAABWBFgRYEGBCSArkgKpRApsgBrWUgc/VbMrn7UU2ukukl5PqgNOWzbY/d3TXuU8WL9+YFbjrI/4VnylW/5AhK7Vd9MPlc/+oFM7tV/gR+d3/kKosjq5fhqh852P+CDWls66Xt2vyhFRX8sK5Nm09l0XumyWbE+Cc5RlNRfenNmq2SseHbi4eWYi8R4fB622VM7VXZKKVso5rm4qUVJ8L5PmjkjfdOn0dorOGs3Thte+2+iy6xzendaja+c+CM+LMn3tGUzO4200pWK27fl+gqZ5O2PT5e9dWlt1srDTYgyi2IRbECaAmgJIC2HQCQAABBgRwBFgRaAi0BCSArcQK5RAqlACuVYFUqgK5UgVSpCq5UkFE6QrU1NLw8EllDy/eLdjVK6y2CdsbJubS9tN9fM5cmOfcPf4nNpFYpZz93tHJ6qFc65c1OMoyg+XLvMMdZ7vLp5uSk4ftl9hTuLpLJqUoyis5lGEuFM6JxxMvHpy71jT0XTV4SNseIcN53O27XErBsQQRdFBFkUUTSCJoCSAth0AkAAARYEWBhgRaAi0BFoCLiBW4gQcQIOAEHACDgBCUCKrlWFVSqApnQRlDWs0kX3ElsrZCvQxTzhE1DZ9SdabtOnS7itcy3K6ysGxCBWK2MQi2KAsSKiSQEkESQFsegGQAADAGAMARYGGgItARaAi0BBxAi4gRcQIuIEHEioOAFbgFQlWGUIdkRdsqoLtbCsC6MAiyMQxWxiVFiQE0giSRUSSAzgCcQMgAAGAAGAMAYwBFoDGAItAYaAi0BFxAi4gRcQqLiRUHECPARWOzCsqAE4wAsUQJqIROKKkppASSKiSQRIDOAMoDI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988840"/>
            <a:ext cx="4992887" cy="4291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 e Referencias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¹Qualidade de Software – Teoria e Prática” (ROCHA </a:t>
            </a:r>
            <a:r>
              <a:rPr lang="pt-BR" i="1" dirty="0" err="1" smtClean="0"/>
              <a:t>et</a:t>
            </a:r>
            <a:r>
              <a:rPr lang="pt-BR" i="1" dirty="0" smtClean="0"/>
              <a:t> al</a:t>
            </a:r>
            <a:r>
              <a:rPr lang="pt-BR" dirty="0" smtClean="0"/>
              <a:t>., 2001)</a:t>
            </a:r>
          </a:p>
          <a:p>
            <a:r>
              <a:rPr lang="pt-BR" u="sng" dirty="0" smtClean="0">
                <a:hlinkClick r:id="rId2"/>
              </a:rPr>
              <a:t>www.devmedia.com.br/artigo-engenharia-de-software-introducao-a-teste-de-software/8035</a:t>
            </a:r>
            <a:endParaRPr lang="pt-BR" dirty="0" smtClean="0"/>
          </a:p>
          <a:p>
            <a:r>
              <a:rPr lang="pt-BR" dirty="0" smtClean="0"/>
              <a:t>Pressman, 2005</a:t>
            </a:r>
          </a:p>
          <a:p>
            <a:r>
              <a:rPr lang="pt-BR" dirty="0" smtClean="0">
                <a:hlinkClick r:id="rId3"/>
              </a:rPr>
              <a:t>https://prezi.com/.../desenvolvimento-orientado-a-testes.../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https://github.com/.../getcomp-tdd-solucao/tree/master/src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 e Referencias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http://junit.org/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</a:p>
          <a:p>
            <a:pPr lvl="1"/>
            <a:r>
              <a:rPr lang="pt-BR" dirty="0" smtClean="0"/>
              <a:t>“Testar um software significa verificar através de uma execução controlada se o seu comportamento corre de acordo com o especificado.”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27650" name="Picture 2" descr="http://2.bp.blogspot.com/-m3Sc-xqrCII/TnK5lZSymgI/AAAAAAAABco/JJAcDL5LuSc/s1600/testes+de+softwa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933056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Básicos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Definições da </a:t>
            </a:r>
            <a:r>
              <a:rPr lang="pt-BR" b="1" dirty="0" smtClean="0"/>
              <a:t>IEEE</a:t>
            </a:r>
            <a:r>
              <a:rPr lang="pt-BR" dirty="0" smtClean="0"/>
              <a:t> - </a:t>
            </a:r>
            <a:r>
              <a:rPr lang="en-US" b="1" i="1" dirty="0" smtClean="0"/>
              <a:t>I</a:t>
            </a:r>
            <a:r>
              <a:rPr lang="en-US" i="1" dirty="0" smtClean="0"/>
              <a:t>nstitute of </a:t>
            </a:r>
            <a:r>
              <a:rPr lang="en-US" b="1" i="1" dirty="0" smtClean="0"/>
              <a:t>E</a:t>
            </a:r>
            <a:r>
              <a:rPr lang="en-US" i="1" dirty="0" smtClean="0"/>
              <a:t>lectrical and </a:t>
            </a:r>
            <a:r>
              <a:rPr lang="en-US" b="1" i="1" dirty="0" smtClean="0"/>
              <a:t>E</a:t>
            </a:r>
            <a:r>
              <a:rPr lang="en-US" i="1" dirty="0" smtClean="0"/>
              <a:t>lectronics </a:t>
            </a:r>
            <a:r>
              <a:rPr lang="en-US" b="1" i="1" dirty="0" smtClean="0"/>
              <a:t>E</a:t>
            </a:r>
            <a:r>
              <a:rPr lang="en-US" i="1" dirty="0" smtClean="0"/>
              <a:t>ngineers </a:t>
            </a:r>
            <a:r>
              <a:rPr lang="en-US" dirty="0" smtClean="0"/>
              <a:t>– (IEEE 610, 1990)</a:t>
            </a:r>
          </a:p>
          <a:p>
            <a:r>
              <a:rPr lang="pt-BR" b="1" dirty="0" smtClean="0"/>
              <a:t>Defeito</a:t>
            </a:r>
            <a:r>
              <a:rPr lang="pt-BR" dirty="0" smtClean="0"/>
              <a:t> – Ex.: Instrução ou comando incorreto</a:t>
            </a:r>
          </a:p>
          <a:p>
            <a:r>
              <a:rPr lang="pt-BR" b="1" dirty="0" smtClean="0"/>
              <a:t>Erro</a:t>
            </a:r>
          </a:p>
          <a:p>
            <a:r>
              <a:rPr lang="pt-BR" b="1" dirty="0" smtClean="0"/>
              <a:t>Falha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Básicos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5" name="Imagem 1" descr="http://www.devmedia.com.br/imagens/engsoft/artigo7/image0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910" y="2276872"/>
            <a:ext cx="8091594" cy="3242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Níveis de Teste de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Podemos classificar os principais níveis de teste de software assim¹:</a:t>
            </a:r>
          </a:p>
          <a:p>
            <a:r>
              <a:rPr lang="pt-BR" b="1" dirty="0" smtClean="0"/>
              <a:t>Teste de Unidade</a:t>
            </a:r>
          </a:p>
          <a:p>
            <a:r>
              <a:rPr lang="pt-BR" b="1" dirty="0" smtClean="0"/>
              <a:t>Teste de Integração</a:t>
            </a:r>
          </a:p>
          <a:p>
            <a:r>
              <a:rPr lang="pt-BR" b="1" dirty="0" smtClean="0"/>
              <a:t>Teste de Sistema</a:t>
            </a:r>
          </a:p>
          <a:p>
            <a:r>
              <a:rPr lang="pt-BR" b="1" dirty="0" smtClean="0"/>
              <a:t>Teste de Aceitação</a:t>
            </a:r>
          </a:p>
          <a:p>
            <a:r>
              <a:rPr lang="pt-BR" b="1" dirty="0" smtClean="0"/>
              <a:t>Teste de Regressão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Níveis de Teste de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O planejamento e projeto dos testes devem ocorrer de cima para baixo, ou seja, planejar a partir:</a:t>
            </a:r>
          </a:p>
          <a:p>
            <a:pPr marL="596646" indent="-514350">
              <a:buFont typeface="+mj-lt"/>
              <a:buAutoNum type="arabicPeriod"/>
            </a:pPr>
            <a:r>
              <a:rPr lang="pt-BR" dirty="0" smtClean="0"/>
              <a:t>Dos requisitos o Teste de Aceitação</a:t>
            </a:r>
          </a:p>
          <a:p>
            <a:pPr marL="596646" indent="-514350">
              <a:buFont typeface="+mj-lt"/>
              <a:buAutoNum type="arabicPeriod"/>
            </a:pPr>
            <a:r>
              <a:rPr lang="pt-BR" dirty="0" smtClean="0"/>
              <a:t>Do projeto de alto nível do software o Teste de Sistema</a:t>
            </a:r>
          </a:p>
          <a:p>
            <a:pPr marL="596646" indent="-514350">
              <a:buFont typeface="+mj-lt"/>
              <a:buAutoNum type="arabicPeriod"/>
            </a:pPr>
            <a:r>
              <a:rPr lang="pt-BR" dirty="0" smtClean="0"/>
              <a:t>Do projeto detalhado o Teste de Integração</a:t>
            </a:r>
          </a:p>
          <a:p>
            <a:pPr marL="596646" indent="-514350">
              <a:buFont typeface="+mj-lt"/>
              <a:buAutoNum type="arabicPeriod"/>
            </a:pPr>
            <a:r>
              <a:rPr lang="pt-BR" dirty="0" smtClean="0"/>
              <a:t>Da codificação</a:t>
            </a:r>
          </a:p>
          <a:p>
            <a:pPr marL="596646" indent="-51435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Outros tipos de testes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pt-BR" dirty="0" smtClean="0"/>
              <a:t>Operacional, Positivo-Negativo, Interface, Performance, Carga, Volume, Stress, Configuração, Instalação, Segurança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32772" name="Picture 4" descr="http://www.ceviu.com.br/blog/wp-content/uploads/2013/08/software-tes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3861048"/>
            <a:ext cx="3333750" cy="2219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Teste Estrutural / Caixa Branca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Comportamento interno </a:t>
            </a:r>
          </a:p>
          <a:p>
            <a:r>
              <a:rPr lang="pt-BR" dirty="0" smtClean="0"/>
              <a:t>Teste de Unidade </a:t>
            </a:r>
            <a:r>
              <a:rPr lang="pt-BR" smtClean="0"/>
              <a:t>e Integração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642F-FC9C-42CD-9EE4-23EF85AE02E3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3074" name="Picture 2" descr="http://www.papillonribbon.com/assets/universal/swatches/ceco-box/eza-1239/EZA1239_glossy-whi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068960"/>
            <a:ext cx="3206380" cy="3206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228</TotalTime>
  <Words>518</Words>
  <Application>Microsoft Office PowerPoint</Application>
  <PresentationFormat>On-screen Show (4:3)</PresentationFormat>
  <Paragraphs>127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Solstice</vt:lpstr>
      <vt:lpstr>Teste de Software apoiado por ferramentas livres</vt:lpstr>
      <vt:lpstr>Membros</vt:lpstr>
      <vt:lpstr>Teste de software</vt:lpstr>
      <vt:lpstr>Conceitos Básicos</vt:lpstr>
      <vt:lpstr>Conceitos Básicos</vt:lpstr>
      <vt:lpstr>Níveis de Teste de Software</vt:lpstr>
      <vt:lpstr>Níveis de Teste de Software</vt:lpstr>
      <vt:lpstr>Outros tipos de testes</vt:lpstr>
      <vt:lpstr>Teste Estrutural / Caixa Branca</vt:lpstr>
      <vt:lpstr>Teste Funcional / Caixa Preta</vt:lpstr>
      <vt:lpstr>Teste de Análise do Valor Limite</vt:lpstr>
      <vt:lpstr>Ferramentas de Teste</vt:lpstr>
      <vt:lpstr>Behat</vt:lpstr>
      <vt:lpstr>Selenium</vt:lpstr>
      <vt:lpstr>JUnit</vt:lpstr>
      <vt:lpstr>JUnit</vt:lpstr>
      <vt:lpstr>JUnit</vt:lpstr>
      <vt:lpstr>Dinâmica</vt:lpstr>
      <vt:lpstr>Executando o teste</vt:lpstr>
      <vt:lpstr>Exemplo</vt:lpstr>
      <vt:lpstr>DOJO</vt:lpstr>
      <vt:lpstr>DOJO</vt:lpstr>
      <vt:lpstr>Vamos praticar?</vt:lpstr>
      <vt:lpstr>Fontes e Referencias</vt:lpstr>
      <vt:lpstr>Fontes e Referencias</vt:lpstr>
      <vt:lpstr>Obrigado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 apoiado por ferramentas livres</dc:title>
  <dc:creator>João Paulo Radd</dc:creator>
  <cp:lastModifiedBy>João Paulo Radd</cp:lastModifiedBy>
  <cp:revision>25</cp:revision>
  <dcterms:created xsi:type="dcterms:W3CDTF">2014-11-06T17:23:15Z</dcterms:created>
  <dcterms:modified xsi:type="dcterms:W3CDTF">2014-11-07T15:57:44Z</dcterms:modified>
</cp:coreProperties>
</file>