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0" r:id="rId4"/>
    <p:sldId id="257" r:id="rId5"/>
    <p:sldId id="258" r:id="rId6"/>
    <p:sldId id="279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1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1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9E-5E10-4430-BCE2-814D587183AF}" type="datetimeFigureOut">
              <a:rPr lang="pt-BR" smtClean="0"/>
              <a:pPr/>
              <a:t>17/10/2014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2476-40B0-4B55-94BB-181E9532F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3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1</a:t>
            </a:r>
            <a:br>
              <a:rPr lang="pt-BR" dirty="0" smtClean="0"/>
            </a:br>
            <a:r>
              <a:rPr lang="pt-BR" dirty="0" smtClean="0"/>
              <a:t>Projeto </a:t>
            </a:r>
            <a:r>
              <a:rPr lang="pt-BR" dirty="0" err="1" smtClean="0"/>
              <a:t>CarBills</a:t>
            </a:r>
            <a:endParaRPr lang="pt-BR" dirty="0"/>
          </a:p>
        </p:txBody>
      </p:sp>
      <p:pic>
        <p:nvPicPr>
          <p:cNvPr id="1027" name="Picture 3" descr="C:\Users\Gilson\AppData\Local\Microsoft\Windows\Temporary Internet Files\Content.IE5\M8U4NWE5\MC90044033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" y="5013176"/>
            <a:ext cx="2602915" cy="14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766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6849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que apresenta ao usuário a recuperação de dados da ALI</a:t>
            </a:r>
          </a:p>
          <a:p>
            <a:r>
              <a:rPr lang="pt-BR" dirty="0" smtClean="0"/>
              <a:t>As informações de controle são apresentadas externamente à aplicação</a:t>
            </a:r>
          </a:p>
          <a:p>
            <a:r>
              <a:rPr lang="pt-BR" dirty="0" smtClean="0"/>
              <a:t>Os dados devem se apresentar de forma simples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7990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dos Pesos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44078"/>
            <a:ext cx="5400600" cy="545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42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ALI 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59" y="2204866"/>
          <a:ext cx="7992889" cy="3600396"/>
        </p:xfrm>
        <a:graphic>
          <a:graphicData uri="http://schemas.openxmlformats.org/drawingml/2006/table">
            <a:tbl>
              <a:tblPr/>
              <a:tblGrid>
                <a:gridCol w="1600410"/>
                <a:gridCol w="1670991"/>
                <a:gridCol w="1368508"/>
                <a:gridCol w="1779151"/>
                <a:gridCol w="1573829"/>
              </a:tblGrid>
              <a:tr h="10286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ALI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Tipos de Reg. Lógicos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Carro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Gasto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Parcelas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Divida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1434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28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826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Saída Externa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2353816"/>
          <a:ext cx="7992889" cy="2947392"/>
        </p:xfrm>
        <a:graphic>
          <a:graphicData uri="http://schemas.openxmlformats.org/drawingml/2006/table">
            <a:tbl>
              <a:tblPr/>
              <a:tblGrid>
                <a:gridCol w="1600410"/>
                <a:gridCol w="1670991"/>
                <a:gridCol w="1368508"/>
                <a:gridCol w="1779151"/>
                <a:gridCol w="1573829"/>
              </a:tblGrid>
              <a:tr h="1152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Processo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Arquivos Lógicos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Relatório Carro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9905" algn="ctr"/>
                        </a:tabLs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Complexo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Relatório Gasto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Complexo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14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Entrada Externa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916834"/>
          <a:ext cx="8568951" cy="3456380"/>
        </p:xfrm>
        <a:graphic>
          <a:graphicData uri="http://schemas.openxmlformats.org/drawingml/2006/table">
            <a:tbl>
              <a:tblPr/>
              <a:tblGrid>
                <a:gridCol w="2110791"/>
                <a:gridCol w="1684310"/>
                <a:gridCol w="1389506"/>
                <a:gridCol w="1837608"/>
                <a:gridCol w="1546736"/>
              </a:tblGrid>
              <a:tr h="1152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Processo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Arquivos Lógicos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7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Form_Usuário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9905" algn="ctr"/>
                        </a:tabLs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 err="1">
                          <a:latin typeface="Calibri"/>
                          <a:ea typeface="MS Mincho"/>
                          <a:cs typeface="Times New Roman"/>
                        </a:rPr>
                        <a:t>Form_Gastos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Complexo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Form_Dependente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3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12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das Consultas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1844824"/>
          <a:ext cx="7992889" cy="4267200"/>
        </p:xfrm>
        <a:graphic>
          <a:graphicData uri="http://schemas.openxmlformats.org/drawingml/2006/table">
            <a:tbl>
              <a:tblPr/>
              <a:tblGrid>
                <a:gridCol w="1968891"/>
                <a:gridCol w="1571079"/>
                <a:gridCol w="1296095"/>
                <a:gridCol w="1714071"/>
                <a:gridCol w="1442753"/>
              </a:tblGrid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Processo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Elementos de Data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Arquivos Lógicos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Complexidade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Pontos de Função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Pessoa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9905" algn="ctr"/>
                        </a:tabLst>
                      </a:pPr>
                      <a:r>
                        <a:rPr lang="pt-BR" sz="2000" dirty="0">
                          <a:latin typeface="Calibri"/>
                          <a:ea typeface="MS Mincho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Imposto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CompraV.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Abastecimento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Seguro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Multa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Parcelamento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Consulta Divida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Simples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MS Mincho"/>
                          <a:cs typeface="Times New Roman"/>
                        </a:rPr>
                        <a:t>Total</a:t>
                      </a:r>
                      <a:endParaRPr lang="pt-BR" sz="20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MS Mincho"/>
                          <a:cs typeface="Times New Roman"/>
                        </a:rPr>
                        <a:t>24</a:t>
                      </a:r>
                      <a:endParaRPr lang="pt-BR" sz="20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Total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ALI = 28</a:t>
            </a:r>
          </a:p>
          <a:p>
            <a:r>
              <a:rPr lang="pt-BR" dirty="0" smtClean="0"/>
              <a:t>SE = 14</a:t>
            </a:r>
          </a:p>
          <a:p>
            <a:r>
              <a:rPr lang="pt-BR" dirty="0" smtClean="0"/>
              <a:t>EE = 12</a:t>
            </a:r>
          </a:p>
          <a:p>
            <a:r>
              <a:rPr lang="pt-BR" dirty="0" smtClean="0"/>
              <a:t>CE = 24</a:t>
            </a:r>
          </a:p>
          <a:p>
            <a:pPr lvl="1"/>
            <a:r>
              <a:rPr lang="pt-BR" dirty="0" smtClean="0"/>
              <a:t>	Total de Pontos = 78</a:t>
            </a:r>
          </a:p>
          <a:p>
            <a:pPr lvl="1"/>
            <a:r>
              <a:rPr lang="pt-BR" dirty="0" smtClean="0"/>
              <a:t>	Total de Horas Esperadas(SQL = 3h/PF ; JAVA = 5h/PF)</a:t>
            </a:r>
          </a:p>
          <a:p>
            <a:pPr lvl="2"/>
            <a:r>
              <a:rPr lang="pt-BR" dirty="0" smtClean="0"/>
              <a:t>28*3 + 50*5 =334horas</a:t>
            </a:r>
          </a:p>
          <a:p>
            <a:endParaRPr lang="pt-B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060848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OBRIGADO</a:t>
            </a:r>
            <a:endParaRPr lang="pt-BR" sz="60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do Grupo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 João Paulo</a:t>
            </a:r>
          </a:p>
          <a:p>
            <a:r>
              <a:rPr lang="pt-BR" dirty="0" smtClean="0"/>
              <a:t> Paulo Henrique </a:t>
            </a:r>
          </a:p>
          <a:p>
            <a:r>
              <a:rPr lang="pt-BR" dirty="0" smtClean="0"/>
              <a:t> Miguel Alvim </a:t>
            </a:r>
          </a:p>
          <a:p>
            <a:r>
              <a:rPr lang="pt-BR" dirty="0" smtClean="0"/>
              <a:t>Gilson dos Reis </a:t>
            </a:r>
            <a:endParaRPr lang="pt-B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PARA ANÁLISE DE PONTOS DE FUNÇÃO DO PROJETO: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Motivo de termos escolhido:</a:t>
            </a:r>
          </a:p>
          <a:p>
            <a:pPr lvl="1"/>
            <a:r>
              <a:rPr lang="pt-BR" dirty="0" smtClean="0"/>
              <a:t>Possível de se calcular a partir da documentação do programa, não necessitando de que o mesmo esteja implementado.</a:t>
            </a:r>
          </a:p>
          <a:p>
            <a:pPr lvl="1"/>
            <a:r>
              <a:rPr lang="pt-BR" dirty="0" smtClean="0"/>
              <a:t>Não leva em consideração a maneira como o programa é escrito, o que pode divergir entre as linguagens utilizadas.</a:t>
            </a:r>
          </a:p>
          <a:p>
            <a:pPr lvl="1"/>
            <a:r>
              <a:rPr lang="pt-BR" dirty="0" smtClean="0"/>
              <a:t>Leva em consideração a complexidade de cada tarefa, independente da linguagem, sendo algo mais universal.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17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PARA ANÁLISE DE PONTOS DE FUNÇÃO DO PROJETO: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 do “Ponto de Função”</a:t>
            </a:r>
          </a:p>
          <a:p>
            <a:r>
              <a:rPr lang="pt-BR" dirty="0" smtClean="0"/>
              <a:t>Definição de Arquivo Lógico Interno</a:t>
            </a:r>
          </a:p>
          <a:p>
            <a:r>
              <a:rPr lang="pt-BR" dirty="0" smtClean="0"/>
              <a:t>Definição de Saída Externa</a:t>
            </a:r>
          </a:p>
          <a:p>
            <a:r>
              <a:rPr lang="pt-BR" dirty="0" smtClean="0"/>
              <a:t>Definição de Entrada Externa</a:t>
            </a:r>
          </a:p>
          <a:p>
            <a:r>
              <a:rPr lang="pt-BR" dirty="0" smtClean="0"/>
              <a:t>Definição de </a:t>
            </a:r>
            <a:r>
              <a:rPr lang="pt-BR" dirty="0" smtClean="0"/>
              <a:t>Consultas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670741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Quantificação do Produto do Trabalho X Funções Criadas</a:t>
            </a:r>
          </a:p>
          <a:p>
            <a:pPr lvl="1"/>
            <a:r>
              <a:rPr lang="pt-BR" dirty="0" smtClean="0"/>
              <a:t> Leva em consideração a complexidade</a:t>
            </a:r>
          </a:p>
          <a:p>
            <a:pPr lvl="1"/>
            <a:r>
              <a:rPr lang="pt-BR" dirty="0" smtClean="0"/>
              <a:t>Não considera o Método de construção</a:t>
            </a:r>
          </a:p>
          <a:p>
            <a:pPr lvl="1"/>
            <a:r>
              <a:rPr lang="pt-BR" dirty="0" smtClean="0"/>
              <a:t>Em média, consideramos para um programador JAVA, 5h por ponto de função</a:t>
            </a:r>
          </a:p>
          <a:p>
            <a:pPr lvl="1"/>
            <a:r>
              <a:rPr lang="pt-BR" dirty="0"/>
              <a:t>Em média, consideramos </a:t>
            </a:r>
            <a:r>
              <a:rPr lang="pt-BR" dirty="0" smtClean="0"/>
              <a:t>desenvolvedor de SQL, 3h </a:t>
            </a:r>
            <a:r>
              <a:rPr lang="pt-BR" dirty="0"/>
              <a:t>por ponto de função</a:t>
            </a:r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39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Importante para se ter de forma prévia um cálculo que quanto será gasto no sistema</a:t>
            </a:r>
          </a:p>
          <a:p>
            <a:r>
              <a:rPr lang="pt-BR" dirty="0" smtClean="0"/>
              <a:t>O gasto é calculado ao multiplicar o total do PF pelo custo/hora de um funcionário</a:t>
            </a:r>
          </a:p>
          <a:p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639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ARQUIVO LÓGICO INTERNO (ALI)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</a:t>
            </a:r>
            <a:r>
              <a:rPr lang="pt-BR" dirty="0" smtClean="0"/>
              <a:t>lógicos armazenados </a:t>
            </a:r>
            <a:r>
              <a:rPr lang="pt-BR" dirty="0" smtClean="0"/>
              <a:t>pelo programa</a:t>
            </a:r>
          </a:p>
          <a:p>
            <a:pPr lvl="1"/>
            <a:r>
              <a:rPr lang="pt-BR" dirty="0" smtClean="0"/>
              <a:t>Todos os valores geridos pelo programa</a:t>
            </a:r>
          </a:p>
          <a:p>
            <a:pPr lvl="2"/>
            <a:r>
              <a:rPr lang="pt-BR" dirty="0" smtClean="0"/>
              <a:t>Consultas</a:t>
            </a:r>
          </a:p>
          <a:p>
            <a:pPr lvl="2"/>
            <a:r>
              <a:rPr lang="pt-BR" dirty="0" smtClean="0"/>
              <a:t>Cadastros</a:t>
            </a:r>
          </a:p>
          <a:p>
            <a:pPr lvl="2"/>
            <a:r>
              <a:rPr lang="pt-BR" dirty="0" smtClean="0"/>
              <a:t>Atualizações</a:t>
            </a:r>
          </a:p>
          <a:p>
            <a:pPr marL="914400" lvl="2" indent="0">
              <a:buNone/>
            </a:pPr>
            <a:endParaRPr lang="pt-BR" dirty="0" smtClean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1921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SAÍDA EXTERNA (SE)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 os dados de controle, gerados pelo sistema</a:t>
            </a:r>
          </a:p>
          <a:p>
            <a:pPr lvl="1"/>
            <a:r>
              <a:rPr lang="pt-BR" dirty="0" smtClean="0"/>
              <a:t>Dados formatos para serem apresentados ao usuário</a:t>
            </a:r>
          </a:p>
          <a:p>
            <a:pPr lvl="1"/>
            <a:r>
              <a:rPr lang="pt-BR" dirty="0" smtClean="0"/>
              <a:t>Em geral são os relatórios que o programa gera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2025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ENTRADA EXTERNA (EE)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inseridos no sistema</a:t>
            </a:r>
          </a:p>
          <a:p>
            <a:pPr lvl="1"/>
            <a:r>
              <a:rPr lang="pt-BR" dirty="0" smtClean="0"/>
              <a:t>Podem ser criados pelo usuário ou pelo próprio sistema</a:t>
            </a:r>
          </a:p>
          <a:p>
            <a:pPr lvl="1"/>
            <a:r>
              <a:rPr lang="pt-BR" dirty="0" smtClean="0"/>
              <a:t>As páginas de cadastro, por exemplo, são um tipo de entrada externa.</a:t>
            </a:r>
          </a:p>
          <a:p>
            <a:pPr lvl="1"/>
            <a:r>
              <a:rPr lang="pt-BR" dirty="0" smtClean="0"/>
              <a:t>Entrada Externa X Arquivo Lógico Interno</a:t>
            </a:r>
          </a:p>
          <a:p>
            <a:pPr lvl="2"/>
            <a:r>
              <a:rPr lang="pt-BR" dirty="0" smtClean="0"/>
              <a:t>As entradas externas são a forma de incrementar os dados guardados na ALI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0912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517</Words>
  <Application>Microsoft Office PowerPoint</Application>
  <PresentationFormat>Apresentação na tela (4:3)</PresentationFormat>
  <Paragraphs>177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Grupo 1 Projeto CarBills</vt:lpstr>
      <vt:lpstr>Componentes do Grupo</vt:lpstr>
      <vt:lpstr>MODELO PARA ANÁLISE DE PONTOS DE FUNÇÃO DO PROJETO:</vt:lpstr>
      <vt:lpstr>MODELO PARA ANÁLISE DE PONTOS DE FUNÇÃO DO PROJETO:</vt:lpstr>
      <vt:lpstr>PONTO DE FUNÇÃO</vt:lpstr>
      <vt:lpstr>PONTO DE FUNÇÃO</vt:lpstr>
      <vt:lpstr>ARQUIVO LÓGICO INTERNO (ALI)</vt:lpstr>
      <vt:lpstr>SAÍDA EXTERNA (SE)</vt:lpstr>
      <vt:lpstr>ENTRADA EXTERNA (EE)</vt:lpstr>
      <vt:lpstr>CONSULTAS</vt:lpstr>
      <vt:lpstr>Tabela dos Pesos</vt:lpstr>
      <vt:lpstr>Tabela ALI </vt:lpstr>
      <vt:lpstr>Tabela de Saída Externa</vt:lpstr>
      <vt:lpstr>Tabela de Entrada Externa</vt:lpstr>
      <vt:lpstr>Tabela das Consultas</vt:lpstr>
      <vt:lpstr>Total do Projeto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 Projeto CarBills</dc:title>
  <dc:creator>Gilson</dc:creator>
  <cp:lastModifiedBy>Gilson</cp:lastModifiedBy>
  <cp:revision>27</cp:revision>
  <dcterms:created xsi:type="dcterms:W3CDTF">2014-09-26T00:08:16Z</dcterms:created>
  <dcterms:modified xsi:type="dcterms:W3CDTF">2014-10-17T21:50:10Z</dcterms:modified>
</cp:coreProperties>
</file>