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1" r:id="rId3"/>
    <p:sldId id="257" r:id="rId4"/>
    <p:sldId id="258" r:id="rId5"/>
    <p:sldId id="262" r:id="rId6"/>
    <p:sldId id="259" r:id="rId7"/>
    <p:sldId id="260"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572" y="-5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sz="quarter" idx="1"/>
          </p:nvPr>
        </p:nvSpPr>
        <p:spPr>
          <a:xfrm>
            <a:off x="3970940" y="0"/>
            <a:ext cx="3037840" cy="464820"/>
          </a:xfrm>
          <a:prstGeom prst="rect">
            <a:avLst/>
          </a:prstGeom>
        </p:spPr>
        <p:txBody>
          <a:bodyPr vert="horz" lIns="92446" tIns="46223" rIns="92446" bIns="46223" rtlCol="0"/>
          <a:lstStyle>
            <a:lvl1pPr algn="r">
              <a:defRPr sz="1200"/>
            </a:lvl1pPr>
          </a:lstStyle>
          <a:p>
            <a:fld id="{C7CA6447-1FEC-4D04-B1A7-19412E2BC52A}" type="datetimeFigureOut">
              <a:rPr lang="en-US" smtClean="0"/>
              <a:pPr/>
              <a:t>3/26/2015</a:t>
            </a:fld>
            <a:endParaRPr lang="en-US" dirty="0"/>
          </a:p>
        </p:txBody>
      </p:sp>
      <p:sp>
        <p:nvSpPr>
          <p:cNvPr id="4" name="Footer Placeholder 3"/>
          <p:cNvSpPr>
            <a:spLocks noGrp="1"/>
          </p:cNvSpPr>
          <p:nvPr>
            <p:ph type="ftr" sz="quarter" idx="2"/>
          </p:nvPr>
        </p:nvSpPr>
        <p:spPr>
          <a:xfrm>
            <a:off x="2" y="8829967"/>
            <a:ext cx="3037840" cy="464820"/>
          </a:xfrm>
          <a:prstGeom prst="rect">
            <a:avLst/>
          </a:prstGeom>
        </p:spPr>
        <p:txBody>
          <a:bodyPr vert="horz" lIns="92446" tIns="46223" rIns="92446" bIns="462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40" y="8829967"/>
            <a:ext cx="3037840" cy="464820"/>
          </a:xfrm>
          <a:prstGeom prst="rect">
            <a:avLst/>
          </a:prstGeom>
        </p:spPr>
        <p:txBody>
          <a:bodyPr vert="horz" lIns="92446" tIns="46223" rIns="92446" bIns="46223" rtlCol="0" anchor="b"/>
          <a:lstStyle>
            <a:lvl1pPr algn="r">
              <a:defRPr sz="1200"/>
            </a:lvl1pPr>
          </a:lstStyle>
          <a:p>
            <a:fld id="{8B264FF5-5076-480E-AC21-951C3BD210D3}" type="slidenum">
              <a:rPr lang="en-US" smtClean="0"/>
              <a:pPr/>
              <a:t>‹#›</a:t>
            </a:fld>
            <a:endParaRPr lang="en-US" dirty="0"/>
          </a:p>
        </p:txBody>
      </p:sp>
    </p:spTree>
    <p:extLst>
      <p:ext uri="{BB962C8B-B14F-4D97-AF65-F5344CB8AC3E}">
        <p14:creationId xmlns:p14="http://schemas.microsoft.com/office/powerpoint/2010/main" val="1533933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970940" y="0"/>
            <a:ext cx="3037840" cy="464820"/>
          </a:xfrm>
          <a:prstGeom prst="rect">
            <a:avLst/>
          </a:prstGeom>
        </p:spPr>
        <p:txBody>
          <a:bodyPr vert="horz" lIns="92446" tIns="46223" rIns="92446" bIns="46223" rtlCol="0"/>
          <a:lstStyle>
            <a:lvl1pPr algn="r">
              <a:defRPr sz="1200"/>
            </a:lvl1pPr>
          </a:lstStyle>
          <a:p>
            <a:fld id="{8B0A5600-8A25-404F-9485-230E6511211A}" type="datetimeFigureOut">
              <a:rPr lang="en-US" smtClean="0"/>
              <a:pPr/>
              <a:t>3/26/2015</a:t>
            </a:fld>
            <a:endParaRPr lang="en-US" dirty="0"/>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29967"/>
            <a:ext cx="3037840" cy="464820"/>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0" y="8829967"/>
            <a:ext cx="3037840" cy="464820"/>
          </a:xfrm>
          <a:prstGeom prst="rect">
            <a:avLst/>
          </a:prstGeom>
        </p:spPr>
        <p:txBody>
          <a:bodyPr vert="horz" lIns="92446" tIns="46223" rIns="92446" bIns="46223" rtlCol="0" anchor="b"/>
          <a:lstStyle>
            <a:lvl1pPr algn="r">
              <a:defRPr sz="1200"/>
            </a:lvl1pPr>
          </a:lstStyle>
          <a:p>
            <a:fld id="{1F16C991-D6A0-4932-9368-2531516CD981}" type="slidenum">
              <a:rPr lang="en-US" smtClean="0"/>
              <a:pPr/>
              <a:t>‹#›</a:t>
            </a:fld>
            <a:endParaRPr lang="en-US" dirty="0"/>
          </a:p>
        </p:txBody>
      </p:sp>
    </p:spTree>
    <p:extLst>
      <p:ext uri="{BB962C8B-B14F-4D97-AF65-F5344CB8AC3E}">
        <p14:creationId xmlns:p14="http://schemas.microsoft.com/office/powerpoint/2010/main" val="1152795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E2150-C294-4DDE-B9EA-6682E2342B1F}" type="slidenum">
              <a:rPr lang="en-US"/>
              <a:pPr/>
              <a:t>2</a:t>
            </a:fld>
            <a:endParaRPr lang="en-US" dirty="0"/>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60068-8E46-46F6-ABDA-7C56DD632AE0}" type="slidenum">
              <a:rPr lang="en-US"/>
              <a:pPr/>
              <a:t>3</a:t>
            </a:fld>
            <a:endParaRPr lang="en-US"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AEAD308-8DD5-4B21-B5A1-CEAC5A5BF764}" type="slidenum">
              <a:rPr lang="en-US"/>
              <a:pPr/>
              <a:t>7</a:t>
            </a:fld>
            <a:endParaRPr lang="en-US" dirty="0"/>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15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71500" y="1676400"/>
            <a:ext cx="8001000" cy="4495800"/>
          </a:xfrm>
        </p:spPr>
        <p:txBody>
          <a:bodyPr/>
          <a:lstStyle/>
          <a:p>
            <a:endParaRPr lang="en-US" dirty="0"/>
          </a:p>
        </p:txBody>
      </p:sp>
      <p:sp>
        <p:nvSpPr>
          <p:cNvPr id="4" name="Footer Placeholder 3"/>
          <p:cNvSpPr>
            <a:spLocks noGrp="1"/>
          </p:cNvSpPr>
          <p:nvPr>
            <p:ph type="ftr" sz="quarter" idx="10"/>
          </p:nvPr>
        </p:nvSpPr>
        <p:spPr>
          <a:xfrm>
            <a:off x="2438400" y="6248400"/>
            <a:ext cx="5638800" cy="457200"/>
          </a:xfrm>
        </p:spPr>
        <p:txBody>
          <a:bodyPr/>
          <a:lstStyle>
            <a:lvl1pPr algn="l">
              <a:defRPr/>
            </a:lvl1pPr>
          </a:lstStyle>
          <a:p>
            <a:r>
              <a:rPr lang="en-US" dirty="0"/>
              <a:t>PowerPoint Presentation for Dennis, Wixom &amp; </a:t>
            </a:r>
            <a:r>
              <a:rPr lang="en-US" dirty="0" err="1"/>
              <a:t>Tegardem</a:t>
            </a:r>
            <a:r>
              <a:rPr lang="en-US" dirty="0"/>
              <a:t>       </a:t>
            </a:r>
            <a:r>
              <a:rPr lang="en-US" i="1" dirty="0"/>
              <a:t>Systems Analysis and Design</a:t>
            </a:r>
          </a:p>
          <a:p>
            <a:r>
              <a:rPr lang="en-US" dirty="0"/>
              <a:t>Copyright </a:t>
            </a:r>
            <a:r>
              <a:rPr lang="en-US" dirty="0">
                <a:cs typeface="Tahoma" pitchFamily="34" charset="0"/>
              </a:rPr>
              <a:t>2001 © John Wiley &amp; Sons, Inc.  All rights reserved.</a:t>
            </a:r>
          </a:p>
        </p:txBody>
      </p:sp>
      <p:sp>
        <p:nvSpPr>
          <p:cNvPr id="5" name="Slide Number Placeholder 4"/>
          <p:cNvSpPr>
            <a:spLocks noGrp="1"/>
          </p:cNvSpPr>
          <p:nvPr>
            <p:ph type="sldNum" sz="quarter" idx="11"/>
          </p:nvPr>
        </p:nvSpPr>
        <p:spPr>
          <a:xfrm>
            <a:off x="990600" y="6248400"/>
            <a:ext cx="1905000" cy="457200"/>
          </a:xfrm>
        </p:spPr>
        <p:txBody>
          <a:bodyPr/>
          <a:lstStyle>
            <a:lvl1pPr>
              <a:defRPr/>
            </a:lvl1pPr>
          </a:lstStyle>
          <a:p>
            <a:r>
              <a:rPr lang="en-US" dirty="0"/>
              <a:t>Slide </a:t>
            </a:r>
            <a:fld id="{9D5C0060-B22B-44F4-A508-B87DD218009E}" type="slidenum">
              <a:rPr lang="en-US"/>
              <a:pPr/>
              <a:t>‹#›</a:t>
            </a:fld>
            <a:endParaRPr lang="en-US" dirty="0"/>
          </a:p>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93D69-80D1-4022-BE62-AEDF366E1FE1}" type="datetimeFigureOut">
              <a:rPr lang="en-US" smtClean="0"/>
              <a:pPr/>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E297B5-3D47-4ADB-AA99-E598D8E4E5C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93D69-80D1-4022-BE62-AEDF366E1FE1}" type="datetimeFigureOut">
              <a:rPr lang="en-US" smtClean="0"/>
              <a:pPr/>
              <a:t>3/26/2015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297B5-3D47-4ADB-AA99-E598D8E4E5C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slideLayout" Target="../slideLayouts/slideLayout12.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21" Type="http://schemas.openxmlformats.org/officeDocument/2006/relationships/tags" Target="../tags/tag40.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tags" Target="../tags/tag39.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slideLayout" Target="../slideLayouts/slideLayout6.xml"/><Relationship Id="rId10" Type="http://schemas.openxmlformats.org/officeDocument/2006/relationships/tags" Target="../tags/tag29.xml"/><Relationship Id="rId19" Type="http://schemas.openxmlformats.org/officeDocument/2006/relationships/tags" Target="../tags/tag38.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s>
</file>

<file path=ppt/slides/_rels/slide7.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image" Target="../media/image4.png"/><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2.png"/><Relationship Id="rId5" Type="http://schemas.openxmlformats.org/officeDocument/2006/relationships/tags" Target="../tags/tag46.xml"/><Relationship Id="rId15" Type="http://schemas.openxmlformats.org/officeDocument/2006/relationships/image" Target="../media/image6.png"/><Relationship Id="rId10" Type="http://schemas.openxmlformats.org/officeDocument/2006/relationships/notesSlide" Target="../notesSlides/notesSlide3.xml"/><Relationship Id="rId4" Type="http://schemas.openxmlformats.org/officeDocument/2006/relationships/tags" Target="../tags/tag45.xml"/><Relationship Id="rId9" Type="http://schemas.openxmlformats.org/officeDocument/2006/relationships/slideLayout" Target="../slideLayouts/slideLayout1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lstStyle/>
          <a:p>
            <a:r>
              <a:rPr lang="en-US" b="1" dirty="0" smtClean="0"/>
              <a:t>CEIS400</a:t>
            </a:r>
            <a:br>
              <a:rPr lang="en-US" b="1" dirty="0" smtClean="0"/>
            </a:br>
            <a:r>
              <a:rPr lang="en-US" b="1" dirty="0" smtClean="0"/>
              <a:t>UML-OOAD </a:t>
            </a:r>
            <a:r>
              <a:rPr lang="en-US" b="1" dirty="0" smtClean="0"/>
              <a:t>Diagram </a:t>
            </a:r>
            <a:r>
              <a:rPr lang="en-US" b="1" dirty="0"/>
              <a:t>S</a:t>
            </a:r>
            <a:r>
              <a:rPr lang="en-US" b="1" dirty="0" smtClean="0"/>
              <a:t>yntax </a:t>
            </a:r>
            <a:r>
              <a:rPr lang="en-US" b="1" dirty="0"/>
              <a:t>O</a:t>
            </a:r>
            <a:r>
              <a:rPr lang="en-US" b="1" dirty="0" smtClean="0"/>
              <a:t>verview</a:t>
            </a:r>
            <a:endParaRPr lang="en-US" b="1" dirty="0"/>
          </a:p>
        </p:txBody>
      </p:sp>
      <p:sp>
        <p:nvSpPr>
          <p:cNvPr id="3" name="Subtitle 2"/>
          <p:cNvSpPr>
            <a:spLocks noGrp="1"/>
          </p:cNvSpPr>
          <p:nvPr>
            <p:ph type="subTitle" idx="1"/>
          </p:nvPr>
        </p:nvSpPr>
        <p:spPr/>
        <p:txBody>
          <a:bodyPr>
            <a:normAutofit/>
          </a:bodyPr>
          <a:lstStyle/>
          <a:p>
            <a:endParaRPr 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dirty="0"/>
              <a:t>Slide </a:t>
            </a:r>
            <a:fld id="{4A13C90C-5DDB-45EA-877E-E34B48628B95}" type="slidenum">
              <a:rPr lang="en-US"/>
              <a:pPr/>
              <a:t>2</a:t>
            </a:fld>
            <a:endParaRPr lang="en-US" dirty="0"/>
          </a:p>
          <a:p>
            <a:endParaRPr lang="en-US" dirty="0"/>
          </a:p>
        </p:txBody>
      </p:sp>
      <p:sp>
        <p:nvSpPr>
          <p:cNvPr id="147460" name="Rectangle 4"/>
          <p:cNvSpPr>
            <a:spLocks noGrp="1" noChangeArrowheads="1"/>
          </p:cNvSpPr>
          <p:nvPr>
            <p:ph type="title"/>
            <p:custDataLst>
              <p:tags r:id="rId1"/>
            </p:custDataLst>
          </p:nvPr>
        </p:nvSpPr>
        <p:spPr>
          <a:xfrm>
            <a:off x="457200" y="457200"/>
            <a:ext cx="8229600" cy="5181600"/>
          </a:xfrm>
        </p:spPr>
        <p:txBody>
          <a:bodyPr>
            <a:normAutofit fontScale="90000"/>
          </a:bodyPr>
          <a:lstStyle/>
          <a:p>
            <a:pPr algn="l"/>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100" b="1" dirty="0" smtClean="0"/>
              <a:t>UML-OOAD Diagram Summary </a:t>
            </a:r>
            <a:r>
              <a:rPr lang="en-US" sz="1800" dirty="0" smtClean="0"/>
              <a:t>(recommended order of creation) </a:t>
            </a:r>
            <a:r>
              <a:rPr lang="en-US" sz="2200" dirty="0" smtClean="0"/>
              <a:t/>
            </a:r>
            <a:br>
              <a:rPr lang="en-US" sz="2200" dirty="0" smtClean="0"/>
            </a:br>
            <a:r>
              <a:rPr lang="en-US" sz="2200" dirty="0" smtClean="0"/>
              <a:t/>
            </a:r>
            <a:br>
              <a:rPr lang="en-US" sz="2200" dirty="0" smtClean="0"/>
            </a:br>
            <a:r>
              <a:rPr lang="en-US" sz="1600" b="1" dirty="0" smtClean="0"/>
              <a:t>Use Case </a:t>
            </a:r>
            <a:r>
              <a:rPr lang="en-US" sz="1600" b="1" dirty="0"/>
              <a:t>Diagram—</a:t>
            </a:r>
            <a:r>
              <a:rPr lang="en-US" sz="1600" dirty="0" smtClean="0"/>
              <a:t>shows </a:t>
            </a:r>
            <a:r>
              <a:rPr lang="en-US" sz="1600" dirty="0" smtClean="0"/>
              <a:t>the system boundary through actors interacting with use cases and/or use case relationships defined by uses/includes or extends. </a:t>
            </a:r>
            <a:br>
              <a:rPr lang="en-US" sz="1600" dirty="0" smtClean="0"/>
            </a:br>
            <a:r>
              <a:rPr lang="en-US" sz="1600" dirty="0" smtClean="0"/>
              <a:t/>
            </a:r>
            <a:br>
              <a:rPr lang="en-US" sz="1600" dirty="0" smtClean="0"/>
            </a:br>
            <a:r>
              <a:rPr lang="en-US" sz="1600" b="1" dirty="0" smtClean="0"/>
              <a:t>Class </a:t>
            </a:r>
            <a:r>
              <a:rPr lang="en-US" sz="1600" b="1" dirty="0" smtClean="0"/>
              <a:t>Diagram—</a:t>
            </a:r>
            <a:r>
              <a:rPr lang="en-US" sz="1600" dirty="0" smtClean="0"/>
              <a:t>shows </a:t>
            </a:r>
            <a:r>
              <a:rPr lang="en-US" sz="1600" dirty="0" smtClean="0"/>
              <a:t>the objects that need to be coded to support the flow of events in the use case functions on the use case diagram. Ultimately, classes will become the program code (unit of code) that enables the use case functionality in the system.</a:t>
            </a:r>
            <a:br>
              <a:rPr lang="en-US" sz="1600" dirty="0" smtClean="0"/>
            </a:br>
            <a:r>
              <a:rPr lang="en-US" sz="1600" dirty="0" smtClean="0"/>
              <a:t/>
            </a:r>
            <a:br>
              <a:rPr lang="en-US" sz="1600" dirty="0" smtClean="0"/>
            </a:br>
            <a:r>
              <a:rPr lang="en-US" sz="1600" b="1" dirty="0" smtClean="0"/>
              <a:t>View of Participating Classes (VOPC</a:t>
            </a:r>
            <a:r>
              <a:rPr lang="en-US" sz="1600" b="1" dirty="0" smtClean="0"/>
              <a:t>)—</a:t>
            </a:r>
            <a:r>
              <a:rPr lang="en-US" sz="1600" dirty="0" smtClean="0"/>
              <a:t>created </a:t>
            </a:r>
            <a:r>
              <a:rPr lang="en-US" sz="1600" dirty="0" smtClean="0"/>
              <a:t>to reconcile use case functions to classes needed to support </a:t>
            </a:r>
            <a:r>
              <a:rPr lang="en-US" sz="1600" dirty="0" smtClean="0"/>
              <a:t>them; or created </a:t>
            </a:r>
            <a:r>
              <a:rPr lang="en-US" sz="1600" dirty="0" smtClean="0"/>
              <a:t>right after the </a:t>
            </a:r>
            <a:r>
              <a:rPr lang="en-US" sz="1600" dirty="0" smtClean="0"/>
              <a:t>completed </a:t>
            </a:r>
            <a:r>
              <a:rPr lang="en-US" sz="1600" dirty="0" smtClean="0"/>
              <a:t>use case diagram to help capture the classes needed. Then create the class diagram from the classes captured in the VOPC matrix. Either way will ensure the use cases </a:t>
            </a:r>
            <a:r>
              <a:rPr lang="en-US" sz="1600" dirty="0" smtClean="0"/>
              <a:t>are </a:t>
            </a:r>
            <a:r>
              <a:rPr lang="en-US" sz="1600" dirty="0" smtClean="0"/>
              <a:t>reconciled to the classes for a complete </a:t>
            </a:r>
            <a:r>
              <a:rPr lang="en-US" sz="1600" dirty="0" smtClean="0"/>
              <a:t>requirement or design</a:t>
            </a:r>
            <a:r>
              <a:rPr lang="en-US" sz="1600" dirty="0" smtClean="0"/>
              <a:t>. </a:t>
            </a:r>
            <a:br>
              <a:rPr lang="en-US" sz="1600" dirty="0" smtClean="0"/>
            </a:br>
            <a:r>
              <a:rPr lang="en-US" sz="1600" dirty="0" smtClean="0"/>
              <a:t/>
            </a:r>
            <a:br>
              <a:rPr lang="en-US" sz="1600" dirty="0" smtClean="0"/>
            </a:br>
            <a:r>
              <a:rPr lang="en-US" sz="1600" b="1" dirty="0" smtClean="0"/>
              <a:t>Sequence Diagram (optional</a:t>
            </a:r>
            <a:r>
              <a:rPr lang="en-US" sz="1600" b="1" dirty="0" smtClean="0"/>
              <a:t>)</a:t>
            </a:r>
            <a:r>
              <a:rPr lang="en-US" sz="1600" dirty="0" smtClean="0"/>
              <a:t>—</a:t>
            </a:r>
            <a:r>
              <a:rPr lang="en-US" sz="1600" dirty="0"/>
              <a:t>shows </a:t>
            </a:r>
            <a:r>
              <a:rPr lang="en-US" sz="1600" dirty="0" smtClean="0"/>
              <a:t>the sequential instantiation of the classes need for a given flow of event in a use case, per flow of event, </a:t>
            </a:r>
            <a:r>
              <a:rPr lang="en-US" sz="1600" dirty="0" smtClean="0"/>
              <a:t>a.k.a. </a:t>
            </a:r>
            <a:r>
              <a:rPr lang="en-US" sz="1600" dirty="0" smtClean="0"/>
              <a:t>scenario.  There </a:t>
            </a:r>
            <a:r>
              <a:rPr lang="en-US" sz="1600" dirty="0" smtClean="0"/>
              <a:t>can be </a:t>
            </a:r>
            <a:r>
              <a:rPr lang="en-US" sz="1600" dirty="0" smtClean="0"/>
              <a:t>multiple sequence </a:t>
            </a:r>
            <a:r>
              <a:rPr lang="en-US" sz="1600" dirty="0" smtClean="0"/>
              <a:t>diagrams </a:t>
            </a:r>
            <a:r>
              <a:rPr lang="en-US" sz="1600" dirty="0" smtClean="0"/>
              <a:t>for a </a:t>
            </a:r>
            <a:r>
              <a:rPr lang="en-US" sz="1600" dirty="0" smtClean="0"/>
              <a:t>given </a:t>
            </a:r>
            <a:r>
              <a:rPr lang="en-US" sz="1600" dirty="0" smtClean="0"/>
              <a:t>use case function </a:t>
            </a:r>
            <a:r>
              <a:rPr lang="en-US" sz="1600" dirty="0" smtClean="0"/>
              <a:t>becaus</a:t>
            </a:r>
            <a:r>
              <a:rPr lang="en-US" sz="1600" dirty="0" smtClean="0"/>
              <a:t>e </a:t>
            </a:r>
            <a:r>
              <a:rPr lang="en-US" sz="1600" dirty="0" smtClean="0"/>
              <a:t>there are multiple </a:t>
            </a:r>
            <a:r>
              <a:rPr lang="en-US" sz="1600" dirty="0" smtClean="0"/>
              <a:t>flows </a:t>
            </a:r>
            <a:r>
              <a:rPr lang="en-US" sz="1600" dirty="0" smtClean="0"/>
              <a:t>of events in a given use case. </a:t>
            </a:r>
            <a:br>
              <a:rPr lang="en-US" sz="1600" dirty="0" smtClean="0"/>
            </a:br>
            <a:r>
              <a:rPr lang="en-US" sz="1600" dirty="0" smtClean="0"/>
              <a:t/>
            </a:r>
            <a:br>
              <a:rPr lang="en-US" sz="1600" dirty="0" smtClean="0"/>
            </a:br>
            <a:r>
              <a:rPr lang="en-US" sz="1600" b="1" dirty="0" smtClean="0"/>
              <a:t>State Chart (Machine) Diagram (</a:t>
            </a:r>
            <a:r>
              <a:rPr lang="en-US" sz="1600" b="1" dirty="0"/>
              <a:t>optional</a:t>
            </a:r>
            <a:r>
              <a:rPr lang="en-US" sz="1600" b="1" dirty="0" smtClean="0"/>
              <a:t>)—</a:t>
            </a:r>
            <a:r>
              <a:rPr lang="en-US" sz="1600" dirty="0" smtClean="0"/>
              <a:t>shows the </a:t>
            </a:r>
            <a:r>
              <a:rPr lang="en-US" sz="1600" dirty="0" smtClean="0"/>
              <a:t>state of the attributes (properties) in a given class, per class. It is ultimately </a:t>
            </a:r>
            <a:r>
              <a:rPr lang="en-US" sz="1600" dirty="0" smtClean="0"/>
              <a:t>created </a:t>
            </a:r>
            <a:r>
              <a:rPr lang="en-US" sz="1600" dirty="0" smtClean="0"/>
              <a:t>to ensure that all operations are accounted for in a given class, accurate class design. </a:t>
            </a:r>
            <a:br>
              <a:rPr lang="en-US" sz="1600" dirty="0" smtClean="0"/>
            </a:br>
            <a:r>
              <a:rPr lang="en-US" sz="1600" dirty="0"/>
              <a:t/>
            </a:r>
            <a:br>
              <a:rPr lang="en-US" sz="1600" dirty="0"/>
            </a:br>
            <a:r>
              <a:rPr lang="en-US" sz="1600" b="1" dirty="0" smtClean="0"/>
              <a:t>NOTE</a:t>
            </a:r>
            <a:r>
              <a:rPr lang="en-US" sz="1600" dirty="0" smtClean="0"/>
              <a:t>: Create any additional UML-OOAD diagrams, as </a:t>
            </a:r>
            <a:r>
              <a:rPr lang="en-US" sz="1600" dirty="0" smtClean="0"/>
              <a:t>necessary.</a:t>
            </a:r>
            <a:r>
              <a:rPr lang="en-US" sz="1600" dirty="0" smtClean="0"/>
              <a:t/>
            </a:r>
            <a:br>
              <a:rPr lang="en-US" sz="1600" dirty="0" smtClean="0"/>
            </a:br>
            <a:r>
              <a:rPr lang="en-US" sz="3600" dirty="0" smtClean="0"/>
              <a:t/>
            </a:r>
            <a:br>
              <a:rPr lang="en-US" sz="3600" dirty="0" smtClean="0"/>
            </a:br>
            <a:r>
              <a:rPr lang="en-US" sz="3600" dirty="0" smtClean="0"/>
              <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r>
              <a:rPr lang="en-US" dirty="0"/>
              <a:t>Slide </a:t>
            </a:r>
            <a:fld id="{5FAEC11A-A50C-45B7-BE27-FFCC1BD5A8FE}" type="slidenum">
              <a:rPr lang="en-US"/>
              <a:pPr/>
              <a:t>3</a:t>
            </a:fld>
            <a:endParaRPr lang="en-US" dirty="0"/>
          </a:p>
          <a:p>
            <a:endParaRPr lang="en-US" dirty="0"/>
          </a:p>
        </p:txBody>
      </p:sp>
      <p:sp>
        <p:nvSpPr>
          <p:cNvPr id="195586" name="Rectangle 2"/>
          <p:cNvSpPr>
            <a:spLocks noGrp="1" noChangeArrowheads="1"/>
          </p:cNvSpPr>
          <p:nvPr>
            <p:ph type="title"/>
            <p:custDataLst>
              <p:tags r:id="rId1"/>
            </p:custDataLst>
          </p:nvPr>
        </p:nvSpPr>
        <p:spPr>
          <a:xfrm>
            <a:off x="571500" y="304800"/>
            <a:ext cx="7772400" cy="533400"/>
          </a:xfrm>
        </p:spPr>
        <p:txBody>
          <a:bodyPr>
            <a:normAutofit fontScale="90000"/>
          </a:bodyPr>
          <a:lstStyle/>
          <a:p>
            <a:r>
              <a:rPr lang="en-US" dirty="0" smtClean="0"/>
              <a:t>Use Case </a:t>
            </a:r>
            <a:r>
              <a:rPr lang="en-US" dirty="0" smtClean="0"/>
              <a:t>Diagram Syntax</a:t>
            </a:r>
            <a:endParaRPr lang="en-US" dirty="0"/>
          </a:p>
        </p:txBody>
      </p:sp>
      <p:pic>
        <p:nvPicPr>
          <p:cNvPr id="195588" name="Picture 4" descr="06-03"/>
          <p:cNvPicPr>
            <a:picLocks noChangeAspect="1" noChangeArrowheads="1"/>
          </p:cNvPicPr>
          <p:nvPr>
            <p:custDataLst>
              <p:tags r:id="rId2"/>
            </p:custDataLst>
          </p:nvPr>
        </p:nvPicPr>
        <p:blipFill>
          <a:blip r:embed="rId5" cstate="print"/>
          <a:srcRect/>
          <a:stretch>
            <a:fillRect/>
          </a:stretch>
        </p:blipFill>
        <p:spPr bwMode="auto">
          <a:xfrm>
            <a:off x="304800" y="990600"/>
            <a:ext cx="8534400" cy="5562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1"/>
          </p:nvPr>
        </p:nvSpPr>
        <p:spPr/>
        <p:txBody>
          <a:bodyPr/>
          <a:lstStyle/>
          <a:p>
            <a:r>
              <a:rPr lang="en-US" dirty="0"/>
              <a:t>Slide </a:t>
            </a:r>
            <a:fld id="{9FABEAAD-BCAD-4E25-91D6-378008FC4C14}" type="slidenum">
              <a:rPr lang="en-US"/>
              <a:pPr/>
              <a:t>4</a:t>
            </a:fld>
            <a:endParaRPr lang="en-US" dirty="0"/>
          </a:p>
          <a:p>
            <a:endParaRPr lang="en-US" dirty="0"/>
          </a:p>
        </p:txBody>
      </p:sp>
      <p:sp>
        <p:nvSpPr>
          <p:cNvPr id="231426" name="Rectangle 2"/>
          <p:cNvSpPr>
            <a:spLocks noGrp="1" noChangeArrowheads="1"/>
          </p:cNvSpPr>
          <p:nvPr>
            <p:ph type="title"/>
            <p:custDataLst>
              <p:tags r:id="rId1"/>
            </p:custDataLst>
          </p:nvPr>
        </p:nvSpPr>
        <p:spPr>
          <a:noFill/>
          <a:ln/>
        </p:spPr>
        <p:txBody>
          <a:bodyPr lIns="92075" tIns="46038" rIns="92075" bIns="46038" anchor="ctr"/>
          <a:lstStyle/>
          <a:p>
            <a:r>
              <a:rPr lang="en-US" dirty="0"/>
              <a:t>Class Diagram Syntax</a:t>
            </a:r>
          </a:p>
        </p:txBody>
      </p:sp>
      <p:grpSp>
        <p:nvGrpSpPr>
          <p:cNvPr id="2" name="Group 25"/>
          <p:cNvGrpSpPr>
            <a:grpSpLocks/>
          </p:cNvGrpSpPr>
          <p:nvPr>
            <p:custDataLst>
              <p:tags r:id="rId2"/>
            </p:custDataLst>
          </p:nvPr>
        </p:nvGrpSpPr>
        <p:grpSpPr bwMode="auto">
          <a:xfrm>
            <a:off x="609600" y="1600200"/>
            <a:ext cx="7620000" cy="4648200"/>
            <a:chOff x="384" y="1008"/>
            <a:chExt cx="4800" cy="2928"/>
          </a:xfrm>
        </p:grpSpPr>
        <p:sp>
          <p:nvSpPr>
            <p:cNvPr id="231432" name="Rectangle 8"/>
            <p:cNvSpPr>
              <a:spLocks noChangeArrowheads="1"/>
            </p:cNvSpPr>
            <p:nvPr>
              <p:custDataLst>
                <p:tags r:id="rId3"/>
              </p:custDataLst>
            </p:nvPr>
          </p:nvSpPr>
          <p:spPr bwMode="auto">
            <a:xfrm>
              <a:off x="384" y="1008"/>
              <a:ext cx="4800" cy="2928"/>
            </a:xfrm>
            <a:prstGeom prst="rect">
              <a:avLst/>
            </a:prstGeom>
            <a:solidFill>
              <a:srgbClr val="FFFF99"/>
            </a:solidFill>
            <a:ln w="12700">
              <a:solidFill>
                <a:schemeClr val="tx1"/>
              </a:solidFill>
              <a:miter lim="800000"/>
              <a:headEnd type="none" w="sm" len="sm"/>
              <a:tailEnd/>
            </a:ln>
            <a:effectLst/>
          </p:spPr>
          <p:txBody>
            <a:bodyPr wrap="none" anchor="ctr"/>
            <a:lstStyle/>
            <a:p>
              <a:pPr algn="ctr"/>
              <a:endParaRPr lang="en-US" dirty="0"/>
            </a:p>
          </p:txBody>
        </p:sp>
        <p:sp>
          <p:nvSpPr>
            <p:cNvPr id="231433" name="Line 9"/>
            <p:cNvSpPr>
              <a:spLocks noChangeShapeType="1"/>
            </p:cNvSpPr>
            <p:nvPr>
              <p:custDataLst>
                <p:tags r:id="rId4"/>
              </p:custDataLst>
            </p:nvPr>
          </p:nvSpPr>
          <p:spPr bwMode="auto">
            <a:xfrm>
              <a:off x="1968" y="1008"/>
              <a:ext cx="0" cy="2928"/>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31434" name="Line 10"/>
            <p:cNvSpPr>
              <a:spLocks noChangeShapeType="1"/>
            </p:cNvSpPr>
            <p:nvPr>
              <p:custDataLst>
                <p:tags r:id="rId5"/>
              </p:custDataLst>
            </p:nvPr>
          </p:nvSpPr>
          <p:spPr bwMode="auto">
            <a:xfrm>
              <a:off x="384" y="2160"/>
              <a:ext cx="4800"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31436" name="Text Box 12"/>
            <p:cNvSpPr txBox="1">
              <a:spLocks noChangeArrowheads="1"/>
            </p:cNvSpPr>
            <p:nvPr>
              <p:custDataLst>
                <p:tags r:id="rId6"/>
              </p:custDataLst>
            </p:nvPr>
          </p:nvSpPr>
          <p:spPr bwMode="auto">
            <a:xfrm>
              <a:off x="528" y="1104"/>
              <a:ext cx="982" cy="2501"/>
            </a:xfrm>
            <a:prstGeom prst="rect">
              <a:avLst/>
            </a:prstGeom>
            <a:noFill/>
            <a:ln w="12700">
              <a:noFill/>
              <a:miter lim="800000"/>
              <a:headEnd type="none" w="sm" len="sm"/>
              <a:tailEnd/>
            </a:ln>
            <a:effectLst/>
          </p:spPr>
          <p:txBody>
            <a:bodyPr wrap="none">
              <a:spAutoFit/>
            </a:bodyPr>
            <a:lstStyle/>
            <a:p>
              <a:r>
                <a:rPr lang="en-US" sz="1800" dirty="0"/>
                <a:t>A </a:t>
              </a:r>
              <a:r>
                <a:rPr lang="en-US" sz="1800" dirty="0" smtClean="0"/>
                <a:t>Class</a:t>
              </a: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smtClean="0"/>
                <a:t>An Attribute</a:t>
              </a:r>
              <a:endParaRPr lang="en-US" sz="1800" dirty="0"/>
            </a:p>
            <a:p>
              <a:endParaRPr lang="en-US" sz="1800" dirty="0"/>
            </a:p>
            <a:p>
              <a:endParaRPr lang="en-US" sz="1800" dirty="0"/>
            </a:p>
            <a:p>
              <a:r>
                <a:rPr lang="en-US" sz="1800" dirty="0" smtClean="0"/>
                <a:t>An Operation</a:t>
              </a:r>
              <a:endParaRPr lang="en-US" sz="1800" dirty="0"/>
            </a:p>
            <a:p>
              <a:endParaRPr lang="en-US" sz="1800" dirty="0"/>
            </a:p>
            <a:p>
              <a:endParaRPr lang="en-US" sz="1800" dirty="0"/>
            </a:p>
            <a:p>
              <a:r>
                <a:rPr lang="en-US" sz="1800" dirty="0" smtClean="0"/>
                <a:t>An Association</a:t>
              </a:r>
              <a:endParaRPr lang="en-US" sz="1800" dirty="0"/>
            </a:p>
          </p:txBody>
        </p:sp>
        <p:sp>
          <p:nvSpPr>
            <p:cNvPr id="231437" name="Rectangle 13"/>
            <p:cNvSpPr>
              <a:spLocks noChangeArrowheads="1"/>
            </p:cNvSpPr>
            <p:nvPr>
              <p:custDataLst>
                <p:tags r:id="rId7"/>
              </p:custDataLst>
            </p:nvPr>
          </p:nvSpPr>
          <p:spPr bwMode="auto">
            <a:xfrm>
              <a:off x="2736" y="1104"/>
              <a:ext cx="1824" cy="960"/>
            </a:xfrm>
            <a:prstGeom prst="rect">
              <a:avLst/>
            </a:prstGeom>
            <a:solidFill>
              <a:schemeClr val="accent2"/>
            </a:solidFill>
            <a:ln w="12700">
              <a:solidFill>
                <a:schemeClr val="tx1"/>
              </a:solidFill>
              <a:miter lim="800000"/>
              <a:headEnd type="none" w="sm" len="sm"/>
              <a:tailEnd/>
            </a:ln>
            <a:effectLst/>
          </p:spPr>
          <p:txBody>
            <a:bodyPr wrap="none" anchor="ctr"/>
            <a:lstStyle/>
            <a:p>
              <a:endParaRPr lang="en-US" dirty="0"/>
            </a:p>
          </p:txBody>
        </p:sp>
        <p:sp>
          <p:nvSpPr>
            <p:cNvPr id="231438" name="Line 14"/>
            <p:cNvSpPr>
              <a:spLocks noChangeShapeType="1"/>
            </p:cNvSpPr>
            <p:nvPr>
              <p:custDataLst>
                <p:tags r:id="rId8"/>
              </p:custDataLst>
            </p:nvPr>
          </p:nvSpPr>
          <p:spPr bwMode="auto">
            <a:xfrm>
              <a:off x="2736" y="1440"/>
              <a:ext cx="1824"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31439" name="Line 15"/>
            <p:cNvSpPr>
              <a:spLocks noChangeShapeType="1"/>
            </p:cNvSpPr>
            <p:nvPr>
              <p:custDataLst>
                <p:tags r:id="rId9"/>
              </p:custDataLst>
            </p:nvPr>
          </p:nvSpPr>
          <p:spPr bwMode="auto">
            <a:xfrm>
              <a:off x="2736" y="1776"/>
              <a:ext cx="1824"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31440" name="Text Box 16"/>
            <p:cNvSpPr txBox="1">
              <a:spLocks noChangeArrowheads="1"/>
            </p:cNvSpPr>
            <p:nvPr>
              <p:custDataLst>
                <p:tags r:id="rId10"/>
              </p:custDataLst>
            </p:nvPr>
          </p:nvSpPr>
          <p:spPr bwMode="auto">
            <a:xfrm>
              <a:off x="2832" y="1152"/>
              <a:ext cx="977" cy="923"/>
            </a:xfrm>
            <a:prstGeom prst="rect">
              <a:avLst/>
            </a:prstGeom>
            <a:noFill/>
            <a:ln w="12700">
              <a:noFill/>
              <a:miter lim="800000"/>
              <a:headEnd type="none" w="sm" len="sm"/>
              <a:tailEnd/>
            </a:ln>
            <a:effectLst/>
          </p:spPr>
          <p:txBody>
            <a:bodyPr wrap="none">
              <a:spAutoFit/>
            </a:bodyPr>
            <a:lstStyle/>
            <a:p>
              <a:r>
                <a:rPr lang="en-US" sz="1800" dirty="0"/>
                <a:t>Class 1</a:t>
              </a:r>
            </a:p>
            <a:p>
              <a:endParaRPr lang="en-US" sz="1800" dirty="0"/>
            </a:p>
            <a:p>
              <a:r>
                <a:rPr lang="en-US" sz="1800" dirty="0"/>
                <a:t>-attribute</a:t>
              </a:r>
            </a:p>
            <a:p>
              <a:endParaRPr lang="en-US" sz="1800" dirty="0"/>
            </a:p>
            <a:p>
              <a:r>
                <a:rPr lang="en-US" sz="1800" dirty="0"/>
                <a:t>+operation ()</a:t>
              </a:r>
            </a:p>
          </p:txBody>
        </p:sp>
        <p:sp>
          <p:nvSpPr>
            <p:cNvPr id="231441" name="Line 17"/>
            <p:cNvSpPr>
              <a:spLocks noChangeShapeType="1"/>
            </p:cNvSpPr>
            <p:nvPr>
              <p:custDataLst>
                <p:tags r:id="rId11"/>
              </p:custDataLst>
            </p:nvPr>
          </p:nvSpPr>
          <p:spPr bwMode="auto">
            <a:xfrm>
              <a:off x="384" y="2736"/>
              <a:ext cx="4800"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31442" name="Line 18"/>
            <p:cNvSpPr>
              <a:spLocks noChangeShapeType="1"/>
            </p:cNvSpPr>
            <p:nvPr>
              <p:custDataLst>
                <p:tags r:id="rId12"/>
              </p:custDataLst>
            </p:nvPr>
          </p:nvSpPr>
          <p:spPr bwMode="auto">
            <a:xfrm>
              <a:off x="384" y="3312"/>
              <a:ext cx="4800"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31444" name="Rectangle 20"/>
            <p:cNvSpPr>
              <a:spLocks noChangeArrowheads="1"/>
            </p:cNvSpPr>
            <p:nvPr>
              <p:custDataLst>
                <p:tags r:id="rId13"/>
              </p:custDataLst>
            </p:nvPr>
          </p:nvSpPr>
          <p:spPr bwMode="auto">
            <a:xfrm>
              <a:off x="2736" y="2208"/>
              <a:ext cx="1824" cy="480"/>
            </a:xfrm>
            <a:prstGeom prst="rect">
              <a:avLst/>
            </a:prstGeom>
            <a:solidFill>
              <a:schemeClr val="accent2"/>
            </a:solidFill>
            <a:ln w="12700">
              <a:solidFill>
                <a:schemeClr val="tx1"/>
              </a:solidFill>
              <a:miter lim="800000"/>
              <a:headEnd type="none" w="sm" len="sm"/>
              <a:tailEnd/>
            </a:ln>
            <a:effectLst/>
          </p:spPr>
          <p:txBody>
            <a:bodyPr wrap="none" anchor="ctr"/>
            <a:lstStyle/>
            <a:p>
              <a:endParaRPr lang="en-US" dirty="0"/>
            </a:p>
          </p:txBody>
        </p:sp>
        <p:sp>
          <p:nvSpPr>
            <p:cNvPr id="231445" name="Rectangle 21"/>
            <p:cNvSpPr>
              <a:spLocks noChangeArrowheads="1"/>
            </p:cNvSpPr>
            <p:nvPr>
              <p:custDataLst>
                <p:tags r:id="rId14"/>
              </p:custDataLst>
            </p:nvPr>
          </p:nvSpPr>
          <p:spPr bwMode="auto">
            <a:xfrm>
              <a:off x="2736" y="2784"/>
              <a:ext cx="1824" cy="480"/>
            </a:xfrm>
            <a:prstGeom prst="rect">
              <a:avLst/>
            </a:prstGeom>
            <a:solidFill>
              <a:schemeClr val="accent2"/>
            </a:solidFill>
            <a:ln w="12700">
              <a:solidFill>
                <a:schemeClr val="tx1"/>
              </a:solidFill>
              <a:miter lim="800000"/>
              <a:headEnd type="none" w="sm" len="sm"/>
              <a:tailEnd/>
            </a:ln>
            <a:effectLst/>
          </p:spPr>
          <p:txBody>
            <a:bodyPr wrap="none" anchor="ctr"/>
            <a:lstStyle/>
            <a:p>
              <a:endParaRPr lang="en-US" dirty="0"/>
            </a:p>
          </p:txBody>
        </p:sp>
        <p:sp>
          <p:nvSpPr>
            <p:cNvPr id="231447" name="Rectangle 23"/>
            <p:cNvSpPr>
              <a:spLocks noChangeArrowheads="1"/>
            </p:cNvSpPr>
            <p:nvPr>
              <p:custDataLst>
                <p:tags r:id="rId15"/>
              </p:custDataLst>
            </p:nvPr>
          </p:nvSpPr>
          <p:spPr bwMode="auto">
            <a:xfrm>
              <a:off x="2736" y="3408"/>
              <a:ext cx="1824" cy="480"/>
            </a:xfrm>
            <a:prstGeom prst="rect">
              <a:avLst/>
            </a:prstGeom>
            <a:solidFill>
              <a:schemeClr val="accent2"/>
            </a:solidFill>
            <a:ln w="12700">
              <a:solidFill>
                <a:schemeClr val="tx1"/>
              </a:solidFill>
              <a:miter lim="800000"/>
              <a:headEnd type="none" w="sm" len="sm"/>
              <a:tailEnd/>
            </a:ln>
            <a:effectLst/>
          </p:spPr>
          <p:txBody>
            <a:bodyPr wrap="none" anchor="ctr"/>
            <a:lstStyle/>
            <a:p>
              <a:endParaRPr lang="en-US" dirty="0"/>
            </a:p>
          </p:txBody>
        </p:sp>
        <p:sp>
          <p:nvSpPr>
            <p:cNvPr id="231443" name="Text Box 19"/>
            <p:cNvSpPr txBox="1">
              <a:spLocks noChangeArrowheads="1"/>
            </p:cNvSpPr>
            <p:nvPr>
              <p:custDataLst>
                <p:tags r:id="rId16"/>
              </p:custDataLst>
            </p:nvPr>
          </p:nvSpPr>
          <p:spPr bwMode="auto">
            <a:xfrm>
              <a:off x="2928" y="2256"/>
              <a:ext cx="1659" cy="1615"/>
            </a:xfrm>
            <a:prstGeom prst="rect">
              <a:avLst/>
            </a:prstGeom>
            <a:noFill/>
            <a:ln w="12700">
              <a:noFill/>
              <a:miter lim="800000"/>
              <a:headEnd type="none" w="sm" len="sm"/>
              <a:tailEnd/>
            </a:ln>
            <a:effectLst/>
          </p:spPr>
          <p:txBody>
            <a:bodyPr wrap="none">
              <a:spAutoFit/>
            </a:bodyPr>
            <a:lstStyle/>
            <a:p>
              <a:r>
                <a:rPr lang="en-US" sz="1800" dirty="0"/>
                <a:t>Attribute name/</a:t>
              </a:r>
            </a:p>
            <a:p>
              <a:r>
                <a:rPr lang="en-US" sz="1800" dirty="0"/>
                <a:t>derived attribute name</a:t>
              </a:r>
            </a:p>
            <a:p>
              <a:endParaRPr lang="en-US" sz="1800" dirty="0"/>
            </a:p>
            <a:p>
              <a:endParaRPr lang="en-US" sz="1800" dirty="0"/>
            </a:p>
            <a:p>
              <a:r>
                <a:rPr lang="en-US" sz="1800" dirty="0"/>
                <a:t>operation name ()</a:t>
              </a:r>
            </a:p>
            <a:p>
              <a:endParaRPr lang="en-US" sz="1800" dirty="0"/>
            </a:p>
            <a:p>
              <a:endParaRPr lang="en-US" sz="1800" dirty="0"/>
            </a:p>
            <a:p>
              <a:r>
                <a:rPr lang="en-US" sz="1800" dirty="0"/>
                <a:t>1..*		0..1</a:t>
              </a:r>
            </a:p>
            <a:p>
              <a:r>
                <a:rPr lang="en-US" sz="1800" u="sng" dirty="0"/>
                <a:t>______verb phrase____</a:t>
              </a:r>
              <a:endParaRPr lang="en-US" sz="1800"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Autofit/>
          </a:bodyPr>
          <a:lstStyle/>
          <a:p>
            <a:r>
              <a:rPr lang="en-US" sz="2800" b="1" dirty="0" smtClean="0"/>
              <a:t>View of Participating Classes (VOPC) Example</a:t>
            </a:r>
            <a:r>
              <a:rPr lang="en-US" sz="2800" dirty="0" smtClean="0"/>
              <a:t/>
            </a:r>
            <a:br>
              <a:rPr lang="en-US" sz="2800" dirty="0" smtClean="0"/>
            </a:br>
            <a:r>
              <a:rPr lang="en-US" sz="2800" dirty="0"/>
              <a:t/>
            </a:r>
            <a:br>
              <a:rPr lang="en-US" sz="2800" dirty="0"/>
            </a:br>
            <a:r>
              <a:rPr lang="en-US" sz="2800" dirty="0" smtClean="0"/>
              <a:t/>
            </a:r>
            <a:br>
              <a:rPr lang="en-US" sz="2800" dirty="0" smtClean="0"/>
            </a:b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783559885"/>
              </p:ext>
            </p:extLst>
          </p:nvPr>
        </p:nvGraphicFramePr>
        <p:xfrm>
          <a:off x="914400" y="1676400"/>
          <a:ext cx="7620000" cy="4091942"/>
        </p:xfrm>
        <a:graphic>
          <a:graphicData uri="http://schemas.openxmlformats.org/drawingml/2006/table">
            <a:tbl>
              <a:tblPr>
                <a:tableStyleId>{5C22544A-7EE6-4342-B048-85BDC9FD1C3A}</a:tableStyleId>
              </a:tblPr>
              <a:tblGrid>
                <a:gridCol w="2743200"/>
                <a:gridCol w="965200"/>
                <a:gridCol w="1016000"/>
                <a:gridCol w="1041400"/>
                <a:gridCol w="965200"/>
                <a:gridCol w="889000"/>
              </a:tblGrid>
              <a:tr h="1013600">
                <a:tc>
                  <a:txBody>
                    <a:bodyPr/>
                    <a:lstStyle/>
                    <a:p>
                      <a:pPr algn="l" fontAlgn="b"/>
                      <a:r>
                        <a:rPr lang="en-US" sz="2000" b="1" u="none" strike="noStrike" dirty="0">
                          <a:solidFill>
                            <a:srgbClr val="C00000"/>
                          </a:solidFill>
                          <a:effectLst/>
                        </a:rPr>
                        <a:t>USE CASES </a:t>
                      </a:r>
                      <a:r>
                        <a:rPr lang="en-US" sz="2000" b="1" u="none" strike="noStrike" dirty="0">
                          <a:effectLst/>
                        </a:rPr>
                        <a:t>/</a:t>
                      </a:r>
                      <a:r>
                        <a:rPr lang="en-US" sz="2000" b="1" u="none" strike="noStrike" dirty="0">
                          <a:solidFill>
                            <a:srgbClr val="00B0F0"/>
                          </a:solidFill>
                          <a:effectLst/>
                        </a:rPr>
                        <a:t>CLASSES</a:t>
                      </a:r>
                      <a:endParaRPr lang="en-US" sz="2000" b="1" i="0" u="none" strike="noStrike" dirty="0">
                        <a:solidFill>
                          <a:srgbClr val="00B0F0"/>
                        </a:solidFill>
                        <a:effectLst/>
                        <a:latin typeface="Arial Black"/>
                      </a:endParaRPr>
                    </a:p>
                  </a:txBody>
                  <a:tcPr marL="7620" marR="7620" marT="7620" marB="0" anchor="b"/>
                </a:tc>
                <a:tc>
                  <a:txBody>
                    <a:bodyPr/>
                    <a:lstStyle/>
                    <a:p>
                      <a:pPr algn="l" fontAlgn="b"/>
                      <a:r>
                        <a:rPr lang="en-US" sz="2000" b="1" u="none" strike="noStrike" dirty="0">
                          <a:solidFill>
                            <a:srgbClr val="00B0F0"/>
                          </a:solidFill>
                          <a:effectLst/>
                        </a:rPr>
                        <a:t>Album </a:t>
                      </a:r>
                      <a:endParaRPr lang="en-US" sz="2000" b="1" i="0" u="none" strike="noStrike" dirty="0">
                        <a:solidFill>
                          <a:srgbClr val="00B0F0"/>
                        </a:solidFill>
                        <a:effectLst/>
                        <a:latin typeface="Arial"/>
                      </a:endParaRPr>
                    </a:p>
                  </a:txBody>
                  <a:tcPr marL="7620" marR="7620" marT="7620" marB="0" anchor="b"/>
                </a:tc>
                <a:tc>
                  <a:txBody>
                    <a:bodyPr/>
                    <a:lstStyle/>
                    <a:p>
                      <a:pPr algn="l" fontAlgn="b"/>
                      <a:r>
                        <a:rPr lang="en-US" sz="2000" b="1" u="none" strike="noStrike" dirty="0">
                          <a:solidFill>
                            <a:srgbClr val="00B0F0"/>
                          </a:solidFill>
                          <a:effectLst/>
                        </a:rPr>
                        <a:t>Photo</a:t>
                      </a:r>
                      <a:endParaRPr lang="en-US" sz="2000" b="1" i="0" u="none" strike="noStrike" dirty="0">
                        <a:solidFill>
                          <a:srgbClr val="00B0F0"/>
                        </a:solidFill>
                        <a:effectLst/>
                        <a:latin typeface="Arial"/>
                      </a:endParaRPr>
                    </a:p>
                  </a:txBody>
                  <a:tcPr marL="7620" marR="7620" marT="7620" marB="0" anchor="b"/>
                </a:tc>
                <a:tc>
                  <a:txBody>
                    <a:bodyPr/>
                    <a:lstStyle/>
                    <a:p>
                      <a:pPr algn="l" fontAlgn="b"/>
                      <a:r>
                        <a:rPr lang="en-US" sz="2000" b="1" u="none" strike="noStrike" dirty="0">
                          <a:solidFill>
                            <a:srgbClr val="00B0F0"/>
                          </a:solidFill>
                          <a:effectLst/>
                        </a:rPr>
                        <a:t>Digital Source</a:t>
                      </a:r>
                      <a:endParaRPr lang="en-US" sz="2000" b="1" i="0" u="none" strike="noStrike" dirty="0">
                        <a:solidFill>
                          <a:srgbClr val="00B0F0"/>
                        </a:solidFill>
                        <a:effectLst/>
                        <a:latin typeface="Arial"/>
                      </a:endParaRPr>
                    </a:p>
                  </a:txBody>
                  <a:tcPr marL="7620" marR="7620" marT="7620" marB="0" anchor="b"/>
                </a:tc>
                <a:tc>
                  <a:txBody>
                    <a:bodyPr/>
                    <a:lstStyle/>
                    <a:p>
                      <a:pPr algn="l" fontAlgn="b"/>
                      <a:r>
                        <a:rPr lang="en-US" sz="2000" b="1" u="none" strike="noStrike" dirty="0">
                          <a:solidFill>
                            <a:srgbClr val="00B0F0"/>
                          </a:solidFill>
                          <a:effectLst/>
                        </a:rPr>
                        <a:t>Slide Show </a:t>
                      </a:r>
                      <a:endParaRPr lang="en-US" sz="2000" b="1" i="0" u="none" strike="noStrike" dirty="0">
                        <a:solidFill>
                          <a:srgbClr val="00B0F0"/>
                        </a:solidFill>
                        <a:effectLst/>
                        <a:latin typeface="Arial"/>
                      </a:endParaRPr>
                    </a:p>
                  </a:txBody>
                  <a:tcPr marL="7620" marR="7620" marT="7620" marB="0" anchor="b"/>
                </a:tc>
                <a:tc>
                  <a:txBody>
                    <a:bodyPr/>
                    <a:lstStyle/>
                    <a:p>
                      <a:pPr algn="l" fontAlgn="b"/>
                      <a:r>
                        <a:rPr lang="en-US" sz="2000" b="1" u="none" strike="noStrike" dirty="0">
                          <a:solidFill>
                            <a:srgbClr val="00B0F0"/>
                          </a:solidFill>
                          <a:effectLst/>
                        </a:rPr>
                        <a:t> Music</a:t>
                      </a:r>
                      <a:endParaRPr lang="en-US" sz="2000" b="1" i="0" u="none" strike="noStrike" dirty="0">
                        <a:solidFill>
                          <a:srgbClr val="00B0F0"/>
                        </a:solidFill>
                        <a:effectLst/>
                        <a:latin typeface="Arial"/>
                      </a:endParaRPr>
                    </a:p>
                  </a:txBody>
                  <a:tcPr marL="7620" marR="7620" marT="7620" marB="0" anchor="b"/>
                </a:tc>
              </a:tr>
              <a:tr h="513057">
                <a:tc>
                  <a:txBody>
                    <a:bodyPr/>
                    <a:lstStyle/>
                    <a:p>
                      <a:pPr algn="l" fontAlgn="b"/>
                      <a:r>
                        <a:rPr lang="en-US" sz="2000" b="1" u="none" strike="noStrike" dirty="0">
                          <a:solidFill>
                            <a:srgbClr val="C00000"/>
                          </a:solidFill>
                          <a:effectLst/>
                        </a:rPr>
                        <a:t>Maintain Photo</a:t>
                      </a:r>
                      <a:endParaRPr lang="en-US" sz="2000" b="1" i="0" u="none" strike="noStrike" dirty="0">
                        <a:solidFill>
                          <a:srgbClr val="C00000"/>
                        </a:solidFill>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r>
              <a:tr h="513057">
                <a:tc>
                  <a:txBody>
                    <a:bodyPr/>
                    <a:lstStyle/>
                    <a:p>
                      <a:pPr algn="l" fontAlgn="b"/>
                      <a:r>
                        <a:rPr lang="en-US" sz="2000" b="1" u="none" strike="noStrike" dirty="0">
                          <a:solidFill>
                            <a:srgbClr val="C00000"/>
                          </a:solidFill>
                          <a:effectLst/>
                        </a:rPr>
                        <a:t>Load Photo</a:t>
                      </a:r>
                      <a:endParaRPr lang="en-US" sz="2000" b="1" i="0" u="none" strike="noStrike" dirty="0">
                        <a:solidFill>
                          <a:srgbClr val="C00000"/>
                        </a:solidFill>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r>
              <a:tr h="513057">
                <a:tc>
                  <a:txBody>
                    <a:bodyPr/>
                    <a:lstStyle/>
                    <a:p>
                      <a:pPr algn="l" fontAlgn="b"/>
                      <a:r>
                        <a:rPr lang="en-US" sz="2000" b="1" u="none" strike="noStrike" dirty="0" smtClean="0">
                          <a:solidFill>
                            <a:srgbClr val="C00000"/>
                          </a:solidFill>
                          <a:effectLst/>
                        </a:rPr>
                        <a:t>E-mail </a:t>
                      </a:r>
                      <a:r>
                        <a:rPr lang="en-US" sz="2000" b="1" u="none" strike="noStrike" dirty="0">
                          <a:solidFill>
                            <a:srgbClr val="C00000"/>
                          </a:solidFill>
                          <a:effectLst/>
                        </a:rPr>
                        <a:t>Photo</a:t>
                      </a:r>
                      <a:endParaRPr lang="en-US" sz="2000" b="1" i="0" u="none" strike="noStrike" dirty="0">
                        <a:solidFill>
                          <a:srgbClr val="C00000"/>
                        </a:solidFill>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r>
              <a:tr h="513057">
                <a:tc>
                  <a:txBody>
                    <a:bodyPr/>
                    <a:lstStyle/>
                    <a:p>
                      <a:pPr algn="l" fontAlgn="b"/>
                      <a:r>
                        <a:rPr lang="en-US" sz="2000" b="1" u="none" strike="noStrike" dirty="0">
                          <a:solidFill>
                            <a:srgbClr val="C00000"/>
                          </a:solidFill>
                          <a:effectLst/>
                        </a:rPr>
                        <a:t>Print Photo</a:t>
                      </a:r>
                      <a:endParaRPr lang="en-US" sz="2000" b="1" i="0" u="none" strike="noStrike" dirty="0">
                        <a:solidFill>
                          <a:srgbClr val="C00000"/>
                        </a:solidFill>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r>
              <a:tr h="513057">
                <a:tc>
                  <a:txBody>
                    <a:bodyPr/>
                    <a:lstStyle/>
                    <a:p>
                      <a:pPr algn="l" fontAlgn="b"/>
                      <a:r>
                        <a:rPr lang="en-US" sz="2000" b="1" u="none" strike="noStrike" dirty="0">
                          <a:solidFill>
                            <a:srgbClr val="C00000"/>
                          </a:solidFill>
                          <a:effectLst/>
                        </a:rPr>
                        <a:t>View Photo</a:t>
                      </a:r>
                      <a:endParaRPr lang="en-US" sz="2000" b="1" i="0" u="none" strike="noStrike" dirty="0">
                        <a:solidFill>
                          <a:srgbClr val="C00000"/>
                        </a:solidFill>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r>
              <a:tr h="513057">
                <a:tc>
                  <a:txBody>
                    <a:bodyPr/>
                    <a:lstStyle/>
                    <a:p>
                      <a:pPr algn="l" fontAlgn="b"/>
                      <a:r>
                        <a:rPr lang="en-US" sz="2000" b="1" u="none" strike="noStrike" dirty="0">
                          <a:solidFill>
                            <a:srgbClr val="C00000"/>
                          </a:solidFill>
                          <a:effectLst/>
                        </a:rPr>
                        <a:t>Create Slide Show</a:t>
                      </a:r>
                      <a:endParaRPr lang="en-US" sz="2000" b="1" i="0" u="none" strike="noStrike" dirty="0">
                        <a:solidFill>
                          <a:srgbClr val="C00000"/>
                        </a:solidFill>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 </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c>
                  <a:txBody>
                    <a:bodyPr/>
                    <a:lstStyle/>
                    <a:p>
                      <a:pPr algn="ctr" fontAlgn="b"/>
                      <a:r>
                        <a:rPr lang="en-US" sz="2000" b="1" u="none" strike="noStrike" dirty="0">
                          <a:effectLst/>
                        </a:rPr>
                        <a:t>X</a:t>
                      </a:r>
                      <a:endParaRPr lang="en-US" sz="2000" b="1" i="0" u="none" strike="noStrike" dirty="0">
                        <a:effectLst/>
                        <a:latin typeface="Arial"/>
                      </a:endParaRPr>
                    </a:p>
                  </a:txBody>
                  <a:tcPr marL="7620" marR="7620" marT="7620" marB="0" anchor="b"/>
                </a:tc>
              </a:tr>
            </a:tbl>
          </a:graphicData>
        </a:graphic>
      </p:graphicFrame>
    </p:spTree>
    <p:extLst>
      <p:ext uri="{BB962C8B-B14F-4D97-AF65-F5344CB8AC3E}">
        <p14:creationId xmlns:p14="http://schemas.microsoft.com/office/powerpoint/2010/main" val="152946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1"/>
          </p:nvPr>
        </p:nvSpPr>
        <p:spPr/>
        <p:txBody>
          <a:bodyPr/>
          <a:lstStyle/>
          <a:p>
            <a:r>
              <a:rPr lang="en-US" dirty="0"/>
              <a:t>Slide </a:t>
            </a:r>
            <a:fld id="{B0A69018-7143-4820-9061-5B39063242C1}" type="slidenum">
              <a:rPr lang="en-US"/>
              <a:pPr/>
              <a:t>6</a:t>
            </a:fld>
            <a:endParaRPr lang="en-US" dirty="0"/>
          </a:p>
          <a:p>
            <a:endParaRPr lang="en-US" dirty="0"/>
          </a:p>
        </p:txBody>
      </p:sp>
      <p:sp>
        <p:nvSpPr>
          <p:cNvPr id="272386" name="Rectangle 2"/>
          <p:cNvSpPr>
            <a:spLocks noGrp="1" noChangeArrowheads="1"/>
          </p:cNvSpPr>
          <p:nvPr>
            <p:ph type="title"/>
            <p:custDataLst>
              <p:tags r:id="rId1"/>
            </p:custDataLst>
          </p:nvPr>
        </p:nvSpPr>
        <p:spPr/>
        <p:txBody>
          <a:bodyPr/>
          <a:lstStyle/>
          <a:p>
            <a:r>
              <a:rPr lang="en-US" dirty="0"/>
              <a:t>Sequence Diagram </a:t>
            </a:r>
            <a:r>
              <a:rPr lang="en-US" dirty="0" smtClean="0"/>
              <a:t>Syntax</a:t>
            </a:r>
            <a:endParaRPr lang="en-US" dirty="0"/>
          </a:p>
        </p:txBody>
      </p:sp>
      <p:sp>
        <p:nvSpPr>
          <p:cNvPr id="272388" name="Rectangle 4"/>
          <p:cNvSpPr>
            <a:spLocks noChangeArrowheads="1"/>
          </p:cNvSpPr>
          <p:nvPr>
            <p:custDataLst>
              <p:tags r:id="rId2"/>
            </p:custDataLst>
          </p:nvPr>
        </p:nvSpPr>
        <p:spPr bwMode="auto">
          <a:xfrm>
            <a:off x="762000" y="1524000"/>
            <a:ext cx="7848600" cy="4648200"/>
          </a:xfrm>
          <a:prstGeom prst="rect">
            <a:avLst/>
          </a:prstGeom>
          <a:solidFill>
            <a:srgbClr val="FFFF99"/>
          </a:solidFill>
          <a:ln w="12700">
            <a:solidFill>
              <a:schemeClr val="tx1"/>
            </a:solidFill>
            <a:miter lim="800000"/>
            <a:headEnd type="none" w="sm" len="sm"/>
            <a:tailEnd/>
          </a:ln>
          <a:effectLst/>
        </p:spPr>
        <p:txBody>
          <a:bodyPr wrap="none" anchor="ctr"/>
          <a:lstStyle/>
          <a:p>
            <a:pPr algn="ctr"/>
            <a:endParaRPr lang="en-US" sz="3600" dirty="0"/>
          </a:p>
        </p:txBody>
      </p:sp>
      <p:sp>
        <p:nvSpPr>
          <p:cNvPr id="272389" name="Line 5"/>
          <p:cNvSpPr>
            <a:spLocks noChangeShapeType="1"/>
          </p:cNvSpPr>
          <p:nvPr>
            <p:custDataLst>
              <p:tags r:id="rId3"/>
            </p:custDataLst>
          </p:nvPr>
        </p:nvSpPr>
        <p:spPr bwMode="auto">
          <a:xfrm>
            <a:off x="3581400" y="1524000"/>
            <a:ext cx="0" cy="480060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72390" name="Line 6"/>
          <p:cNvSpPr>
            <a:spLocks noChangeShapeType="1"/>
          </p:cNvSpPr>
          <p:nvPr>
            <p:custDataLst>
              <p:tags r:id="rId4"/>
            </p:custDataLst>
          </p:nvPr>
        </p:nvSpPr>
        <p:spPr bwMode="auto">
          <a:xfrm>
            <a:off x="762000" y="2667000"/>
            <a:ext cx="7620000"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72391" name="Text Box 7"/>
          <p:cNvSpPr txBox="1">
            <a:spLocks noChangeArrowheads="1"/>
          </p:cNvSpPr>
          <p:nvPr>
            <p:custDataLst>
              <p:tags r:id="rId5"/>
            </p:custDataLst>
          </p:nvPr>
        </p:nvSpPr>
        <p:spPr bwMode="auto">
          <a:xfrm>
            <a:off x="990600" y="1676400"/>
            <a:ext cx="1951816" cy="4524315"/>
          </a:xfrm>
          <a:prstGeom prst="rect">
            <a:avLst/>
          </a:prstGeom>
          <a:noFill/>
          <a:ln w="12700">
            <a:noFill/>
            <a:miter lim="800000"/>
            <a:headEnd type="none" w="sm" len="sm"/>
            <a:tailEnd/>
          </a:ln>
          <a:effectLst/>
        </p:spPr>
        <p:txBody>
          <a:bodyPr wrap="none">
            <a:spAutoFit/>
          </a:bodyPr>
          <a:lstStyle/>
          <a:p>
            <a:r>
              <a:rPr lang="en-US" sz="1800" dirty="0" smtClean="0"/>
              <a:t>An Actor</a:t>
            </a:r>
            <a:endParaRPr lang="en-US" sz="1800" dirty="0"/>
          </a:p>
          <a:p>
            <a:endParaRPr lang="en-US" sz="1800" dirty="0"/>
          </a:p>
          <a:p>
            <a:endParaRPr lang="en-US" sz="1800" dirty="0"/>
          </a:p>
          <a:p>
            <a:endParaRPr lang="en-US" sz="1800" dirty="0"/>
          </a:p>
          <a:p>
            <a:r>
              <a:rPr lang="en-US" sz="1800" dirty="0" smtClean="0"/>
              <a:t>An Object</a:t>
            </a:r>
            <a:endParaRPr lang="en-US" sz="1800" dirty="0"/>
          </a:p>
          <a:p>
            <a:endParaRPr lang="en-US" sz="1800" dirty="0"/>
          </a:p>
          <a:p>
            <a:endParaRPr lang="en-US" sz="1800" dirty="0"/>
          </a:p>
          <a:p>
            <a:r>
              <a:rPr lang="en-US" sz="1800" dirty="0"/>
              <a:t>A </a:t>
            </a:r>
            <a:r>
              <a:rPr lang="en-US" sz="1800" dirty="0" smtClean="0"/>
              <a:t>Lifeline</a:t>
            </a:r>
            <a:endParaRPr lang="en-US" sz="1800" dirty="0"/>
          </a:p>
          <a:p>
            <a:endParaRPr lang="en-US" sz="1800" dirty="0"/>
          </a:p>
          <a:p>
            <a:endParaRPr lang="en-US" sz="1800" dirty="0"/>
          </a:p>
          <a:p>
            <a:r>
              <a:rPr lang="en-US" sz="1800" dirty="0"/>
              <a:t>A </a:t>
            </a:r>
            <a:r>
              <a:rPr lang="en-US" sz="1800" dirty="0" smtClean="0"/>
              <a:t>Focus of Control</a:t>
            </a:r>
            <a:endParaRPr lang="en-US" sz="1800" dirty="0"/>
          </a:p>
          <a:p>
            <a:endParaRPr lang="en-US" sz="1800" dirty="0"/>
          </a:p>
          <a:p>
            <a:r>
              <a:rPr lang="en-US" sz="1800" dirty="0"/>
              <a:t>A </a:t>
            </a:r>
            <a:r>
              <a:rPr lang="en-US" sz="1800" dirty="0" smtClean="0"/>
              <a:t>Message</a:t>
            </a:r>
            <a:endParaRPr lang="en-US" sz="1800" dirty="0"/>
          </a:p>
          <a:p>
            <a:endParaRPr lang="en-US" sz="1800" dirty="0"/>
          </a:p>
          <a:p>
            <a:endParaRPr lang="en-US" sz="1800" dirty="0"/>
          </a:p>
          <a:p>
            <a:r>
              <a:rPr lang="en-US" sz="1800" dirty="0" smtClean="0"/>
              <a:t>Object Destruction</a:t>
            </a:r>
            <a:endParaRPr lang="en-US" sz="1800" dirty="0"/>
          </a:p>
        </p:txBody>
      </p:sp>
      <p:sp>
        <p:nvSpPr>
          <p:cNvPr id="272396" name="Line 12"/>
          <p:cNvSpPr>
            <a:spLocks noChangeShapeType="1"/>
          </p:cNvSpPr>
          <p:nvPr>
            <p:custDataLst>
              <p:tags r:id="rId6"/>
            </p:custDataLst>
          </p:nvPr>
        </p:nvSpPr>
        <p:spPr bwMode="auto">
          <a:xfrm>
            <a:off x="762000" y="3505200"/>
            <a:ext cx="7620000"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72397" name="Line 13"/>
          <p:cNvSpPr>
            <a:spLocks noChangeShapeType="1"/>
          </p:cNvSpPr>
          <p:nvPr>
            <p:custDataLst>
              <p:tags r:id="rId7"/>
            </p:custDataLst>
          </p:nvPr>
        </p:nvSpPr>
        <p:spPr bwMode="auto">
          <a:xfrm>
            <a:off x="762000" y="4267200"/>
            <a:ext cx="7620000"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72402" name="Line 18"/>
          <p:cNvSpPr>
            <a:spLocks noChangeShapeType="1"/>
          </p:cNvSpPr>
          <p:nvPr>
            <p:custDataLst>
              <p:tags r:id="rId8"/>
            </p:custDataLst>
          </p:nvPr>
        </p:nvSpPr>
        <p:spPr bwMode="auto">
          <a:xfrm>
            <a:off x="762000" y="4953000"/>
            <a:ext cx="7620000" cy="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272403" name="Line 19"/>
          <p:cNvSpPr>
            <a:spLocks noChangeShapeType="1"/>
          </p:cNvSpPr>
          <p:nvPr>
            <p:custDataLst>
              <p:tags r:id="rId9"/>
            </p:custDataLst>
          </p:nvPr>
        </p:nvSpPr>
        <p:spPr bwMode="auto">
          <a:xfrm>
            <a:off x="762000" y="5562600"/>
            <a:ext cx="7620000" cy="0"/>
          </a:xfrm>
          <a:prstGeom prst="line">
            <a:avLst/>
          </a:prstGeom>
          <a:noFill/>
          <a:ln w="12700">
            <a:solidFill>
              <a:schemeClr val="tx1"/>
            </a:solidFill>
            <a:round/>
            <a:headEnd type="none" w="sm" len="sm"/>
            <a:tailEnd/>
          </a:ln>
          <a:effectLst/>
        </p:spPr>
        <p:txBody>
          <a:bodyPr wrap="none" anchor="ctr"/>
          <a:lstStyle/>
          <a:p>
            <a:endParaRPr lang="en-US" dirty="0"/>
          </a:p>
        </p:txBody>
      </p:sp>
      <p:grpSp>
        <p:nvGrpSpPr>
          <p:cNvPr id="2" name="Group 26"/>
          <p:cNvGrpSpPr>
            <a:grpSpLocks/>
          </p:cNvGrpSpPr>
          <p:nvPr>
            <p:custDataLst>
              <p:tags r:id="rId10"/>
            </p:custDataLst>
          </p:nvPr>
        </p:nvGrpSpPr>
        <p:grpSpPr bwMode="auto">
          <a:xfrm>
            <a:off x="5410200" y="1676400"/>
            <a:ext cx="609600" cy="914400"/>
            <a:chOff x="3312" y="1104"/>
            <a:chExt cx="384" cy="576"/>
          </a:xfrm>
        </p:grpSpPr>
        <p:sp>
          <p:nvSpPr>
            <p:cNvPr id="272404" name="Oval 20"/>
            <p:cNvSpPr>
              <a:spLocks noChangeArrowheads="1"/>
            </p:cNvSpPr>
            <p:nvPr>
              <p:custDataLst>
                <p:tags r:id="rId17"/>
              </p:custDataLst>
            </p:nvPr>
          </p:nvSpPr>
          <p:spPr bwMode="auto">
            <a:xfrm>
              <a:off x="3360" y="1104"/>
              <a:ext cx="288" cy="240"/>
            </a:xfrm>
            <a:prstGeom prst="ellipse">
              <a:avLst/>
            </a:prstGeom>
            <a:solidFill>
              <a:schemeClr val="accent1"/>
            </a:solidFill>
            <a:ln w="12700">
              <a:solidFill>
                <a:schemeClr val="tx1"/>
              </a:solidFill>
              <a:round/>
              <a:headEnd/>
              <a:tailEnd/>
            </a:ln>
            <a:effectLst/>
          </p:spPr>
          <p:txBody>
            <a:bodyPr wrap="none" anchor="ctr"/>
            <a:lstStyle/>
            <a:p>
              <a:endParaRPr lang="en-US" dirty="0"/>
            </a:p>
          </p:txBody>
        </p:sp>
        <p:sp>
          <p:nvSpPr>
            <p:cNvPr id="272405" name="Line 21"/>
            <p:cNvSpPr>
              <a:spLocks noChangeShapeType="1"/>
            </p:cNvSpPr>
            <p:nvPr>
              <p:custDataLst>
                <p:tags r:id="rId18"/>
              </p:custDataLst>
            </p:nvPr>
          </p:nvSpPr>
          <p:spPr bwMode="auto">
            <a:xfrm>
              <a:off x="3504" y="1344"/>
              <a:ext cx="0" cy="192"/>
            </a:xfrm>
            <a:prstGeom prst="line">
              <a:avLst/>
            </a:prstGeom>
            <a:noFill/>
            <a:ln w="12700">
              <a:solidFill>
                <a:schemeClr val="tx1"/>
              </a:solidFill>
              <a:round/>
              <a:headEnd/>
              <a:tailEnd/>
            </a:ln>
            <a:effectLst/>
          </p:spPr>
          <p:txBody>
            <a:bodyPr wrap="none" anchor="ctr"/>
            <a:lstStyle/>
            <a:p>
              <a:endParaRPr lang="en-US" dirty="0"/>
            </a:p>
          </p:txBody>
        </p:sp>
        <p:sp>
          <p:nvSpPr>
            <p:cNvPr id="272406" name="Line 22"/>
            <p:cNvSpPr>
              <a:spLocks noChangeShapeType="1"/>
            </p:cNvSpPr>
            <p:nvPr>
              <p:custDataLst>
                <p:tags r:id="rId19"/>
              </p:custDataLst>
            </p:nvPr>
          </p:nvSpPr>
          <p:spPr bwMode="auto">
            <a:xfrm>
              <a:off x="3312" y="1392"/>
              <a:ext cx="192" cy="48"/>
            </a:xfrm>
            <a:prstGeom prst="line">
              <a:avLst/>
            </a:prstGeom>
            <a:noFill/>
            <a:ln w="12700">
              <a:solidFill>
                <a:schemeClr val="tx1"/>
              </a:solidFill>
              <a:round/>
              <a:headEnd/>
              <a:tailEnd/>
            </a:ln>
            <a:effectLst/>
          </p:spPr>
          <p:txBody>
            <a:bodyPr wrap="none" anchor="ctr"/>
            <a:lstStyle/>
            <a:p>
              <a:endParaRPr lang="en-US" dirty="0"/>
            </a:p>
          </p:txBody>
        </p:sp>
        <p:sp>
          <p:nvSpPr>
            <p:cNvPr id="272407" name="Line 23"/>
            <p:cNvSpPr>
              <a:spLocks noChangeShapeType="1"/>
            </p:cNvSpPr>
            <p:nvPr>
              <p:custDataLst>
                <p:tags r:id="rId20"/>
              </p:custDataLst>
            </p:nvPr>
          </p:nvSpPr>
          <p:spPr bwMode="auto">
            <a:xfrm flipV="1">
              <a:off x="3504" y="1392"/>
              <a:ext cx="192" cy="48"/>
            </a:xfrm>
            <a:prstGeom prst="line">
              <a:avLst/>
            </a:prstGeom>
            <a:noFill/>
            <a:ln w="12700">
              <a:solidFill>
                <a:schemeClr val="tx1"/>
              </a:solidFill>
              <a:round/>
              <a:headEnd/>
              <a:tailEnd/>
            </a:ln>
            <a:effectLst/>
          </p:spPr>
          <p:txBody>
            <a:bodyPr wrap="none" anchor="ctr"/>
            <a:lstStyle/>
            <a:p>
              <a:endParaRPr lang="en-US" dirty="0"/>
            </a:p>
          </p:txBody>
        </p:sp>
        <p:sp>
          <p:nvSpPr>
            <p:cNvPr id="272408" name="Line 24"/>
            <p:cNvSpPr>
              <a:spLocks noChangeShapeType="1"/>
            </p:cNvSpPr>
            <p:nvPr>
              <p:custDataLst>
                <p:tags r:id="rId21"/>
              </p:custDataLst>
            </p:nvPr>
          </p:nvSpPr>
          <p:spPr bwMode="auto">
            <a:xfrm flipH="1">
              <a:off x="3312" y="1536"/>
              <a:ext cx="192" cy="144"/>
            </a:xfrm>
            <a:prstGeom prst="line">
              <a:avLst/>
            </a:prstGeom>
            <a:noFill/>
            <a:ln w="12700">
              <a:solidFill>
                <a:schemeClr val="tx1"/>
              </a:solidFill>
              <a:round/>
              <a:headEnd/>
              <a:tailEnd/>
            </a:ln>
            <a:effectLst/>
          </p:spPr>
          <p:txBody>
            <a:bodyPr wrap="none" anchor="ctr"/>
            <a:lstStyle/>
            <a:p>
              <a:endParaRPr lang="en-US" dirty="0"/>
            </a:p>
          </p:txBody>
        </p:sp>
        <p:sp>
          <p:nvSpPr>
            <p:cNvPr id="272409" name="Line 25"/>
            <p:cNvSpPr>
              <a:spLocks noChangeShapeType="1"/>
            </p:cNvSpPr>
            <p:nvPr>
              <p:custDataLst>
                <p:tags r:id="rId22"/>
              </p:custDataLst>
            </p:nvPr>
          </p:nvSpPr>
          <p:spPr bwMode="auto">
            <a:xfrm flipH="1" flipV="1">
              <a:off x="3504" y="1536"/>
              <a:ext cx="192" cy="144"/>
            </a:xfrm>
            <a:prstGeom prst="line">
              <a:avLst/>
            </a:prstGeom>
            <a:noFill/>
            <a:ln w="12700">
              <a:solidFill>
                <a:schemeClr val="tx1"/>
              </a:solidFill>
              <a:round/>
              <a:headEnd/>
              <a:tailEnd/>
            </a:ln>
            <a:effectLst/>
          </p:spPr>
          <p:txBody>
            <a:bodyPr wrap="none" anchor="ctr"/>
            <a:lstStyle/>
            <a:p>
              <a:endParaRPr lang="en-US" dirty="0"/>
            </a:p>
          </p:txBody>
        </p:sp>
      </p:grpSp>
      <p:sp>
        <p:nvSpPr>
          <p:cNvPr id="272411" name="Rectangle 27"/>
          <p:cNvSpPr>
            <a:spLocks noChangeArrowheads="1"/>
          </p:cNvSpPr>
          <p:nvPr>
            <p:custDataLst>
              <p:tags r:id="rId11"/>
            </p:custDataLst>
          </p:nvPr>
        </p:nvSpPr>
        <p:spPr bwMode="auto">
          <a:xfrm>
            <a:off x="4800600" y="2743200"/>
            <a:ext cx="2286000" cy="685800"/>
          </a:xfrm>
          <a:prstGeom prst="rect">
            <a:avLst/>
          </a:prstGeom>
          <a:solidFill>
            <a:schemeClr val="accent2"/>
          </a:solidFill>
          <a:ln w="12700">
            <a:solidFill>
              <a:schemeClr val="tx1"/>
            </a:solidFill>
            <a:miter lim="800000"/>
            <a:headEnd/>
            <a:tailEnd/>
          </a:ln>
          <a:effectLst/>
        </p:spPr>
        <p:txBody>
          <a:bodyPr wrap="none" anchor="ctr"/>
          <a:lstStyle/>
          <a:p>
            <a:pPr algn="ctr"/>
            <a:r>
              <a:rPr lang="en-US" dirty="0"/>
              <a:t>anObject:aClass</a:t>
            </a:r>
          </a:p>
        </p:txBody>
      </p:sp>
      <p:sp>
        <p:nvSpPr>
          <p:cNvPr id="272413" name="Line 29"/>
          <p:cNvSpPr>
            <a:spLocks noChangeShapeType="1"/>
          </p:cNvSpPr>
          <p:nvPr>
            <p:custDataLst>
              <p:tags r:id="rId12"/>
            </p:custDataLst>
          </p:nvPr>
        </p:nvSpPr>
        <p:spPr bwMode="auto">
          <a:xfrm>
            <a:off x="5943600" y="3581400"/>
            <a:ext cx="0" cy="609600"/>
          </a:xfrm>
          <a:prstGeom prst="line">
            <a:avLst/>
          </a:prstGeom>
          <a:noFill/>
          <a:ln w="12700">
            <a:solidFill>
              <a:schemeClr val="tx1"/>
            </a:solidFill>
            <a:prstDash val="dash"/>
            <a:round/>
            <a:headEnd/>
            <a:tailEnd/>
          </a:ln>
          <a:effectLst/>
        </p:spPr>
        <p:txBody>
          <a:bodyPr wrap="none" anchor="ctr"/>
          <a:lstStyle/>
          <a:p>
            <a:endParaRPr lang="en-US" dirty="0"/>
          </a:p>
        </p:txBody>
      </p:sp>
      <p:sp>
        <p:nvSpPr>
          <p:cNvPr id="272415" name="Rectangle 31"/>
          <p:cNvSpPr>
            <a:spLocks noChangeArrowheads="1"/>
          </p:cNvSpPr>
          <p:nvPr>
            <p:custDataLst>
              <p:tags r:id="rId13"/>
            </p:custDataLst>
          </p:nvPr>
        </p:nvSpPr>
        <p:spPr bwMode="auto">
          <a:xfrm>
            <a:off x="5867400" y="4343400"/>
            <a:ext cx="152400" cy="533400"/>
          </a:xfrm>
          <a:prstGeom prst="rect">
            <a:avLst/>
          </a:prstGeom>
          <a:solidFill>
            <a:srgbClr val="FFFFFF"/>
          </a:solidFill>
          <a:ln w="12700">
            <a:solidFill>
              <a:schemeClr val="tx1"/>
            </a:solidFill>
            <a:miter lim="800000"/>
            <a:headEnd/>
            <a:tailEnd/>
          </a:ln>
          <a:effectLst/>
        </p:spPr>
        <p:txBody>
          <a:bodyPr wrap="none" anchor="ctr"/>
          <a:lstStyle/>
          <a:p>
            <a:endParaRPr lang="en-US" dirty="0"/>
          </a:p>
        </p:txBody>
      </p:sp>
      <p:sp>
        <p:nvSpPr>
          <p:cNvPr id="272416" name="Line 32"/>
          <p:cNvSpPr>
            <a:spLocks noChangeShapeType="1"/>
          </p:cNvSpPr>
          <p:nvPr>
            <p:custDataLst>
              <p:tags r:id="rId14"/>
            </p:custDataLst>
          </p:nvPr>
        </p:nvSpPr>
        <p:spPr bwMode="auto">
          <a:xfrm>
            <a:off x="4953000" y="5410200"/>
            <a:ext cx="2057400" cy="0"/>
          </a:xfrm>
          <a:prstGeom prst="line">
            <a:avLst/>
          </a:prstGeom>
          <a:noFill/>
          <a:ln w="12700">
            <a:solidFill>
              <a:schemeClr val="tx1"/>
            </a:solidFill>
            <a:round/>
            <a:headEnd/>
            <a:tailEnd type="triangle" w="med" len="med"/>
          </a:ln>
          <a:effectLst/>
        </p:spPr>
        <p:txBody>
          <a:bodyPr wrap="none" anchor="ctr"/>
          <a:lstStyle/>
          <a:p>
            <a:endParaRPr lang="en-US" dirty="0"/>
          </a:p>
        </p:txBody>
      </p:sp>
      <p:sp>
        <p:nvSpPr>
          <p:cNvPr id="272417" name="Text Box 33"/>
          <p:cNvSpPr txBox="1">
            <a:spLocks noChangeArrowheads="1"/>
          </p:cNvSpPr>
          <p:nvPr>
            <p:custDataLst>
              <p:tags r:id="rId15"/>
            </p:custDataLst>
          </p:nvPr>
        </p:nvSpPr>
        <p:spPr bwMode="auto">
          <a:xfrm>
            <a:off x="4648200" y="5105400"/>
            <a:ext cx="1914525" cy="336550"/>
          </a:xfrm>
          <a:prstGeom prst="rect">
            <a:avLst/>
          </a:prstGeom>
          <a:noFill/>
          <a:ln w="12700">
            <a:noFill/>
            <a:miter lim="800000"/>
            <a:headEnd/>
            <a:tailEnd/>
          </a:ln>
          <a:effectLst/>
        </p:spPr>
        <p:txBody>
          <a:bodyPr wrap="none">
            <a:spAutoFit/>
          </a:bodyPr>
          <a:lstStyle/>
          <a:p>
            <a:r>
              <a:rPr lang="en-US" dirty="0"/>
              <a:t>           </a:t>
            </a:r>
            <a:r>
              <a:rPr lang="en-US" dirty="0" err="1"/>
              <a:t>aMessage</a:t>
            </a:r>
            <a:r>
              <a:rPr lang="en-US" dirty="0"/>
              <a:t>()</a:t>
            </a:r>
          </a:p>
        </p:txBody>
      </p:sp>
      <p:sp>
        <p:nvSpPr>
          <p:cNvPr id="272418" name="Text Box 34"/>
          <p:cNvSpPr txBox="1">
            <a:spLocks noChangeArrowheads="1"/>
          </p:cNvSpPr>
          <p:nvPr>
            <p:custDataLst>
              <p:tags r:id="rId16"/>
            </p:custDataLst>
          </p:nvPr>
        </p:nvSpPr>
        <p:spPr bwMode="auto">
          <a:xfrm>
            <a:off x="5851525" y="5846763"/>
            <a:ext cx="284163" cy="336550"/>
          </a:xfrm>
          <a:prstGeom prst="rect">
            <a:avLst/>
          </a:prstGeom>
          <a:noFill/>
          <a:ln w="12700">
            <a:noFill/>
            <a:miter lim="800000"/>
            <a:headEnd/>
            <a:tailEnd/>
          </a:ln>
          <a:effectLst/>
        </p:spPr>
        <p:txBody>
          <a:bodyPr wrap="none">
            <a:spAutoFit/>
          </a:bodyPr>
          <a:lstStyle/>
          <a:p>
            <a:r>
              <a:rPr lang="en-US" dirty="0"/>
              <a:t>x</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1"/>
          </p:nvPr>
        </p:nvSpPr>
        <p:spPr/>
        <p:txBody>
          <a:bodyPr/>
          <a:lstStyle/>
          <a:p>
            <a:r>
              <a:rPr lang="en-US" dirty="0"/>
              <a:t>Slide </a:t>
            </a:r>
            <a:fld id="{557270C6-307E-48D5-8E4B-78416EC9C8E8}" type="slidenum">
              <a:rPr lang="en-US"/>
              <a:pPr/>
              <a:t>7</a:t>
            </a:fld>
            <a:endParaRPr lang="en-US" dirty="0"/>
          </a:p>
          <a:p>
            <a:endParaRPr lang="en-US" dirty="0"/>
          </a:p>
        </p:txBody>
      </p:sp>
      <p:sp>
        <p:nvSpPr>
          <p:cNvPr id="307202" name="Rectangle 2"/>
          <p:cNvSpPr>
            <a:spLocks noGrp="1" noChangeArrowheads="1"/>
          </p:cNvSpPr>
          <p:nvPr>
            <p:ph type="title"/>
            <p:custDataLst>
              <p:tags r:id="rId1"/>
            </p:custDataLst>
          </p:nvPr>
        </p:nvSpPr>
        <p:spPr/>
        <p:txBody>
          <a:bodyPr>
            <a:normAutofit/>
          </a:bodyPr>
          <a:lstStyle/>
          <a:p>
            <a:r>
              <a:rPr lang="en-US" sz="3600" dirty="0" smtClean="0"/>
              <a:t>State Chart </a:t>
            </a:r>
            <a:r>
              <a:rPr lang="en-US" sz="3600" dirty="0"/>
              <a:t>Diagram Syntax</a:t>
            </a:r>
          </a:p>
        </p:txBody>
      </p:sp>
      <p:graphicFrame>
        <p:nvGraphicFramePr>
          <p:cNvPr id="307245" name="Group 45"/>
          <p:cNvGraphicFramePr>
            <a:graphicFrameLocks noGrp="1"/>
          </p:cNvGraphicFramePr>
          <p:nvPr>
            <p:ph type="tbl" idx="1"/>
            <p:custDataLst>
              <p:tags r:id="rId2"/>
            </p:custDataLst>
            <p:extLst>
              <p:ext uri="{D42A27DB-BD31-4B8C-83A1-F6EECF244321}">
                <p14:modId xmlns:p14="http://schemas.microsoft.com/office/powerpoint/2010/main" val="1730850028"/>
              </p:ext>
            </p:extLst>
          </p:nvPr>
        </p:nvGraphicFramePr>
        <p:xfrm>
          <a:off x="571500" y="1676400"/>
          <a:ext cx="8001000" cy="4495800"/>
        </p:xfrm>
        <a:graphic>
          <a:graphicData uri="http://schemas.openxmlformats.org/drawingml/2006/table">
            <a:tbl>
              <a:tblPr/>
              <a:tblGrid>
                <a:gridCol w="4000500"/>
                <a:gridCol w="4000500"/>
              </a:tblGrid>
              <a:tr h="749300">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r>
                        <a:rPr kumimoji="0" lang="en-US" sz="3200" b="0" i="0" u="none" strike="noStrike" cap="none" normalizeH="0" baseline="0" dirty="0" smtClean="0">
                          <a:ln>
                            <a:noFill/>
                          </a:ln>
                          <a:solidFill>
                            <a:schemeClr val="tx1"/>
                          </a:solidFill>
                          <a:effectLst/>
                          <a:latin typeface="Verdana" pitchFamily="34" charset="0"/>
                        </a:rPr>
                        <a:t>A </a:t>
                      </a:r>
                      <a:r>
                        <a:rPr kumimoji="0" lang="en-US" sz="3200" b="0" i="0" u="none" strike="noStrike" cap="none" normalizeH="0" baseline="0" dirty="0" smtClean="0">
                          <a:ln>
                            <a:noFill/>
                          </a:ln>
                          <a:solidFill>
                            <a:schemeClr val="tx1"/>
                          </a:solidFill>
                          <a:effectLst/>
                          <a:latin typeface="Verdana" pitchFamily="34" charset="0"/>
                        </a:rPr>
                        <a:t>State</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r>
                        <a:rPr kumimoji="0" lang="en-US" sz="3200" b="0" i="0" u="none" strike="noStrike" cap="none" normalizeH="0" baseline="0" dirty="0" smtClean="0">
                          <a:ln>
                            <a:noFill/>
                          </a:ln>
                          <a:solidFill>
                            <a:schemeClr val="tx1"/>
                          </a:solidFill>
                          <a:effectLst/>
                          <a:latin typeface="Verdana" pitchFamily="34" charset="0"/>
                        </a:rPr>
                        <a:t>An Initial State</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r>
                        <a:rPr kumimoji="0" lang="en-US" sz="3200" b="0" i="0" u="none" strike="noStrike" cap="none" normalizeH="0" baseline="0" dirty="0" smtClean="0">
                          <a:ln>
                            <a:noFill/>
                          </a:ln>
                          <a:solidFill>
                            <a:schemeClr val="tx1"/>
                          </a:solidFill>
                          <a:effectLst/>
                          <a:latin typeface="Verdana" pitchFamily="34" charset="0"/>
                        </a:rPr>
                        <a:t>A </a:t>
                      </a:r>
                      <a:r>
                        <a:rPr kumimoji="0" lang="en-US" sz="3200" b="0" i="0" u="none" strike="noStrike" cap="none" normalizeH="0" baseline="0" dirty="0" smtClean="0">
                          <a:ln>
                            <a:noFill/>
                          </a:ln>
                          <a:solidFill>
                            <a:schemeClr val="tx1"/>
                          </a:solidFill>
                          <a:effectLst/>
                          <a:latin typeface="Verdana" pitchFamily="34" charset="0"/>
                        </a:rPr>
                        <a:t>Final State</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r>
                        <a:rPr kumimoji="0" lang="en-US" sz="3200" b="0" i="0" u="none" strike="noStrike" cap="none" normalizeH="0" baseline="0" dirty="0" smtClean="0">
                          <a:ln>
                            <a:noFill/>
                          </a:ln>
                          <a:solidFill>
                            <a:schemeClr val="tx1"/>
                          </a:solidFill>
                          <a:effectLst/>
                          <a:latin typeface="Verdana" pitchFamily="34" charset="0"/>
                        </a:rPr>
                        <a:t>An Event</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r>
                        <a:rPr kumimoji="0" lang="en-US" sz="3200" b="0" i="0" u="none" strike="noStrike" cap="none" normalizeH="0" baseline="0" smtClean="0">
                          <a:ln>
                            <a:noFill/>
                          </a:ln>
                          <a:solidFill>
                            <a:schemeClr val="tx1"/>
                          </a:solidFill>
                          <a:effectLst/>
                          <a:latin typeface="Verdana" pitchFamily="34" charset="0"/>
                        </a:rPr>
                        <a:t>A </a:t>
                      </a:r>
                      <a:r>
                        <a:rPr kumimoji="0" lang="en-US" sz="3200" b="0" i="0" u="none" strike="noStrike" cap="none" normalizeH="0" baseline="0" smtClean="0">
                          <a:ln>
                            <a:noFill/>
                          </a:ln>
                          <a:solidFill>
                            <a:schemeClr val="tx1"/>
                          </a:solidFill>
                          <a:effectLst/>
                          <a:latin typeface="Verdana" pitchFamily="34" charset="0"/>
                        </a:rPr>
                        <a:t>Transition</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r>
                        <a:rPr kumimoji="0" lang="en-US" sz="3200" b="0" i="0" u="none" strike="noStrike" cap="none" normalizeH="0" baseline="0" dirty="0" smtClean="0">
                          <a:ln>
                            <a:noFill/>
                          </a:ln>
                          <a:solidFill>
                            <a:schemeClr val="tx1"/>
                          </a:solidFill>
                          <a:effectLst/>
                          <a:latin typeface="Verdana" pitchFamily="34" charset="0"/>
                        </a:rPr>
                        <a:t>A Frame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50000"/>
                        <a:buFont typeface="Wingdings" pitchFamily="2" charset="2"/>
                        <a:buNone/>
                        <a:tabLst/>
                      </a:pP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07246" name="Picture 46"/>
          <p:cNvPicPr>
            <a:picLocks noChangeAspect="1" noChangeArrowheads="1"/>
          </p:cNvPicPr>
          <p:nvPr>
            <p:custDataLst>
              <p:tags r:id="rId3"/>
            </p:custDataLst>
          </p:nvPr>
        </p:nvPicPr>
        <p:blipFill>
          <a:blip r:embed="rId11" cstate="print"/>
          <a:srcRect/>
          <a:stretch>
            <a:fillRect/>
          </a:stretch>
        </p:blipFill>
        <p:spPr bwMode="auto">
          <a:xfrm>
            <a:off x="5715000" y="1676400"/>
            <a:ext cx="1676400" cy="685800"/>
          </a:xfrm>
          <a:prstGeom prst="rect">
            <a:avLst/>
          </a:prstGeom>
          <a:noFill/>
          <a:ln w="12700">
            <a:noFill/>
            <a:miter lim="800000"/>
            <a:headEnd/>
            <a:tailEnd/>
          </a:ln>
          <a:effectLst/>
        </p:spPr>
      </p:pic>
      <p:pic>
        <p:nvPicPr>
          <p:cNvPr id="307247" name="Picture 47"/>
          <p:cNvPicPr>
            <a:picLocks noChangeAspect="1" noChangeArrowheads="1"/>
          </p:cNvPicPr>
          <p:nvPr>
            <p:custDataLst>
              <p:tags r:id="rId4"/>
            </p:custDataLst>
          </p:nvPr>
        </p:nvPicPr>
        <p:blipFill>
          <a:blip r:embed="rId12" cstate="print"/>
          <a:srcRect/>
          <a:stretch>
            <a:fillRect/>
          </a:stretch>
        </p:blipFill>
        <p:spPr bwMode="auto">
          <a:xfrm>
            <a:off x="6019800" y="2525713"/>
            <a:ext cx="838200" cy="519112"/>
          </a:xfrm>
          <a:prstGeom prst="rect">
            <a:avLst/>
          </a:prstGeom>
          <a:noFill/>
          <a:ln w="12700">
            <a:noFill/>
            <a:miter lim="800000"/>
            <a:headEnd/>
            <a:tailEnd/>
          </a:ln>
          <a:effectLst/>
        </p:spPr>
      </p:pic>
      <p:pic>
        <p:nvPicPr>
          <p:cNvPr id="307248" name="Picture 48"/>
          <p:cNvPicPr>
            <a:picLocks noChangeAspect="1" noChangeArrowheads="1"/>
          </p:cNvPicPr>
          <p:nvPr>
            <p:custDataLst>
              <p:tags r:id="rId5"/>
            </p:custDataLst>
          </p:nvPr>
        </p:nvPicPr>
        <p:blipFill>
          <a:blip r:embed="rId13" cstate="print"/>
          <a:srcRect/>
          <a:stretch>
            <a:fillRect/>
          </a:stretch>
        </p:blipFill>
        <p:spPr bwMode="auto">
          <a:xfrm>
            <a:off x="6176963" y="3276600"/>
            <a:ext cx="517525" cy="533400"/>
          </a:xfrm>
          <a:prstGeom prst="rect">
            <a:avLst/>
          </a:prstGeom>
          <a:noFill/>
          <a:ln w="12700">
            <a:noFill/>
            <a:miter lim="800000"/>
            <a:headEnd/>
            <a:tailEnd/>
          </a:ln>
          <a:effectLst/>
        </p:spPr>
      </p:pic>
      <p:pic>
        <p:nvPicPr>
          <p:cNvPr id="307249" name="Picture 49"/>
          <p:cNvPicPr>
            <a:picLocks noChangeAspect="1" noChangeArrowheads="1"/>
          </p:cNvPicPr>
          <p:nvPr>
            <p:custDataLst>
              <p:tags r:id="rId6"/>
            </p:custDataLst>
          </p:nvPr>
        </p:nvPicPr>
        <p:blipFill>
          <a:blip r:embed="rId14" cstate="print"/>
          <a:srcRect/>
          <a:stretch>
            <a:fillRect/>
          </a:stretch>
        </p:blipFill>
        <p:spPr bwMode="auto">
          <a:xfrm>
            <a:off x="5562600" y="4122738"/>
            <a:ext cx="1524000" cy="441325"/>
          </a:xfrm>
          <a:prstGeom prst="rect">
            <a:avLst/>
          </a:prstGeom>
          <a:noFill/>
          <a:ln w="12700">
            <a:noFill/>
            <a:miter lim="800000"/>
            <a:headEnd/>
            <a:tailEnd/>
          </a:ln>
          <a:effectLst/>
        </p:spPr>
      </p:pic>
      <p:sp>
        <p:nvSpPr>
          <p:cNvPr id="307250" name="Line 50"/>
          <p:cNvSpPr>
            <a:spLocks noChangeShapeType="1"/>
          </p:cNvSpPr>
          <p:nvPr>
            <p:custDataLst>
              <p:tags r:id="rId7"/>
            </p:custDataLst>
          </p:nvPr>
        </p:nvSpPr>
        <p:spPr bwMode="auto">
          <a:xfrm>
            <a:off x="5715000" y="4953000"/>
            <a:ext cx="1143000" cy="0"/>
          </a:xfrm>
          <a:prstGeom prst="line">
            <a:avLst/>
          </a:prstGeom>
          <a:noFill/>
          <a:ln w="38100">
            <a:solidFill>
              <a:schemeClr val="tx1"/>
            </a:solidFill>
            <a:round/>
            <a:headEnd/>
            <a:tailEnd type="triangle" w="med" len="med"/>
          </a:ln>
          <a:effectLst/>
        </p:spPr>
        <p:txBody>
          <a:bodyPr wrap="none"/>
          <a:lstStyle/>
          <a:p>
            <a:endParaRPr lang="en-US" dirty="0"/>
          </a:p>
        </p:txBody>
      </p:sp>
      <p:pic>
        <p:nvPicPr>
          <p:cNvPr id="307251" name="Picture 51"/>
          <p:cNvPicPr>
            <a:picLocks noChangeAspect="1" noChangeArrowheads="1"/>
          </p:cNvPicPr>
          <p:nvPr>
            <p:custDataLst>
              <p:tags r:id="rId8"/>
            </p:custDataLst>
          </p:nvPr>
        </p:nvPicPr>
        <p:blipFill>
          <a:blip r:embed="rId15" cstate="print"/>
          <a:srcRect/>
          <a:stretch>
            <a:fillRect/>
          </a:stretch>
        </p:blipFill>
        <p:spPr bwMode="auto">
          <a:xfrm>
            <a:off x="5867400" y="5526088"/>
            <a:ext cx="1295400" cy="569912"/>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134</Words>
  <Application>Microsoft Office PowerPoint</Application>
  <PresentationFormat>On-screen Show (4:3)</PresentationFormat>
  <Paragraphs>110</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CEIS400 UML-OOAD Diagram Syntax Overview</vt:lpstr>
      <vt:lpstr>   UML-OOAD Diagram Summary (recommended order of creation)   Use Case Diagram—shows the system boundary through actors interacting with use cases and/or use case relationships defined by uses/includes or extends.   Class Diagram—shows the objects that need to be coded to support the flow of events in the use case functions on the use case diagram. Ultimately, classes will become the program code (unit of code) that enables the use case functionality in the system.  View of Participating Classes (VOPC)—created to reconcile use case functions to classes needed to support them; or created right after the completed use case diagram to help capture the classes needed. Then create the class diagram from the classes captured in the VOPC matrix. Either way will ensure the use cases are reconciled to the classes for a complete requirement or design.   Sequence Diagram (optional)—shows the sequential instantiation of the classes need for a given flow of event in a use case, per flow of event, a.k.a. scenario.  There can be multiple sequence diagrams for a given use case function because there are multiple flows of events in a given use case.   State Chart (Machine) Diagram (optional)—shows the state of the attributes (properties) in a given class, per class. It is ultimately created to ensure that all operations are accounted for in a given class, accurate class design.   NOTE: Create any additional UML-OOAD diagrams, as necessary.   </vt:lpstr>
      <vt:lpstr>Use Case Diagram Syntax</vt:lpstr>
      <vt:lpstr>Class Diagram Syntax</vt:lpstr>
      <vt:lpstr>View of Participating Classes (VOPC) Example   </vt:lpstr>
      <vt:lpstr>Sequence Diagram Syntax</vt:lpstr>
      <vt:lpstr>State Chart Diagram Syntax</vt:lpstr>
    </vt:vector>
  </TitlesOfParts>
  <Company>DeVry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OOAD Diagram Syntax Overview</dc:title>
  <dc:creator>d99003131</dc:creator>
  <cp:lastModifiedBy>DeVry Inc</cp:lastModifiedBy>
  <cp:revision>42</cp:revision>
  <cp:lastPrinted>2013-04-15T21:09:16Z</cp:lastPrinted>
  <dcterms:created xsi:type="dcterms:W3CDTF">2009-11-07T01:46:28Z</dcterms:created>
  <dcterms:modified xsi:type="dcterms:W3CDTF">2015-03-26T14:09:27Z</dcterms:modified>
</cp:coreProperties>
</file>