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49" d="100"/>
          <a:sy n="49" d="100"/>
        </p:scale>
        <p:origin x="36"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88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357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00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4287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228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9179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3709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7628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496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451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6/22/2024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7335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6/22/2024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464965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22" r:id="rId7"/>
    <p:sldLayoutId id="2147483718" r:id="rId8"/>
    <p:sldLayoutId id="2147483719" r:id="rId9"/>
    <p:sldLayoutId id="2147483720" r:id="rId10"/>
    <p:sldLayoutId id="214748372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A29B0307-C09E-4352-77E6-A3DCAC6334A8}"/>
              </a:ext>
            </a:extLst>
          </p:cNvPr>
          <p:cNvPicPr>
            <a:picLocks noChangeAspect="1"/>
          </p:cNvPicPr>
          <p:nvPr/>
        </p:nvPicPr>
        <p:blipFill rotWithShape="1">
          <a:blip r:embed="rId2">
            <a:alphaModFix amt="50000"/>
          </a:blip>
          <a:srcRect t="17279"/>
          <a:stretch/>
        </p:blipFill>
        <p:spPr>
          <a:xfrm>
            <a:off x="20" y="10"/>
            <a:ext cx="12191978" cy="6857990"/>
          </a:xfrm>
          <a:prstGeom prst="rect">
            <a:avLst/>
          </a:prstGeom>
        </p:spPr>
      </p:pic>
      <p:sp>
        <p:nvSpPr>
          <p:cNvPr id="2" name="Title 1">
            <a:extLst>
              <a:ext uri="{FF2B5EF4-FFF2-40B4-BE49-F238E27FC236}">
                <a16:creationId xmlns:a16="http://schemas.microsoft.com/office/drawing/2014/main" id="{F1E5B164-743F-F582-778D-F1320667F76B}"/>
              </a:ext>
            </a:extLst>
          </p:cNvPr>
          <p:cNvSpPr>
            <a:spLocks noGrp="1"/>
          </p:cNvSpPr>
          <p:nvPr>
            <p:ph type="ctrTitle"/>
          </p:nvPr>
        </p:nvSpPr>
        <p:spPr>
          <a:xfrm>
            <a:off x="2456057" y="594841"/>
            <a:ext cx="7279885" cy="2852928"/>
          </a:xfrm>
        </p:spPr>
        <p:txBody>
          <a:bodyPr>
            <a:normAutofit/>
          </a:bodyPr>
          <a:lstStyle/>
          <a:p>
            <a:pPr algn="ctr"/>
            <a:r>
              <a:rPr lang="en-US" dirty="0">
                <a:solidFill>
                  <a:srgbClr val="FFFFFF"/>
                </a:solidFill>
              </a:rPr>
              <a:t>CEIS 420 Final Project</a:t>
            </a:r>
          </a:p>
        </p:txBody>
      </p:sp>
      <p:sp>
        <p:nvSpPr>
          <p:cNvPr id="3" name="Subtitle 2">
            <a:extLst>
              <a:ext uri="{FF2B5EF4-FFF2-40B4-BE49-F238E27FC236}">
                <a16:creationId xmlns:a16="http://schemas.microsoft.com/office/drawing/2014/main" id="{A0FF25A3-BE8E-D101-6874-70F7BA1E8D94}"/>
              </a:ext>
            </a:extLst>
          </p:cNvPr>
          <p:cNvSpPr>
            <a:spLocks noGrp="1"/>
          </p:cNvSpPr>
          <p:nvPr>
            <p:ph type="subTitle" idx="1"/>
          </p:nvPr>
        </p:nvSpPr>
        <p:spPr>
          <a:xfrm>
            <a:off x="2644724" y="4509605"/>
            <a:ext cx="6902550" cy="929296"/>
          </a:xfrm>
        </p:spPr>
        <p:txBody>
          <a:bodyPr>
            <a:normAutofit/>
          </a:bodyPr>
          <a:lstStyle/>
          <a:p>
            <a:pPr algn="ctr"/>
            <a:r>
              <a:rPr lang="en-US" dirty="0">
                <a:solidFill>
                  <a:srgbClr val="FFFFFF"/>
                </a:solidFill>
              </a:rPr>
              <a:t>Created by:</a:t>
            </a:r>
          </a:p>
          <a:p>
            <a:pPr algn="ctr"/>
            <a:r>
              <a:rPr lang="en-US" dirty="0">
                <a:solidFill>
                  <a:srgbClr val="FFFFFF"/>
                </a:solidFill>
              </a:rPr>
              <a:t>Xavier Norment</a:t>
            </a:r>
          </a:p>
        </p:txBody>
      </p:sp>
      <p:sp>
        <p:nvSpPr>
          <p:cNvPr id="27" name="Rectangle 26">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26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D066-B96F-A805-44A1-F962094659F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CE49E041-C9BC-4A6F-161B-CB0F1B631405}"/>
              </a:ext>
            </a:extLst>
          </p:cNvPr>
          <p:cNvSpPr>
            <a:spLocks noGrp="1"/>
          </p:cNvSpPr>
          <p:nvPr>
            <p:ph idx="1"/>
          </p:nvPr>
        </p:nvSpPr>
        <p:spPr/>
        <p:txBody>
          <a:bodyPr/>
          <a:lstStyle/>
          <a:p>
            <a:r>
              <a:rPr lang="en-US" dirty="0"/>
              <a:t>The goal: To create a minor sales tracking software with a customer-specified format</a:t>
            </a:r>
          </a:p>
          <a:p>
            <a:r>
              <a:rPr lang="en-US" dirty="0"/>
              <a:t>Challenges: Include an iterator within the </a:t>
            </a:r>
            <a:r>
              <a:rPr lang="en-US" dirty="0" err="1"/>
              <a:t>SalesPerson</a:t>
            </a:r>
            <a:r>
              <a:rPr lang="en-US" dirty="0"/>
              <a:t> class along with appropriate getters and setters when creating each instance</a:t>
            </a:r>
          </a:p>
          <a:p>
            <a:endParaRPr lang="en-US" dirty="0"/>
          </a:p>
          <a:p>
            <a:endParaRPr lang="en-US" dirty="0"/>
          </a:p>
        </p:txBody>
      </p:sp>
    </p:spTree>
    <p:extLst>
      <p:ext uri="{BB962C8B-B14F-4D97-AF65-F5344CB8AC3E}">
        <p14:creationId xmlns:p14="http://schemas.microsoft.com/office/powerpoint/2010/main" val="105313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B09B-A999-6AD7-DF31-A684A934D8C4}"/>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691ED9C-02C5-3E54-BB86-9ABD4768F61F}"/>
              </a:ext>
            </a:extLst>
          </p:cNvPr>
          <p:cNvSpPr>
            <a:spLocks noGrp="1"/>
          </p:cNvSpPr>
          <p:nvPr>
            <p:ph idx="1"/>
          </p:nvPr>
        </p:nvSpPr>
        <p:spPr/>
        <p:txBody>
          <a:bodyPr>
            <a:normAutofit fontScale="92500" lnSpcReduction="20000"/>
          </a:bodyPr>
          <a:lstStyle/>
          <a:p>
            <a:r>
              <a:rPr lang="en-US" dirty="0"/>
              <a:t>OOP</a:t>
            </a:r>
          </a:p>
          <a:p>
            <a:pPr lvl="1"/>
            <a:r>
              <a:rPr lang="en-US" dirty="0"/>
              <a:t>Main focus is Objects</a:t>
            </a:r>
          </a:p>
          <a:p>
            <a:pPr lvl="1"/>
            <a:r>
              <a:rPr lang="en-US" dirty="0"/>
              <a:t>Class heavy languages</a:t>
            </a:r>
          </a:p>
          <a:p>
            <a:pPr lvl="1"/>
            <a:r>
              <a:rPr lang="en-US" dirty="0"/>
              <a:t>Complex</a:t>
            </a:r>
          </a:p>
          <a:p>
            <a:r>
              <a:rPr lang="en-US" dirty="0"/>
              <a:t>Functional</a:t>
            </a:r>
          </a:p>
          <a:p>
            <a:pPr lvl="1"/>
            <a:r>
              <a:rPr lang="en-US" dirty="0"/>
              <a:t>Main focus is Functions</a:t>
            </a:r>
          </a:p>
          <a:p>
            <a:pPr lvl="1"/>
            <a:r>
              <a:rPr lang="en-US" dirty="0"/>
              <a:t>Data tends to be immutable</a:t>
            </a:r>
          </a:p>
          <a:p>
            <a:pPr lvl="1"/>
            <a:r>
              <a:rPr lang="en-US" dirty="0"/>
              <a:t>Simple, less bugs</a:t>
            </a:r>
          </a:p>
          <a:p>
            <a:r>
              <a:rPr lang="en-US" dirty="0"/>
              <a:t>Structured</a:t>
            </a:r>
          </a:p>
          <a:p>
            <a:pPr lvl="1"/>
            <a:r>
              <a:rPr lang="en-US" dirty="0"/>
              <a:t>Main focus is readability and reusability</a:t>
            </a:r>
          </a:p>
          <a:p>
            <a:pPr lvl="1"/>
            <a:r>
              <a:rPr lang="en-US" dirty="0"/>
              <a:t>Class heavy</a:t>
            </a:r>
          </a:p>
          <a:p>
            <a:pPr lvl="1"/>
            <a:endParaRPr lang="en-US" dirty="0"/>
          </a:p>
          <a:p>
            <a:pPr lvl="1"/>
            <a:endParaRPr lang="en-US" dirty="0"/>
          </a:p>
        </p:txBody>
      </p:sp>
    </p:spTree>
    <p:extLst>
      <p:ext uri="{BB962C8B-B14F-4D97-AF65-F5344CB8AC3E}">
        <p14:creationId xmlns:p14="http://schemas.microsoft.com/office/powerpoint/2010/main" val="177807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8BD8-A56F-F7DF-7869-573EC9BE7BCA}"/>
              </a:ext>
            </a:extLst>
          </p:cNvPr>
          <p:cNvSpPr>
            <a:spLocks noGrp="1"/>
          </p:cNvSpPr>
          <p:nvPr>
            <p:ph type="title"/>
          </p:nvPr>
        </p:nvSpPr>
        <p:spPr/>
        <p:txBody>
          <a:bodyPr/>
          <a:lstStyle/>
          <a:p>
            <a:r>
              <a:rPr lang="en-US" dirty="0"/>
              <a:t>Explanation of design Patterns</a:t>
            </a:r>
          </a:p>
        </p:txBody>
      </p:sp>
      <p:sp>
        <p:nvSpPr>
          <p:cNvPr id="3" name="Content Placeholder 2">
            <a:extLst>
              <a:ext uri="{FF2B5EF4-FFF2-40B4-BE49-F238E27FC236}">
                <a16:creationId xmlns:a16="http://schemas.microsoft.com/office/drawing/2014/main" id="{48D79BDA-48A5-E64B-05EE-8ADAAAEC7AB8}"/>
              </a:ext>
            </a:extLst>
          </p:cNvPr>
          <p:cNvSpPr>
            <a:spLocks noGrp="1"/>
          </p:cNvSpPr>
          <p:nvPr>
            <p:ph idx="1"/>
          </p:nvPr>
        </p:nvSpPr>
        <p:spPr/>
        <p:txBody>
          <a:bodyPr/>
          <a:lstStyle/>
          <a:p>
            <a:r>
              <a:rPr lang="en-US" dirty="0"/>
              <a:t>Design patterns in general are reusable solutions to problems that are commonly seen when programming. These are essentially the best-case solutions to those problems and are accepted throughout the industry.</a:t>
            </a:r>
          </a:p>
          <a:p>
            <a:r>
              <a:rPr lang="en-US" dirty="0"/>
              <a:t>Iterator patterns specifically are used to aggregate a list or collection, and for each instance of that list do the code within the iteration.</a:t>
            </a:r>
          </a:p>
        </p:txBody>
      </p:sp>
    </p:spTree>
    <p:extLst>
      <p:ext uri="{BB962C8B-B14F-4D97-AF65-F5344CB8AC3E}">
        <p14:creationId xmlns:p14="http://schemas.microsoft.com/office/powerpoint/2010/main" val="205368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7541-9664-BC45-5270-3A515F54A72A}"/>
              </a:ext>
            </a:extLst>
          </p:cNvPr>
          <p:cNvSpPr>
            <a:spLocks noGrp="1"/>
          </p:cNvSpPr>
          <p:nvPr>
            <p:ph type="title"/>
          </p:nvPr>
        </p:nvSpPr>
        <p:spPr>
          <a:xfrm>
            <a:off x="808661" y="365125"/>
            <a:ext cx="10357666" cy="620713"/>
          </a:xfrm>
        </p:spPr>
        <p:txBody>
          <a:bodyPr>
            <a:normAutofit fontScale="90000"/>
          </a:bodyPr>
          <a:lstStyle/>
          <a:p>
            <a:r>
              <a:rPr lang="en-US" dirty="0" err="1"/>
              <a:t>SalesPerson</a:t>
            </a:r>
            <a:r>
              <a:rPr lang="en-US" dirty="0"/>
              <a:t> Class</a:t>
            </a:r>
          </a:p>
        </p:txBody>
      </p:sp>
      <p:sp>
        <p:nvSpPr>
          <p:cNvPr id="3" name="Content Placeholder 2">
            <a:extLst>
              <a:ext uri="{FF2B5EF4-FFF2-40B4-BE49-F238E27FC236}">
                <a16:creationId xmlns:a16="http://schemas.microsoft.com/office/drawing/2014/main" id="{530B27BA-2DC1-AB38-AC19-F9038DC106F1}"/>
              </a:ext>
            </a:extLst>
          </p:cNvPr>
          <p:cNvSpPr>
            <a:spLocks noGrp="1"/>
          </p:cNvSpPr>
          <p:nvPr>
            <p:ph idx="1"/>
          </p:nvPr>
        </p:nvSpPr>
        <p:spPr>
          <a:xfrm>
            <a:off x="0" y="985838"/>
            <a:ext cx="12192000" cy="5872161"/>
          </a:xfrm>
        </p:spPr>
        <p:txBody>
          <a:bodyPr numCol="3">
            <a:normAutofit fontScale="85000" lnSpcReduction="20000"/>
          </a:bodyPr>
          <a:lstStyle/>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java.util.ArrayList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java.util.Iterator</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endParaRPr lang="en-US" dirty="0">
              <a:latin typeface="Cascadia Code SemiBold" panose="020B0609020000020004" pitchFamily="49" charset="0"/>
              <a:cs typeface="Cascadia Code SemiBold" panose="020B0609020000020004" pitchFamily="49" charset="0"/>
            </a:endParaRP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 @author never</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public class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private String name, title;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private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&lt;Double&gt; sales = new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&lt;&gt;();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(String nm, String </a:t>
            </a:r>
            <a:r>
              <a:rPr lang="en-US" dirty="0" err="1">
                <a:latin typeface="Cascadia Code SemiBold" panose="020B0609020000020004" pitchFamily="49" charset="0"/>
                <a:cs typeface="Cascadia Code SemiBold" panose="020B0609020000020004" pitchFamily="49" charset="0"/>
              </a:rPr>
              <a:t>tt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this.name = nm;</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this.title</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tt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//sales = </a:t>
            </a:r>
            <a:r>
              <a:rPr lang="en-US" dirty="0" err="1">
                <a:latin typeface="Cascadia Code SemiBold" panose="020B0609020000020004" pitchFamily="49" charset="0"/>
                <a:cs typeface="Cascadia Code SemiBold" panose="020B0609020000020004" pitchFamily="49" charset="0"/>
              </a:rPr>
              <a:t>sl</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String </a:t>
            </a:r>
            <a:r>
              <a:rPr lang="en-US" dirty="0" err="1">
                <a:latin typeface="Cascadia Code SemiBold" panose="020B0609020000020004" pitchFamily="49" charset="0"/>
                <a:cs typeface="Cascadia Code SemiBold" panose="020B0609020000020004" pitchFamily="49" charset="0"/>
              </a:rPr>
              <a:t>getName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return this.name;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String </a:t>
            </a:r>
            <a:r>
              <a:rPr lang="en-US" dirty="0" err="1">
                <a:latin typeface="Cascadia Code SemiBold" panose="020B0609020000020004" pitchFamily="49" charset="0"/>
                <a:cs typeface="Cascadia Code SemiBold" panose="020B0609020000020004" pitchFamily="49" charset="0"/>
              </a:rPr>
              <a:t>getTitle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return </a:t>
            </a:r>
            <a:r>
              <a:rPr lang="en-US" dirty="0" err="1">
                <a:latin typeface="Cascadia Code SemiBold" panose="020B0609020000020004" pitchFamily="49" charset="0"/>
                <a:cs typeface="Cascadia Code SemiBold" panose="020B0609020000020004" pitchFamily="49" charset="0"/>
              </a:rPr>
              <a:t>this.title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void </a:t>
            </a:r>
            <a:r>
              <a:rPr lang="en-US" dirty="0" err="1">
                <a:latin typeface="Cascadia Code SemiBold" panose="020B0609020000020004" pitchFamily="49" charset="0"/>
                <a:cs typeface="Cascadia Code SemiBold" panose="020B0609020000020004" pitchFamily="49" charset="0"/>
              </a:rPr>
              <a:t>addSales</a:t>
            </a:r>
            <a:r>
              <a:rPr lang="en-US" dirty="0">
                <a:latin typeface="Cascadia Code SemiBold" panose="020B0609020000020004" pitchFamily="49" charset="0"/>
                <a:cs typeface="Cascadia Code SemiBold" panose="020B0609020000020004" pitchFamily="49" charset="0"/>
              </a:rPr>
              <a:t>(double sale){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this.sales.add</a:t>
            </a:r>
            <a:r>
              <a:rPr lang="en-US" dirty="0">
                <a:latin typeface="Cascadia Code SemiBold" panose="020B0609020000020004" pitchFamily="49" charset="0"/>
                <a:cs typeface="Cascadia Code SemiBold" panose="020B0609020000020004" pitchFamily="49" charset="0"/>
              </a:rPr>
              <a:t>(sale);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getSales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return </a:t>
            </a:r>
            <a:r>
              <a:rPr lang="en-US" dirty="0" err="1">
                <a:latin typeface="Cascadia Code SemiBold" panose="020B0609020000020004" pitchFamily="49" charset="0"/>
                <a:cs typeface="Cascadia Code SemiBold" panose="020B0609020000020004" pitchFamily="49" charset="0"/>
              </a:rPr>
              <a:t>this.sales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@Override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String </a:t>
            </a:r>
            <a:r>
              <a:rPr lang="en-US" dirty="0" err="1">
                <a:latin typeface="Cascadia Code SemiBold" panose="020B0609020000020004" pitchFamily="49" charset="0"/>
                <a:cs typeface="Cascadia Code SemiBold" panose="020B0609020000020004" pitchFamily="49" charset="0"/>
              </a:rPr>
              <a:t>toString</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String </a:t>
            </a:r>
            <a:r>
              <a:rPr lang="en-US" dirty="0" err="1">
                <a:latin typeface="Cascadia Code SemiBold" panose="020B0609020000020004" pitchFamily="49" charset="0"/>
                <a:cs typeface="Cascadia Code SemiBold" panose="020B0609020000020004" pitchFamily="49" charset="0"/>
              </a:rPr>
              <a:t>toPrint</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this.getName</a:t>
            </a:r>
            <a:r>
              <a:rPr lang="en-US" dirty="0">
                <a:latin typeface="Cascadia Code SemiBold" panose="020B0609020000020004" pitchFamily="49" charset="0"/>
                <a:cs typeface="Cascadia Code SemiBold" panose="020B0609020000020004" pitchFamily="49" charset="0"/>
              </a:rPr>
              <a:t>() +" "+ </a:t>
            </a:r>
            <a:r>
              <a:rPr lang="en-US" dirty="0" err="1">
                <a:latin typeface="Cascadia Code SemiBold" panose="020B0609020000020004" pitchFamily="49" charset="0"/>
                <a:cs typeface="Cascadia Code SemiBold" panose="020B0609020000020004" pitchFamily="49" charset="0"/>
              </a:rPr>
              <a:t>this.getTitle</a:t>
            </a:r>
            <a:r>
              <a:rPr lang="en-US" dirty="0">
                <a:latin typeface="Cascadia Code SemiBold" panose="020B0609020000020004" pitchFamily="49" charset="0"/>
                <a:cs typeface="Cascadia Code SemiBold" panose="020B0609020000020004" pitchFamily="49" charset="0"/>
              </a:rPr>
              <a:t>()+ ": "+ </a:t>
            </a:r>
            <a:r>
              <a:rPr lang="en-US" dirty="0" err="1">
                <a:latin typeface="Cascadia Code SemiBold" panose="020B0609020000020004" pitchFamily="49" charset="0"/>
                <a:cs typeface="Cascadia Code SemiBold" panose="020B0609020000020004" pitchFamily="49" charset="0"/>
              </a:rPr>
              <a:t>this.getSales</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toString</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return </a:t>
            </a:r>
            <a:r>
              <a:rPr lang="en-US" dirty="0" err="1">
                <a:latin typeface="Cascadia Code SemiBold" panose="020B0609020000020004" pitchFamily="49" charset="0"/>
                <a:cs typeface="Cascadia Code SemiBold" panose="020B0609020000020004" pitchFamily="49" charset="0"/>
              </a:rPr>
              <a:t>toPrint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endParaRPr lang="en-US" dirty="0">
              <a:latin typeface="Cascadia Code SemiBold" panose="020B0609020000020004" pitchFamily="49" charset="0"/>
              <a:cs typeface="Cascadia Code SemiBold" panose="020B0609020000020004" pitchFamily="49" charset="0"/>
            </a:endParaRP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TODO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 of sales people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DONE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 of sales - double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TODO at least 3 people in sales with 3 different data points</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TODO when printing, should display min sales, max sales, and average sales for each employee and total for company</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Iterator&lt;Double&gt; </a:t>
            </a:r>
            <a:r>
              <a:rPr lang="en-US" dirty="0" err="1">
                <a:latin typeface="Cascadia Code SemiBold" panose="020B0609020000020004" pitchFamily="49" charset="0"/>
                <a:cs typeface="Cascadia Code SemiBold" panose="020B0609020000020004" pitchFamily="49" charset="0"/>
              </a:rPr>
              <a:t>iterSales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return </a:t>
            </a:r>
            <a:r>
              <a:rPr lang="en-US" dirty="0" err="1">
                <a:latin typeface="Cascadia Code SemiBold" panose="020B0609020000020004" pitchFamily="49" charset="0"/>
                <a:cs typeface="Cascadia Code SemiBold" panose="020B0609020000020004" pitchFamily="49" charset="0"/>
              </a:rPr>
              <a:t>this.sales.iterator</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endParaRPr lang="en-US" dirty="0">
              <a:latin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30457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D14B-0A8E-E475-13AD-1982F89305D5}"/>
              </a:ext>
            </a:extLst>
          </p:cNvPr>
          <p:cNvSpPr>
            <a:spLocks noGrp="1"/>
          </p:cNvSpPr>
          <p:nvPr>
            <p:ph type="title"/>
          </p:nvPr>
        </p:nvSpPr>
        <p:spPr>
          <a:xfrm>
            <a:off x="808661" y="365125"/>
            <a:ext cx="10357666" cy="606425"/>
          </a:xfrm>
        </p:spPr>
        <p:txBody>
          <a:bodyPr>
            <a:normAutofit fontScale="90000"/>
          </a:bodyPr>
          <a:lstStyle/>
          <a:p>
            <a:r>
              <a:rPr lang="en-US" dirty="0"/>
              <a:t>Main class</a:t>
            </a:r>
          </a:p>
        </p:txBody>
      </p:sp>
      <p:sp>
        <p:nvSpPr>
          <p:cNvPr id="3" name="Content Placeholder 2">
            <a:extLst>
              <a:ext uri="{FF2B5EF4-FFF2-40B4-BE49-F238E27FC236}">
                <a16:creationId xmlns:a16="http://schemas.microsoft.com/office/drawing/2014/main" id="{17FDFAB1-5449-DD0D-4117-B397BD271ED3}"/>
              </a:ext>
            </a:extLst>
          </p:cNvPr>
          <p:cNvSpPr>
            <a:spLocks noGrp="1"/>
          </p:cNvSpPr>
          <p:nvPr>
            <p:ph idx="1"/>
          </p:nvPr>
        </p:nvSpPr>
        <p:spPr>
          <a:xfrm>
            <a:off x="0" y="971550"/>
            <a:ext cx="12192000" cy="5886449"/>
          </a:xfrm>
        </p:spPr>
        <p:txBody>
          <a:bodyPr numCol="3">
            <a:normAutofit fontScale="47500" lnSpcReduction="20000"/>
          </a:bodyPr>
          <a:lstStyle/>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java.text.DecimalFormat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java.util.ArrayList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java.util.Iterator</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java.util.Scanner</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import </a:t>
            </a:r>
            <a:r>
              <a:rPr lang="en-US" dirty="0" err="1">
                <a:latin typeface="Cascadia Code SemiBold" panose="020B0609020000020004" pitchFamily="49" charset="0"/>
                <a:cs typeface="Cascadia Code SemiBold" panose="020B0609020000020004" pitchFamily="49" charset="0"/>
              </a:rPr>
              <a:t>java.util.Collections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endParaRPr lang="en-US" dirty="0">
              <a:latin typeface="Cascadia Code SemiBold" panose="020B0609020000020004" pitchFamily="49" charset="0"/>
              <a:cs typeface="Cascadia Code SemiBold" panose="020B0609020000020004" pitchFamily="49" charset="0"/>
            </a:endParaRP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 @author never</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public class CEIS420_Norment_Xavier_FinalProject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static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&lt;</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&gt; </a:t>
            </a:r>
            <a:r>
              <a:rPr lang="en-US" dirty="0" err="1">
                <a:latin typeface="Cascadia Code SemiBold" panose="020B0609020000020004" pitchFamily="49" charset="0"/>
                <a:cs typeface="Cascadia Code SemiBold" panose="020B0609020000020004" pitchFamily="49" charset="0"/>
              </a:rPr>
              <a:t>salesPersons</a:t>
            </a:r>
            <a:r>
              <a:rPr lang="en-US" dirty="0">
                <a:latin typeface="Cascadia Code SemiBold" panose="020B0609020000020004" pitchFamily="49" charset="0"/>
                <a:cs typeface="Cascadia Code SemiBold" panose="020B0609020000020004" pitchFamily="49" charset="0"/>
              </a:rPr>
              <a:t> = new </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&lt;&gt;();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static void main(String[] </a:t>
            </a:r>
            <a:r>
              <a:rPr lang="en-US" dirty="0" err="1">
                <a:latin typeface="Cascadia Code SemiBold" panose="020B0609020000020004" pitchFamily="49" charset="0"/>
                <a:cs typeface="Cascadia Code SemiBold" panose="020B0609020000020004" pitchFamily="49" charset="0"/>
              </a:rPr>
              <a:t>args</a:t>
            </a: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createSalesPerson</a:t>
            </a:r>
            <a:r>
              <a:rPr lang="en-US" dirty="0">
                <a:latin typeface="Cascadia Code SemiBold" panose="020B0609020000020004" pitchFamily="49" charset="0"/>
                <a:cs typeface="Cascadia Code SemiBold" panose="020B0609020000020004" pitchFamily="49" charset="0"/>
              </a:rPr>
              <a:t>(3);</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createReport</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salesPersons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static void </a:t>
            </a:r>
            <a:r>
              <a:rPr lang="en-US" dirty="0" err="1">
                <a:latin typeface="Cascadia Code SemiBold" panose="020B0609020000020004" pitchFamily="49" charset="0"/>
                <a:cs typeface="Cascadia Code SemiBold" panose="020B0609020000020004" pitchFamily="49" charset="0"/>
              </a:rPr>
              <a:t>createSalesPerson</a:t>
            </a:r>
            <a:r>
              <a:rPr lang="en-US" dirty="0">
                <a:latin typeface="Cascadia Code SemiBold" panose="020B0609020000020004" pitchFamily="49" charset="0"/>
                <a:cs typeface="Cascadia Code SemiBold" panose="020B0609020000020004" pitchFamily="49" charset="0"/>
              </a:rPr>
              <a:t>(int </a:t>
            </a:r>
            <a:r>
              <a:rPr lang="en-US" dirty="0" err="1">
                <a:latin typeface="Cascadia Code SemiBold" panose="020B0609020000020004" pitchFamily="49" charset="0"/>
                <a:cs typeface="Cascadia Code SemiBold" panose="020B0609020000020004" pitchFamily="49" charset="0"/>
              </a:rPr>
              <a:t>numberOfPeople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String </a:t>
            </a:r>
            <a:r>
              <a:rPr lang="en-US" dirty="0" err="1">
                <a:latin typeface="Cascadia Code SemiBold" panose="020B0609020000020004" pitchFamily="49" charset="0"/>
                <a:cs typeface="Cascadia Code SemiBold" panose="020B0609020000020004" pitchFamily="49" charset="0"/>
              </a:rPr>
              <a:t>inputName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inputTitle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int </a:t>
            </a:r>
            <a:r>
              <a:rPr lang="en-US" dirty="0" err="1">
                <a:latin typeface="Cascadia Code SemiBold" panose="020B0609020000020004" pitchFamily="49" charset="0"/>
                <a:cs typeface="Cascadia Code SemiBold" panose="020B0609020000020004" pitchFamily="49" charset="0"/>
              </a:rPr>
              <a:t>salesAmt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 person = new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numberOfPeople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Scanner input = new Scanner(System.in);</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for (int x=0;x&lt;</a:t>
            </a:r>
            <a:r>
              <a:rPr lang="en-US" dirty="0" err="1">
                <a:latin typeface="Cascadia Code SemiBold" panose="020B0609020000020004" pitchFamily="49" charset="0"/>
                <a:cs typeface="Cascadia Code SemiBold" panose="020B0609020000020004" pitchFamily="49" charset="0"/>
              </a:rPr>
              <a:t>numberOfPeople;x</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a:t>
            </a:r>
            <a:r>
              <a:rPr lang="en-US" dirty="0">
                <a:latin typeface="Cascadia Code SemiBold" panose="020B0609020000020004" pitchFamily="49" charset="0"/>
                <a:cs typeface="Cascadia Code SemiBold" panose="020B0609020000020004" pitchFamily="49" charset="0"/>
              </a:rPr>
              <a:t>("Please enter the sales persons name: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inputName</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input.nextLine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a:t>
            </a:r>
            <a:r>
              <a:rPr lang="en-US" dirty="0">
                <a:latin typeface="Cascadia Code SemiBold" panose="020B0609020000020004" pitchFamily="49" charset="0"/>
                <a:cs typeface="Cascadia Code SemiBold" panose="020B0609020000020004" pitchFamily="49" charset="0"/>
              </a:rPr>
              <a:t>("Please enter the sales persons rank: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inputTitle</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input.nextLine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a:t>
            </a:r>
            <a:r>
              <a:rPr lang="en-US" dirty="0">
                <a:latin typeface="Cascadia Code SemiBold" panose="020B0609020000020004" pitchFamily="49" charset="0"/>
                <a:cs typeface="Cascadia Code SemiBold" panose="020B0609020000020004" pitchFamily="49" charset="0"/>
              </a:rPr>
              <a:t>("How many sales figures are you entering for "+</a:t>
            </a:r>
            <a:r>
              <a:rPr lang="en-US" dirty="0" err="1">
                <a:latin typeface="Cascadia Code SemiBold" panose="020B0609020000020004" pitchFamily="49" charset="0"/>
                <a:cs typeface="Cascadia Code SemiBold" panose="020B0609020000020004" pitchFamily="49" charset="0"/>
              </a:rPr>
              <a:t>inputName</a:t>
            </a: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salesAmt</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input.nextInt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person[x] = new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inputName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inputTitle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for (int y=0;y&lt;</a:t>
            </a:r>
            <a:r>
              <a:rPr lang="en-US" dirty="0" err="1">
                <a:latin typeface="Cascadia Code SemiBold" panose="020B0609020000020004" pitchFamily="49" charset="0"/>
                <a:cs typeface="Cascadia Code SemiBold" panose="020B0609020000020004" pitchFamily="49" charset="0"/>
              </a:rPr>
              <a:t>salesAmt;y</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a:t>
            </a:r>
            <a:r>
              <a:rPr lang="en-US" dirty="0">
                <a:latin typeface="Cascadia Code SemiBold" panose="020B0609020000020004" pitchFamily="49" charset="0"/>
                <a:cs typeface="Cascadia Code SemiBold" panose="020B0609020000020004" pitchFamily="49" charset="0"/>
              </a:rPr>
              <a:t>("Please enter a sales figure for "+</a:t>
            </a:r>
            <a:r>
              <a:rPr lang="en-US" dirty="0" err="1">
                <a:latin typeface="Cascadia Code SemiBold" panose="020B0609020000020004" pitchFamily="49" charset="0"/>
                <a:cs typeface="Cascadia Code SemiBold" panose="020B0609020000020004" pitchFamily="49" charset="0"/>
              </a:rPr>
              <a:t>inputName</a:t>
            </a: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person[x].</a:t>
            </a:r>
            <a:r>
              <a:rPr lang="en-US" dirty="0" err="1">
                <a:latin typeface="Cascadia Code SemiBold" panose="020B0609020000020004" pitchFamily="49" charset="0"/>
                <a:cs typeface="Cascadia Code SemiBold" panose="020B0609020000020004" pitchFamily="49" charset="0"/>
              </a:rPr>
              <a:t>addSales</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input.nextDouble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input.nextLine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Collections.addAll</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salesPersons</a:t>
            </a:r>
            <a:r>
              <a:rPr lang="en-US" dirty="0">
                <a:latin typeface="Cascadia Code SemiBold" panose="020B0609020000020004" pitchFamily="49" charset="0"/>
                <a:cs typeface="Cascadia Code SemiBold" panose="020B0609020000020004" pitchFamily="49" charset="0"/>
              </a:rPr>
              <a:t>, person);</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public static void </a:t>
            </a:r>
            <a:r>
              <a:rPr lang="en-US" dirty="0" err="1">
                <a:latin typeface="Cascadia Code SemiBold" panose="020B0609020000020004" pitchFamily="49" charset="0"/>
                <a:cs typeface="Cascadia Code SemiBold" panose="020B0609020000020004" pitchFamily="49" charset="0"/>
              </a:rPr>
              <a:t>createReport</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ArrayList</a:t>
            </a:r>
            <a:r>
              <a:rPr lang="en-US" dirty="0">
                <a:latin typeface="Cascadia Code SemiBold" panose="020B0609020000020004" pitchFamily="49" charset="0"/>
                <a:cs typeface="Cascadia Code SemiBold" panose="020B0609020000020004" pitchFamily="49" charset="0"/>
              </a:rPr>
              <a:t>&lt;</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&gt; </a:t>
            </a:r>
            <a:r>
              <a:rPr lang="en-US" dirty="0" err="1">
                <a:latin typeface="Cascadia Code SemiBold" panose="020B0609020000020004" pitchFamily="49" charset="0"/>
                <a:cs typeface="Cascadia Code SemiBold" panose="020B0609020000020004" pitchFamily="49" charset="0"/>
              </a:rPr>
              <a:t>salesPeople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a:t>
            </a:r>
            <a:r>
              <a:rPr lang="en-US" dirty="0" err="1">
                <a:latin typeface="Cascadia Code SemiBold" panose="020B0609020000020004" pitchFamily="49" charset="0"/>
                <a:cs typeface="Cascadia Code SemiBold" panose="020B0609020000020004" pitchFamily="49" charset="0"/>
              </a:rPr>
              <a:t>companyTotal</a:t>
            </a:r>
            <a:r>
              <a:rPr lang="en-US" dirty="0">
                <a:latin typeface="Cascadia Code SemiBold" panose="020B0609020000020004" pitchFamily="49" charset="0"/>
                <a:cs typeface="Cascadia Code SemiBold" panose="020B0609020000020004" pitchFamily="49" charset="0"/>
              </a:rPr>
              <a:t> = 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DecimalFormat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fmt</a:t>
            </a:r>
            <a:r>
              <a:rPr lang="en-US" dirty="0">
                <a:latin typeface="Cascadia Code SemiBold" panose="020B0609020000020004" pitchFamily="49" charset="0"/>
                <a:cs typeface="Cascadia Code SemiBold" panose="020B0609020000020004" pitchFamily="49" charset="0"/>
              </a:rPr>
              <a:t> = new </a:t>
            </a:r>
            <a:r>
              <a:rPr lang="en-US" dirty="0" err="1">
                <a:latin typeface="Cascadia Code SemiBold" panose="020B0609020000020004" pitchFamily="49" charset="0"/>
                <a:cs typeface="Cascadia Code SemiBold" panose="020B0609020000020004" pitchFamily="49" charset="0"/>
              </a:rPr>
              <a:t>DecimalFormat</a:t>
            </a:r>
            <a:r>
              <a:rPr lang="en-US" dirty="0">
                <a:latin typeface="Cascadia Code SemiBold" panose="020B0609020000020004" pitchFamily="49" charset="0"/>
                <a:cs typeface="Cascadia Code SemiBold" panose="020B0609020000020004" pitchFamily="49" charset="0"/>
              </a:rPr>
              <a:t>("$#,#00.00");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Iterator&lt;</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&gt; </a:t>
            </a:r>
            <a:r>
              <a:rPr lang="en-US" dirty="0" err="1">
                <a:latin typeface="Cascadia Code SemiBold" panose="020B0609020000020004" pitchFamily="49" charset="0"/>
                <a:cs typeface="Cascadia Code SemiBold" panose="020B0609020000020004" pitchFamily="49" charset="0"/>
              </a:rPr>
              <a:t>iterPerson</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salesPeople.iterator</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while (</a:t>
            </a:r>
            <a:r>
              <a:rPr lang="en-US" dirty="0" err="1">
                <a:latin typeface="Cascadia Code SemiBold" panose="020B0609020000020004" pitchFamily="49" charset="0"/>
                <a:cs typeface="Cascadia Code SemiBold" panose="020B0609020000020004" pitchFamily="49" charset="0"/>
              </a:rPr>
              <a:t>iterPerson.hasNext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SalesPerson</a:t>
            </a:r>
            <a:r>
              <a:rPr lang="en-US" dirty="0">
                <a:latin typeface="Cascadia Code SemiBold" panose="020B0609020000020004" pitchFamily="49" charset="0"/>
                <a:cs typeface="Cascadia Code SemiBold" panose="020B0609020000020004" pitchFamily="49" charset="0"/>
              </a:rPr>
              <a:t> s = </a:t>
            </a:r>
            <a:r>
              <a:rPr lang="en-US" dirty="0" err="1">
                <a:latin typeface="Cascadia Code SemiBold" panose="020B0609020000020004" pitchFamily="49" charset="0"/>
                <a:cs typeface="Cascadia Code SemiBold" panose="020B0609020000020004" pitchFamily="49" charset="0"/>
              </a:rPr>
              <a:t>iterPerson.next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total = 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sale = 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min = 9999999.9;</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max = 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double avg = 0.0;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int count = 0;</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Iterator&lt;Double&gt; </a:t>
            </a:r>
            <a:r>
              <a:rPr lang="en-US" dirty="0" err="1">
                <a:latin typeface="Cascadia Code SemiBold" panose="020B0609020000020004" pitchFamily="49" charset="0"/>
                <a:cs typeface="Cascadia Code SemiBold" panose="020B0609020000020004" pitchFamily="49" charset="0"/>
              </a:rPr>
              <a:t>iterSales</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s.iterSales</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while (</a:t>
            </a:r>
            <a:r>
              <a:rPr lang="en-US" dirty="0" err="1">
                <a:latin typeface="Cascadia Code SemiBold" panose="020B0609020000020004" pitchFamily="49" charset="0"/>
                <a:cs typeface="Cascadia Code SemiBold" panose="020B0609020000020004" pitchFamily="49" charset="0"/>
              </a:rPr>
              <a:t>iterSales.hasNext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sale = </a:t>
            </a:r>
            <a:r>
              <a:rPr lang="en-US" dirty="0" err="1">
                <a:latin typeface="Cascadia Code SemiBold" panose="020B0609020000020004" pitchFamily="49" charset="0"/>
                <a:cs typeface="Cascadia Code SemiBold" panose="020B0609020000020004" pitchFamily="49" charset="0"/>
              </a:rPr>
              <a:t>iterSales.next</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total += sale;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if (sale &lt; min){</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min = sale;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if (sale &gt; max){</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max = sale;</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count += 1;</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avg = total/count;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companyTotal</a:t>
            </a:r>
            <a:r>
              <a:rPr lang="en-US" dirty="0">
                <a:latin typeface="Cascadia Code SemiBold" panose="020B0609020000020004" pitchFamily="49" charset="0"/>
                <a:cs typeface="Cascadia Code SemiBold" panose="020B0609020000020004" pitchFamily="49" charset="0"/>
              </a:rPr>
              <a:t> += total;</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("Sales Person:  "+ </a:t>
            </a:r>
            <a:r>
              <a:rPr lang="en-US" dirty="0" err="1">
                <a:latin typeface="Cascadia Code SemiBold" panose="020B0609020000020004" pitchFamily="49" charset="0"/>
                <a:cs typeface="Cascadia Code SemiBold" panose="020B0609020000020004" pitchFamily="49" charset="0"/>
              </a:rPr>
              <a:t>s.getName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("Title:         "+ </a:t>
            </a:r>
            <a:r>
              <a:rPr lang="en-US" dirty="0" err="1">
                <a:latin typeface="Cascadia Code SemiBold" panose="020B0609020000020004" pitchFamily="49" charset="0"/>
                <a:cs typeface="Cascadia Code SemiBold" panose="020B0609020000020004" pitchFamily="49" charset="0"/>
              </a:rPr>
              <a:t>s.getTitle</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("Total Sales:   "+ </a:t>
            </a:r>
            <a:r>
              <a:rPr lang="en-US" dirty="0" err="1">
                <a:latin typeface="Cascadia Code SemiBold" panose="020B0609020000020004" pitchFamily="49" charset="0"/>
                <a:cs typeface="Cascadia Code SemiBold" panose="020B0609020000020004" pitchFamily="49" charset="0"/>
              </a:rPr>
              <a:t>fmt.format</a:t>
            </a:r>
            <a:r>
              <a:rPr lang="en-US" dirty="0">
                <a:latin typeface="Cascadia Code SemiBold" panose="020B0609020000020004" pitchFamily="49" charset="0"/>
                <a:cs typeface="Cascadia Code SemiBold" panose="020B0609020000020004" pitchFamily="49" charset="0"/>
              </a:rPr>
              <a:t>(total));</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("Min Sales:     "+ </a:t>
            </a:r>
            <a:r>
              <a:rPr lang="en-US" dirty="0" err="1">
                <a:latin typeface="Cascadia Code SemiBold" panose="020B0609020000020004" pitchFamily="49" charset="0"/>
                <a:cs typeface="Cascadia Code SemiBold" panose="020B0609020000020004" pitchFamily="49" charset="0"/>
              </a:rPr>
              <a:t>fmt.format</a:t>
            </a:r>
            <a:r>
              <a:rPr lang="en-US" dirty="0">
                <a:latin typeface="Cascadia Code SemiBold" panose="020B0609020000020004" pitchFamily="49" charset="0"/>
                <a:cs typeface="Cascadia Code SemiBold" panose="020B0609020000020004" pitchFamily="49" charset="0"/>
              </a:rPr>
              <a:t>(min));</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("Max </a:t>
            </a:r>
            <a:r>
              <a:rPr lang="en-US" dirty="0" err="1">
                <a:latin typeface="Cascadia Code SemiBold" panose="020B0609020000020004" pitchFamily="49" charset="0"/>
                <a:cs typeface="Cascadia Code SemiBold" panose="020B0609020000020004" pitchFamily="49" charset="0"/>
              </a:rPr>
              <a:t>Sales:m</a:t>
            </a:r>
            <a:r>
              <a:rPr lang="en-US" dirty="0">
                <a:latin typeface="Cascadia Code SemiBold" panose="020B0609020000020004" pitchFamily="49" charset="0"/>
                <a:cs typeface="Cascadia Code SemiBold" panose="020B0609020000020004" pitchFamily="49" charset="0"/>
              </a:rPr>
              <a:t>    "+ </a:t>
            </a:r>
            <a:r>
              <a:rPr lang="en-US" dirty="0" err="1">
                <a:latin typeface="Cascadia Code SemiBold" panose="020B0609020000020004" pitchFamily="49" charset="0"/>
                <a:cs typeface="Cascadia Code SemiBold" panose="020B0609020000020004" pitchFamily="49" charset="0"/>
              </a:rPr>
              <a:t>fmt.format</a:t>
            </a:r>
            <a:r>
              <a:rPr lang="en-US" dirty="0">
                <a:latin typeface="Cascadia Code SemiBold" panose="020B0609020000020004" pitchFamily="49" charset="0"/>
                <a:cs typeface="Cascadia Code SemiBold" panose="020B0609020000020004" pitchFamily="49" charset="0"/>
              </a:rPr>
              <a:t>(max));</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("Average Sales: "+ </a:t>
            </a:r>
            <a:r>
              <a:rPr lang="en-US" dirty="0" err="1">
                <a:latin typeface="Cascadia Code SemiBold" panose="020B0609020000020004" pitchFamily="49" charset="0"/>
                <a:cs typeface="Cascadia Code SemiBold" panose="020B0609020000020004" pitchFamily="49" charset="0"/>
              </a:rPr>
              <a:t>fmt.format</a:t>
            </a:r>
            <a:r>
              <a:rPr lang="en-US" dirty="0">
                <a:latin typeface="Cascadia Code SemiBold" panose="020B0609020000020004" pitchFamily="49" charset="0"/>
                <a:cs typeface="Cascadia Code SemiBold" panose="020B0609020000020004" pitchFamily="49" charset="0"/>
              </a:rPr>
              <a:t>(avg));</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System.out.println</a:t>
            </a:r>
            <a:r>
              <a:rPr lang="en-US" dirty="0">
                <a:latin typeface="Cascadia Code SemiBold" panose="020B0609020000020004" pitchFamily="49" charset="0"/>
                <a:cs typeface="Cascadia Code SemiBold" panose="020B0609020000020004" pitchFamily="49" charset="0"/>
              </a:rPr>
              <a:t>("Company Total Sales: "+ </a:t>
            </a:r>
            <a:r>
              <a:rPr lang="en-US" dirty="0" err="1">
                <a:latin typeface="Cascadia Code SemiBold" panose="020B0609020000020004" pitchFamily="49" charset="0"/>
                <a:cs typeface="Cascadia Code SemiBold" panose="020B0609020000020004" pitchFamily="49" charset="0"/>
              </a:rPr>
              <a:t>fmt.format</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companyTotal</a:t>
            </a: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    }  </a:t>
            </a:r>
          </a:p>
          <a:p>
            <a:pPr marL="0" indent="0">
              <a:lnSpc>
                <a:spcPct val="120000"/>
              </a:lnSpc>
              <a:spcBef>
                <a:spcPts val="0"/>
              </a:spcBef>
              <a:buNone/>
            </a:pPr>
            <a:r>
              <a:rPr lang="en-US" dirty="0">
                <a:latin typeface="Cascadia Code SemiBold" panose="020B0609020000020004" pitchFamily="49" charset="0"/>
                <a:cs typeface="Cascadia Code SemiBold" panose="020B0609020000020004" pitchFamily="49" charset="0"/>
              </a:rPr>
              <a:t>}</a:t>
            </a:r>
          </a:p>
          <a:p>
            <a:pPr marL="0" indent="0">
              <a:lnSpc>
                <a:spcPct val="120000"/>
              </a:lnSpc>
              <a:spcBef>
                <a:spcPts val="0"/>
              </a:spcBef>
              <a:buNone/>
            </a:pPr>
            <a:endParaRPr lang="en-US" dirty="0">
              <a:latin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5226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DF27-C76F-B47B-E8D0-51F1498E30C1}"/>
              </a:ext>
            </a:extLst>
          </p:cNvPr>
          <p:cNvSpPr>
            <a:spLocks noGrp="1"/>
          </p:cNvSpPr>
          <p:nvPr>
            <p:ph type="title"/>
          </p:nvPr>
        </p:nvSpPr>
        <p:spPr>
          <a:xfrm>
            <a:off x="808661" y="365125"/>
            <a:ext cx="10357666" cy="907084"/>
          </a:xfrm>
        </p:spPr>
        <p:txBody>
          <a:bodyPr/>
          <a:lstStyle/>
          <a:p>
            <a:r>
              <a:rPr lang="en-US" dirty="0"/>
              <a:t>Program running</a:t>
            </a:r>
          </a:p>
        </p:txBody>
      </p:sp>
      <p:pic>
        <p:nvPicPr>
          <p:cNvPr id="5" name="Picture 4">
            <a:extLst>
              <a:ext uri="{FF2B5EF4-FFF2-40B4-BE49-F238E27FC236}">
                <a16:creationId xmlns:a16="http://schemas.microsoft.com/office/drawing/2014/main" id="{240853A8-E342-FA81-E0F7-A24539660C61}"/>
              </a:ext>
            </a:extLst>
          </p:cNvPr>
          <p:cNvPicPr>
            <a:picLocks noChangeAspect="1"/>
          </p:cNvPicPr>
          <p:nvPr/>
        </p:nvPicPr>
        <p:blipFill>
          <a:blip r:embed="rId2"/>
          <a:stretch>
            <a:fillRect/>
          </a:stretch>
        </p:blipFill>
        <p:spPr>
          <a:xfrm>
            <a:off x="0" y="1875730"/>
            <a:ext cx="5277587" cy="4982270"/>
          </a:xfrm>
          <a:prstGeom prst="rect">
            <a:avLst/>
          </a:prstGeom>
        </p:spPr>
      </p:pic>
      <p:pic>
        <p:nvPicPr>
          <p:cNvPr id="7" name="Picture 6">
            <a:extLst>
              <a:ext uri="{FF2B5EF4-FFF2-40B4-BE49-F238E27FC236}">
                <a16:creationId xmlns:a16="http://schemas.microsoft.com/office/drawing/2014/main" id="{2F5DCC50-47C9-278A-2682-EF79648A0211}"/>
              </a:ext>
            </a:extLst>
          </p:cNvPr>
          <p:cNvPicPr>
            <a:picLocks noChangeAspect="1"/>
          </p:cNvPicPr>
          <p:nvPr/>
        </p:nvPicPr>
        <p:blipFill>
          <a:blip r:embed="rId3"/>
          <a:stretch>
            <a:fillRect/>
          </a:stretch>
        </p:blipFill>
        <p:spPr>
          <a:xfrm>
            <a:off x="5264224" y="1272209"/>
            <a:ext cx="6927775" cy="5585791"/>
          </a:xfrm>
          <a:prstGeom prst="rect">
            <a:avLst/>
          </a:prstGeom>
        </p:spPr>
      </p:pic>
    </p:spTree>
    <p:extLst>
      <p:ext uri="{BB962C8B-B14F-4D97-AF65-F5344CB8AC3E}">
        <p14:creationId xmlns:p14="http://schemas.microsoft.com/office/powerpoint/2010/main" val="312237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0780-0641-B34B-F5D1-6A6E1DC062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CD8EA8-8A9A-10B5-7E80-53C435C463A9}"/>
              </a:ext>
            </a:extLst>
          </p:cNvPr>
          <p:cNvSpPr>
            <a:spLocks noGrp="1"/>
          </p:cNvSpPr>
          <p:nvPr>
            <p:ph idx="1"/>
          </p:nvPr>
        </p:nvSpPr>
        <p:spPr/>
        <p:txBody>
          <a:bodyPr/>
          <a:lstStyle/>
          <a:p>
            <a:r>
              <a:rPr lang="en-US" dirty="0"/>
              <a:t>I ran into a major issue with this project, I used the static prefix in my </a:t>
            </a:r>
            <a:r>
              <a:rPr lang="en-US" dirty="0" err="1"/>
              <a:t>SalesPerson</a:t>
            </a:r>
            <a:r>
              <a:rPr lang="en-US" dirty="0"/>
              <a:t> class and no matter what I did after that, every new </a:t>
            </a:r>
            <a:r>
              <a:rPr lang="en-US" dirty="0" err="1"/>
              <a:t>SalesPerson</a:t>
            </a:r>
            <a:r>
              <a:rPr lang="en-US" dirty="0"/>
              <a:t> would overwrite the next – this just shows that you are never too advanced to study and redo the basics.</a:t>
            </a:r>
          </a:p>
          <a:p>
            <a:r>
              <a:rPr lang="en-US" dirty="0"/>
              <a:t>Other than that, this was quite fun! This project was a good tie-together for the whole class, and I do not feel bad about running into that error – it gave a good debugging experience. </a:t>
            </a:r>
          </a:p>
          <a:p>
            <a:r>
              <a:rPr lang="en-US" dirty="0"/>
              <a:t>There was no specific way to do this, as is with most other programming projects, but the previous projects and lessons went over all of the topics and abilities that were used here.</a:t>
            </a:r>
          </a:p>
        </p:txBody>
      </p:sp>
    </p:spTree>
    <p:extLst>
      <p:ext uri="{BB962C8B-B14F-4D97-AF65-F5344CB8AC3E}">
        <p14:creationId xmlns:p14="http://schemas.microsoft.com/office/powerpoint/2010/main" val="363243875"/>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37</TotalTime>
  <Words>1115</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Cascadia Code SemiBold</vt:lpstr>
      <vt:lpstr>VeniceBeachVTI</vt:lpstr>
      <vt:lpstr>CEIS 420 Final Project</vt:lpstr>
      <vt:lpstr>Intro</vt:lpstr>
      <vt:lpstr>Comparison</vt:lpstr>
      <vt:lpstr>Explanation of design Patterns</vt:lpstr>
      <vt:lpstr>SalesPerson Class</vt:lpstr>
      <vt:lpstr>Main class</vt:lpstr>
      <vt:lpstr>Program running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Xavier Norment</dc:creator>
  <cp:lastModifiedBy>Xavier Norment</cp:lastModifiedBy>
  <cp:revision>3</cp:revision>
  <dcterms:created xsi:type="dcterms:W3CDTF">2024-06-23T04:24:10Z</dcterms:created>
  <dcterms:modified xsi:type="dcterms:W3CDTF">2024-06-23T05:01:52Z</dcterms:modified>
</cp:coreProperties>
</file>