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 id="276" r:id="rId7"/>
    <p:sldId id="277" r:id="rId8"/>
    <p:sldId id="278" r:id="rId9"/>
    <p:sldId id="279" r:id="rId10"/>
    <p:sldId id="280" r:id="rId11"/>
    <p:sldId id="281"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79500" y="188913"/>
            <a:ext cx="7793038" cy="647700"/>
          </a:xfrm>
        </p:spPr>
        <p:txBody>
          <a:bodyPr/>
          <a:lstStyle/>
          <a:p>
            <a:pPr marL="685800" indent="-685800" eaLnBrk="1" hangingPunct="1"/>
            <a:r>
              <a:rPr lang="en-US" altLang="zh-CN" sz="3600" b="1" smtClean="0">
                <a:solidFill>
                  <a:srgbClr val="4D009A"/>
                </a:solidFill>
                <a:latin typeface="华文楷体" pitchFamily="2" charset="-122"/>
                <a:ea typeface="华文楷体" pitchFamily="2" charset="-122"/>
              </a:rPr>
              <a:t>3</a:t>
            </a:r>
            <a:r>
              <a:rPr lang="zh-CN" altLang="en-US" sz="3600" b="1" smtClean="0">
                <a:solidFill>
                  <a:srgbClr val="4D009A"/>
                </a:solidFill>
                <a:latin typeface="华文楷体" pitchFamily="2" charset="-122"/>
                <a:ea typeface="华文楷体" pitchFamily="2" charset="-122"/>
              </a:rPr>
              <a:t>、数组元素的标识与寻访</a:t>
            </a:r>
          </a:p>
        </p:txBody>
      </p:sp>
      <p:sp>
        <p:nvSpPr>
          <p:cNvPr id="62467" name="Rectangle 3"/>
          <p:cNvSpPr>
            <a:spLocks noGrp="1" noChangeArrowheads="1"/>
          </p:cNvSpPr>
          <p:nvPr>
            <p:ph type="body" idx="1"/>
          </p:nvPr>
        </p:nvSpPr>
        <p:spPr>
          <a:xfrm>
            <a:off x="1042988" y="836613"/>
            <a:ext cx="7772400" cy="5761037"/>
          </a:xfrm>
        </p:spPr>
        <p:txBody>
          <a:bodyPr/>
          <a:lstStyle/>
          <a:p>
            <a:pPr eaLnBrk="1" hangingPunct="1"/>
            <a:r>
              <a:rPr lang="zh-CN" altLang="en-US" sz="2200" b="1" smtClean="0">
                <a:latin typeface="Times New Roman" pitchFamily="18" charset="0"/>
                <a:ea typeface="华文楷体" pitchFamily="2" charset="-122"/>
              </a:rPr>
              <a:t>数组元素的标识</a:t>
            </a:r>
          </a:p>
          <a:p>
            <a:pPr lvl="1" eaLnBrk="1" hangingPunct="1"/>
            <a:r>
              <a:rPr lang="zh-CN" altLang="en-US" sz="2200" b="1" smtClean="0">
                <a:latin typeface="Times New Roman" pitchFamily="18" charset="0"/>
                <a:ea typeface="华文楷体" pitchFamily="2" charset="-122"/>
              </a:rPr>
              <a:t>“全下标（</a:t>
            </a:r>
            <a:r>
              <a:rPr lang="en-US" altLang="zh-CN" sz="2200" b="1" smtClean="0">
                <a:latin typeface="Times New Roman" pitchFamily="18" charset="0"/>
                <a:ea typeface="华文楷体" pitchFamily="2" charset="-122"/>
              </a:rPr>
              <a:t>index</a:t>
            </a:r>
            <a:r>
              <a:rPr lang="zh-CN" altLang="en-US" sz="2200" b="1" smtClean="0">
                <a:latin typeface="Times New Roman" pitchFamily="18" charset="0"/>
                <a:ea typeface="华文楷体" pitchFamily="2" charset="-122"/>
              </a:rPr>
              <a:t>）”标识</a:t>
            </a:r>
          </a:p>
          <a:p>
            <a:pPr lvl="2" eaLnBrk="1" hangingPunct="1">
              <a:buFontTx/>
              <a:buNone/>
            </a:pPr>
            <a:r>
              <a:rPr lang="zh-CN" altLang="en-US" sz="2200" b="1" smtClean="0">
                <a:latin typeface="Times New Roman" pitchFamily="18" charset="0"/>
                <a:ea typeface="华文楷体" pitchFamily="2" charset="-122"/>
              </a:rPr>
              <a:t>经典数学教科书采用“全下标”标识法：每一维对应一个下标。</a:t>
            </a:r>
          </a:p>
          <a:p>
            <a:pPr lvl="3" eaLnBrk="1" hangingPunct="1">
              <a:buClr>
                <a:srgbClr val="A61D06"/>
              </a:buClr>
            </a:pPr>
            <a:r>
              <a:rPr lang="zh-CN" altLang="en-US" sz="2200" b="1" smtClean="0">
                <a:latin typeface="Times New Roman" pitchFamily="18" charset="0"/>
                <a:ea typeface="华文楷体" pitchFamily="2" charset="-122"/>
              </a:rPr>
              <a:t>如对于二维数组，用“行下标和列下标”标识数组的元素，</a:t>
            </a:r>
            <a:r>
              <a:rPr lang="en-US" altLang="zh-CN" sz="2200" b="1" smtClean="0">
                <a:latin typeface="Times New Roman" pitchFamily="18" charset="0"/>
                <a:ea typeface="华文楷体" pitchFamily="2" charset="-122"/>
              </a:rPr>
              <a:t>a(2,3)</a:t>
            </a:r>
            <a:r>
              <a:rPr lang="zh-CN" altLang="en-US" sz="2200" b="1" smtClean="0">
                <a:latin typeface="Times New Roman" pitchFamily="18" charset="0"/>
                <a:ea typeface="华文楷体" pitchFamily="2" charset="-122"/>
              </a:rPr>
              <a:t>就表示二维数组</a:t>
            </a:r>
            <a:r>
              <a:rPr lang="en-US" altLang="zh-CN" sz="2200" b="1" smtClean="0">
                <a:latin typeface="Times New Roman" pitchFamily="18" charset="0"/>
                <a:ea typeface="华文楷体" pitchFamily="2" charset="-122"/>
              </a:rPr>
              <a:t>a</a:t>
            </a:r>
            <a:r>
              <a:rPr lang="zh-CN" altLang="en-US" sz="2200" b="1" smtClean="0">
                <a:latin typeface="Times New Roman" pitchFamily="18" charset="0"/>
                <a:ea typeface="华文楷体" pitchFamily="2" charset="-122"/>
              </a:rPr>
              <a:t>的“第</a:t>
            </a:r>
            <a:r>
              <a:rPr lang="en-US" altLang="zh-CN" sz="2200" b="1" smtClean="0">
                <a:latin typeface="Times New Roman" pitchFamily="18" charset="0"/>
                <a:ea typeface="华文楷体" pitchFamily="2" charset="-122"/>
              </a:rPr>
              <a:t>2</a:t>
            </a:r>
            <a:r>
              <a:rPr lang="zh-CN" altLang="en-US" sz="2200" b="1" smtClean="0">
                <a:latin typeface="Times New Roman" pitchFamily="18" charset="0"/>
                <a:ea typeface="华文楷体" pitchFamily="2" charset="-122"/>
              </a:rPr>
              <a:t>行第</a:t>
            </a:r>
            <a:r>
              <a:rPr lang="en-US" altLang="zh-CN" sz="2200" b="1" smtClean="0">
                <a:latin typeface="Times New Roman" pitchFamily="18" charset="0"/>
                <a:ea typeface="华文楷体" pitchFamily="2" charset="-122"/>
              </a:rPr>
              <a:t>3</a:t>
            </a:r>
            <a:r>
              <a:rPr lang="zh-CN" altLang="en-US" sz="2200" b="1" smtClean="0">
                <a:latin typeface="Times New Roman" pitchFamily="18" charset="0"/>
                <a:ea typeface="华文楷体" pitchFamily="2" charset="-122"/>
              </a:rPr>
              <a:t>列”的元素。</a:t>
            </a:r>
          </a:p>
          <a:p>
            <a:pPr lvl="3" eaLnBrk="1" hangingPunct="1">
              <a:buClr>
                <a:srgbClr val="A61D06"/>
              </a:buClr>
            </a:pPr>
            <a:r>
              <a:rPr lang="zh-CN" altLang="en-US" sz="2200" b="1" smtClean="0">
                <a:latin typeface="Times New Roman" pitchFamily="18" charset="0"/>
                <a:ea typeface="华文楷体" pitchFamily="2" charset="-122"/>
              </a:rPr>
              <a:t>对于一维数组，用一个下标即可，</a:t>
            </a:r>
            <a:r>
              <a:rPr lang="en-US" altLang="zh-CN" sz="2200" b="1" smtClean="0">
                <a:latin typeface="Times New Roman" pitchFamily="18" charset="0"/>
                <a:ea typeface="华文楷体" pitchFamily="2" charset="-122"/>
              </a:rPr>
              <a:t>b(2)</a:t>
            </a:r>
            <a:r>
              <a:rPr lang="zh-CN" altLang="en-US" sz="2200" b="1" smtClean="0">
                <a:latin typeface="Times New Roman" pitchFamily="18" charset="0"/>
                <a:ea typeface="华文楷体" pitchFamily="2" charset="-122"/>
              </a:rPr>
              <a:t>表示一维数组</a:t>
            </a:r>
            <a:r>
              <a:rPr lang="en-US" altLang="zh-CN" sz="2200" b="1" smtClean="0">
                <a:latin typeface="Times New Roman" pitchFamily="18" charset="0"/>
                <a:ea typeface="华文楷体" pitchFamily="2" charset="-122"/>
              </a:rPr>
              <a:t>b</a:t>
            </a:r>
            <a:r>
              <a:rPr lang="zh-CN" altLang="en-US" sz="2200" b="1" smtClean="0">
                <a:latin typeface="Times New Roman" pitchFamily="18" charset="0"/>
                <a:ea typeface="华文楷体" pitchFamily="2" charset="-122"/>
              </a:rPr>
              <a:t>的第</a:t>
            </a:r>
            <a:r>
              <a:rPr lang="en-US" altLang="zh-CN" sz="2200" b="1" smtClean="0">
                <a:latin typeface="Times New Roman" pitchFamily="18" charset="0"/>
                <a:ea typeface="华文楷体" pitchFamily="2" charset="-122"/>
              </a:rPr>
              <a:t>2</a:t>
            </a:r>
            <a:r>
              <a:rPr lang="zh-CN" altLang="en-US" sz="2200" b="1" smtClean="0">
                <a:latin typeface="Times New Roman" pitchFamily="18" charset="0"/>
                <a:ea typeface="华文楷体" pitchFamily="2" charset="-122"/>
              </a:rPr>
              <a:t>个元素，无论</a:t>
            </a:r>
            <a:r>
              <a:rPr lang="en-US" altLang="zh-CN" sz="2200" b="1" smtClean="0">
                <a:latin typeface="Times New Roman" pitchFamily="18" charset="0"/>
                <a:ea typeface="华文楷体" pitchFamily="2" charset="-122"/>
              </a:rPr>
              <a:t>b</a:t>
            </a:r>
            <a:r>
              <a:rPr lang="zh-CN" altLang="en-US" sz="2200" b="1" smtClean="0">
                <a:latin typeface="Times New Roman" pitchFamily="18" charset="0"/>
                <a:ea typeface="华文楷体" pitchFamily="2" charset="-122"/>
              </a:rPr>
              <a:t>是行向量还是列向量。</a:t>
            </a:r>
          </a:p>
          <a:p>
            <a:pPr lvl="1" eaLnBrk="1" hangingPunct="1"/>
            <a:r>
              <a:rPr lang="zh-CN" altLang="en-US" sz="2200" b="1" smtClean="0">
                <a:latin typeface="Times New Roman" pitchFamily="18" charset="0"/>
                <a:ea typeface="华文楷体" pitchFamily="2" charset="-122"/>
              </a:rPr>
              <a:t>“单下标”（</a:t>
            </a:r>
            <a:r>
              <a:rPr lang="en-US" altLang="zh-CN" sz="2200" b="1" smtClean="0">
                <a:latin typeface="Times New Roman" pitchFamily="18" charset="0"/>
                <a:ea typeface="华文楷体" pitchFamily="2" charset="-122"/>
              </a:rPr>
              <a:t>linear index</a:t>
            </a:r>
            <a:r>
              <a:rPr lang="zh-CN" altLang="en-US" sz="2200" b="1" smtClean="0">
                <a:latin typeface="Times New Roman" pitchFamily="18" charset="0"/>
                <a:ea typeface="华文楷体" pitchFamily="2" charset="-122"/>
              </a:rPr>
              <a:t>）标识</a:t>
            </a:r>
          </a:p>
          <a:p>
            <a:pPr lvl="2" eaLnBrk="1" hangingPunct="1">
              <a:buFontTx/>
              <a:buNone/>
            </a:pPr>
            <a:r>
              <a:rPr lang="zh-CN" altLang="en-US" sz="2200" b="1" smtClean="0">
                <a:latin typeface="Times New Roman" pitchFamily="18" charset="0"/>
                <a:ea typeface="华文楷体" pitchFamily="2" charset="-122"/>
              </a:rPr>
              <a:t>所谓“单下标”标识就是用一个下标来表明元素在数组的位置。</a:t>
            </a:r>
          </a:p>
          <a:p>
            <a:pPr lvl="3" eaLnBrk="1" hangingPunct="1">
              <a:buClr>
                <a:srgbClr val="A61D06"/>
              </a:buClr>
            </a:pPr>
            <a:r>
              <a:rPr lang="zh-CN" altLang="en-US" sz="2200" b="1" smtClean="0">
                <a:latin typeface="Times New Roman" pitchFamily="18" charset="0"/>
                <a:ea typeface="华文楷体" pitchFamily="2" charset="-122"/>
              </a:rPr>
              <a:t>对于二维数组， “单下标”编号：设想把二维数组的所有列，按先后顺序首尾相接排成“一维长列”，然后自上往下对元素位置执行编号。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32" dur="500"/>
                                        <p:tgtEl>
                                          <p:spTgt spid="624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37" dur="500"/>
                                        <p:tgtEl>
                                          <p:spTgt spid="624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42"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187450" y="296863"/>
            <a:ext cx="7793038" cy="647700"/>
          </a:xfrm>
        </p:spPr>
        <p:txBody>
          <a:bodyPr/>
          <a:lstStyle/>
          <a:p>
            <a:pPr marL="685800" indent="-685800" eaLnBrk="1" hangingPunct="1"/>
            <a:r>
              <a:rPr lang="en-US" altLang="zh-CN" sz="3600" b="1" smtClean="0">
                <a:solidFill>
                  <a:srgbClr val="4D009A"/>
                </a:solidFill>
                <a:latin typeface="Times New Roman" pitchFamily="18" charset="0"/>
                <a:ea typeface="华文楷体" pitchFamily="2" charset="-122"/>
              </a:rPr>
              <a:t>3</a:t>
            </a:r>
            <a:r>
              <a:rPr lang="zh-CN" altLang="en-US" sz="3600" b="1" smtClean="0">
                <a:solidFill>
                  <a:srgbClr val="4D009A"/>
                </a:solidFill>
                <a:latin typeface="Times New Roman" pitchFamily="18" charset="0"/>
                <a:ea typeface="华文楷体" pitchFamily="2" charset="-122"/>
              </a:rPr>
              <a:t>、数组元素的标识与寻访 （续）</a:t>
            </a:r>
          </a:p>
        </p:txBody>
      </p:sp>
      <p:sp>
        <p:nvSpPr>
          <p:cNvPr id="72707" name="Rectangle 3"/>
          <p:cNvSpPr>
            <a:spLocks noGrp="1" noChangeArrowheads="1"/>
          </p:cNvSpPr>
          <p:nvPr>
            <p:ph type="body" idx="1"/>
          </p:nvPr>
        </p:nvSpPr>
        <p:spPr/>
        <p:txBody>
          <a:bodyPr/>
          <a:lstStyle/>
          <a:p>
            <a:pPr eaLnBrk="1" hangingPunct="1">
              <a:buFontTx/>
              <a:buNone/>
            </a:pPr>
            <a:r>
              <a:rPr lang="en-US" altLang="zh-CN" sz="3000" b="1" smtClean="0">
                <a:solidFill>
                  <a:srgbClr val="0000FF"/>
                </a:solidFill>
                <a:latin typeface="Times New Roman" pitchFamily="18" charset="0"/>
                <a:ea typeface="华文楷体" pitchFamily="2" charset="-122"/>
              </a:rPr>
              <a:t>【</a:t>
            </a:r>
            <a:r>
              <a:rPr lang="zh-CN" altLang="en-US" sz="3000" b="1" smtClean="0">
                <a:solidFill>
                  <a:srgbClr val="0000FF"/>
                </a:solidFill>
                <a:latin typeface="Times New Roman" pitchFamily="18" charset="0"/>
                <a:ea typeface="华文楷体" pitchFamily="2" charset="-122"/>
              </a:rPr>
              <a:t>例</a:t>
            </a:r>
            <a:r>
              <a:rPr lang="en-US" altLang="zh-CN" sz="3000" b="1" smtClean="0">
                <a:solidFill>
                  <a:srgbClr val="0000FF"/>
                </a:solidFill>
                <a:latin typeface="Times New Roman" pitchFamily="18" charset="0"/>
                <a:ea typeface="华文楷体" pitchFamily="2" charset="-122"/>
              </a:rPr>
              <a:t>4-4】</a:t>
            </a:r>
            <a:r>
              <a:rPr lang="en-US" altLang="zh-CN" sz="3000" b="1" smtClean="0">
                <a:latin typeface="Times New Roman" pitchFamily="18" charset="0"/>
                <a:ea typeface="华文楷体" pitchFamily="2" charset="-122"/>
              </a:rPr>
              <a:t> </a:t>
            </a:r>
            <a:r>
              <a:rPr lang="en-US" altLang="zh-CN" sz="3000" b="1" smtClean="0">
                <a:solidFill>
                  <a:srgbClr val="490092"/>
                </a:solidFill>
                <a:latin typeface="Times New Roman" pitchFamily="18" charset="0"/>
                <a:ea typeface="华文楷体" pitchFamily="2" charset="-122"/>
              </a:rPr>
              <a:t>size</a:t>
            </a:r>
            <a:r>
              <a:rPr lang="zh-CN" altLang="en-US" sz="3000" b="1" smtClean="0">
                <a:solidFill>
                  <a:srgbClr val="490092"/>
                </a:solidFill>
                <a:latin typeface="Times New Roman" pitchFamily="18" charset="0"/>
                <a:ea typeface="华文楷体" pitchFamily="2" charset="-122"/>
              </a:rPr>
              <a:t>、</a:t>
            </a:r>
            <a:r>
              <a:rPr lang="en-US" altLang="zh-CN" sz="3000" b="1" smtClean="0">
                <a:solidFill>
                  <a:srgbClr val="490092"/>
                </a:solidFill>
                <a:latin typeface="Times New Roman" pitchFamily="18" charset="0"/>
                <a:ea typeface="华文楷体" pitchFamily="2" charset="-122"/>
              </a:rPr>
              <a:t>length</a:t>
            </a:r>
            <a:r>
              <a:rPr lang="zh-CN" altLang="en-US" sz="3000" b="1" smtClean="0">
                <a:solidFill>
                  <a:srgbClr val="490092"/>
                </a:solidFill>
                <a:latin typeface="Times New Roman" pitchFamily="18" charset="0"/>
                <a:ea typeface="华文楷体" pitchFamily="2" charset="-122"/>
              </a:rPr>
              <a:t>函数</a:t>
            </a:r>
          </a:p>
          <a:p>
            <a:pPr eaLnBrk="1" hangingPunct="1">
              <a:buFontTx/>
              <a:buNone/>
            </a:pPr>
            <a:r>
              <a:rPr lang="en-US" altLang="zh-CN" sz="3000" b="1" smtClean="0">
                <a:solidFill>
                  <a:srgbClr val="490092"/>
                </a:solidFill>
                <a:latin typeface="Times New Roman" pitchFamily="18" charset="0"/>
                <a:ea typeface="华文楷体" pitchFamily="2" charset="-122"/>
              </a:rPr>
              <a:t>&gt;&gt;a=ones(4,6)*6</a:t>
            </a:r>
          </a:p>
          <a:p>
            <a:pPr eaLnBrk="1" hangingPunct="1">
              <a:buFontTx/>
              <a:buNone/>
            </a:pPr>
            <a:r>
              <a:rPr lang="en-US" altLang="zh-CN" sz="3000" b="1" smtClean="0">
                <a:solidFill>
                  <a:srgbClr val="490092"/>
                </a:solidFill>
                <a:latin typeface="Times New Roman" pitchFamily="18" charset="0"/>
                <a:ea typeface="华文楷体" pitchFamily="2" charset="-122"/>
              </a:rPr>
              <a:t>&gt;&gt;m=size(a)</a:t>
            </a:r>
          </a:p>
          <a:p>
            <a:pPr eaLnBrk="1" hangingPunct="1">
              <a:buFontTx/>
              <a:buNone/>
            </a:pPr>
            <a:r>
              <a:rPr lang="en-US" altLang="zh-CN" sz="3000" b="1" smtClean="0">
                <a:solidFill>
                  <a:srgbClr val="490092"/>
                </a:solidFill>
                <a:latin typeface="Times New Roman" pitchFamily="18" charset="0"/>
                <a:ea typeface="华文楷体" pitchFamily="2" charset="-122"/>
              </a:rPr>
              <a:t>&gt;&gt;len=length(a)</a:t>
            </a:r>
          </a:p>
          <a:p>
            <a:pPr eaLnBrk="1" hangingPunct="1">
              <a:buFontTx/>
              <a:buNone/>
            </a:pPr>
            <a:r>
              <a:rPr lang="en-US" altLang="zh-CN" sz="3000" b="1" smtClean="0">
                <a:solidFill>
                  <a:srgbClr val="490092"/>
                </a:solidFill>
                <a:latin typeface="Times New Roman" pitchFamily="18" charset="0"/>
                <a:ea typeface="华文楷体" pitchFamily="2" charset="-122"/>
              </a:rPr>
              <a:t>&gt;&gt;b=1:5;</a:t>
            </a:r>
          </a:p>
          <a:p>
            <a:pPr eaLnBrk="1" hangingPunct="1">
              <a:buFontTx/>
              <a:buNone/>
            </a:pPr>
            <a:r>
              <a:rPr lang="en-US" altLang="zh-CN" sz="3000" b="1" smtClean="0">
                <a:solidFill>
                  <a:srgbClr val="490092"/>
                </a:solidFill>
                <a:latin typeface="Times New Roman" pitchFamily="18" charset="0"/>
                <a:ea typeface="华文楷体" pitchFamily="2" charset="-122"/>
              </a:rPr>
              <a:t>&gt;&gt;length(b)</a:t>
            </a:r>
          </a:p>
          <a:p>
            <a:pPr eaLnBrk="1" hangingPunct="1">
              <a:buFontTx/>
              <a:buNone/>
            </a:pPr>
            <a:r>
              <a:rPr lang="en-US" altLang="zh-CN" sz="3000" b="1" smtClean="0">
                <a:solidFill>
                  <a:srgbClr val="490092"/>
                </a:solidFill>
                <a:latin typeface="Times New Roman" pitchFamily="18" charset="0"/>
                <a:ea typeface="华文楷体" pitchFamily="2" charset="-122"/>
              </a:rPr>
              <a:t>&gt;&gt;c=b’</a:t>
            </a:r>
          </a:p>
          <a:p>
            <a:pPr eaLnBrk="1" hangingPunct="1">
              <a:buFontTx/>
              <a:buNone/>
            </a:pPr>
            <a:r>
              <a:rPr lang="en-US" altLang="zh-CN" sz="3000" b="1" smtClean="0">
                <a:solidFill>
                  <a:srgbClr val="490092"/>
                </a:solidFill>
                <a:latin typeface="Times New Roman" pitchFamily="18" charset="0"/>
                <a:ea typeface="华文楷体" pitchFamily="2" charset="-122"/>
              </a:rPr>
              <a:t>&gt;&gt;length(c)</a:t>
            </a:r>
          </a:p>
        </p:txBody>
      </p:sp>
      <p:sp>
        <p:nvSpPr>
          <p:cNvPr id="72708" name="Text Box 4"/>
          <p:cNvSpPr txBox="1">
            <a:spLocks noChangeArrowheads="1"/>
          </p:cNvSpPr>
          <p:nvPr/>
        </p:nvSpPr>
        <p:spPr bwMode="auto">
          <a:xfrm>
            <a:off x="4284663" y="2636838"/>
            <a:ext cx="4572000" cy="1735137"/>
          </a:xfrm>
          <a:prstGeom prst="rect">
            <a:avLst/>
          </a:prstGeom>
          <a:noFill/>
          <a:ln w="9525" algn="ctr">
            <a:noFill/>
            <a:miter lim="800000"/>
            <a:headEnd/>
            <a:tailEnd/>
          </a:ln>
          <a:effectLst/>
        </p:spPr>
        <p:txBody>
          <a:bodyPr>
            <a:spAutoFit/>
          </a:bodyPr>
          <a:lstStyle/>
          <a:p>
            <a:pPr>
              <a:spcBef>
                <a:spcPct val="50000"/>
              </a:spcBef>
              <a:buClr>
                <a:schemeClr val="hlink"/>
              </a:buClr>
              <a:buFont typeface="Wingdings" pitchFamily="2" charset="2"/>
              <a:buChar char="Ø"/>
            </a:pPr>
            <a:r>
              <a:rPr lang="en-US" altLang="zh-CN">
                <a:latin typeface="Tahoma" pitchFamily="34" charset="0"/>
              </a:rPr>
              <a:t>  </a:t>
            </a:r>
            <a:r>
              <a:rPr lang="en-US" altLang="zh-CN" sz="2400" b="1">
                <a:solidFill>
                  <a:srgbClr val="0000FF"/>
                </a:solidFill>
                <a:latin typeface="Times New Roman" pitchFamily="18" charset="0"/>
                <a:ea typeface="华文楷体" pitchFamily="2" charset="-122"/>
              </a:rPr>
              <a:t>size</a:t>
            </a:r>
            <a:r>
              <a:rPr lang="zh-CN" altLang="en-US" sz="2400" b="1">
                <a:solidFill>
                  <a:srgbClr val="0000FF"/>
                </a:solidFill>
                <a:latin typeface="Times New Roman" pitchFamily="18" charset="0"/>
                <a:ea typeface="华文楷体" pitchFamily="2" charset="-122"/>
              </a:rPr>
              <a:t>函数返回变量的大小，即变量数组的行列数</a:t>
            </a:r>
          </a:p>
          <a:p>
            <a:pPr>
              <a:spcBef>
                <a:spcPct val="50000"/>
              </a:spcBef>
              <a:buClr>
                <a:schemeClr val="hlink"/>
              </a:buClr>
              <a:buFont typeface="Wingdings" pitchFamily="2" charset="2"/>
              <a:buChar char="Ø"/>
            </a:pPr>
            <a:r>
              <a:rPr lang="zh-CN" altLang="en-US" sz="2400" b="1">
                <a:solidFill>
                  <a:srgbClr val="0000FF"/>
                </a:solidFill>
                <a:latin typeface="Times New Roman" pitchFamily="18" charset="0"/>
                <a:ea typeface="华文楷体" pitchFamily="2" charset="-122"/>
              </a:rPr>
              <a:t>  </a:t>
            </a:r>
            <a:r>
              <a:rPr lang="en-US" altLang="zh-CN" sz="2400" b="1">
                <a:solidFill>
                  <a:srgbClr val="0000FF"/>
                </a:solidFill>
                <a:latin typeface="Times New Roman" pitchFamily="18" charset="0"/>
                <a:ea typeface="华文楷体" pitchFamily="2" charset="-122"/>
              </a:rPr>
              <a:t>length</a:t>
            </a:r>
            <a:r>
              <a:rPr lang="zh-CN" altLang="en-US" sz="2400" b="1">
                <a:solidFill>
                  <a:srgbClr val="0000FF"/>
                </a:solidFill>
                <a:latin typeface="Times New Roman" pitchFamily="18" charset="0"/>
                <a:ea typeface="华文楷体" pitchFamily="2" charset="-122"/>
              </a:rPr>
              <a:t>函数返回变量数组的最大维数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wipe(up)">
                                      <p:cBhvr>
                                        <p:cTn id="12" dur="1000"/>
                                        <p:tgtEl>
                                          <p:spTgt spid="72707">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animEffect transition="in" filter="wipe(up)">
                                      <p:cBhvr>
                                        <p:cTn id="15" dur="1000"/>
                                        <p:tgtEl>
                                          <p:spTgt spid="72707">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72707">
                                            <p:txEl>
                                              <p:pRg st="3" end="3"/>
                                            </p:txEl>
                                          </p:spTgt>
                                        </p:tgtEl>
                                        <p:attrNameLst>
                                          <p:attrName>style.visibility</p:attrName>
                                        </p:attrNameLst>
                                      </p:cBhvr>
                                      <p:to>
                                        <p:strVal val="visible"/>
                                      </p:to>
                                    </p:set>
                                    <p:animEffect transition="in" filter="wipe(up)">
                                      <p:cBhvr>
                                        <p:cTn id="18" dur="1000"/>
                                        <p:tgtEl>
                                          <p:spTgt spid="72707">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72707">
                                            <p:txEl>
                                              <p:pRg st="4" end="4"/>
                                            </p:txEl>
                                          </p:spTgt>
                                        </p:tgtEl>
                                        <p:attrNameLst>
                                          <p:attrName>style.visibility</p:attrName>
                                        </p:attrNameLst>
                                      </p:cBhvr>
                                      <p:to>
                                        <p:strVal val="visible"/>
                                      </p:to>
                                    </p:set>
                                    <p:animEffect transition="in" filter="wipe(up)">
                                      <p:cBhvr>
                                        <p:cTn id="21" dur="1000"/>
                                        <p:tgtEl>
                                          <p:spTgt spid="72707">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72707">
                                            <p:txEl>
                                              <p:pRg st="5" end="5"/>
                                            </p:txEl>
                                          </p:spTgt>
                                        </p:tgtEl>
                                        <p:attrNameLst>
                                          <p:attrName>style.visibility</p:attrName>
                                        </p:attrNameLst>
                                      </p:cBhvr>
                                      <p:to>
                                        <p:strVal val="visible"/>
                                      </p:to>
                                    </p:set>
                                    <p:animEffect transition="in" filter="wipe(up)">
                                      <p:cBhvr>
                                        <p:cTn id="24" dur="1000"/>
                                        <p:tgtEl>
                                          <p:spTgt spid="72707">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72707">
                                            <p:txEl>
                                              <p:pRg st="6" end="6"/>
                                            </p:txEl>
                                          </p:spTgt>
                                        </p:tgtEl>
                                        <p:attrNameLst>
                                          <p:attrName>style.visibility</p:attrName>
                                        </p:attrNameLst>
                                      </p:cBhvr>
                                      <p:to>
                                        <p:strVal val="visible"/>
                                      </p:to>
                                    </p:set>
                                    <p:animEffect transition="in" filter="wipe(up)">
                                      <p:cBhvr>
                                        <p:cTn id="27" dur="1000"/>
                                        <p:tgtEl>
                                          <p:spTgt spid="72707">
                                            <p:txEl>
                                              <p:pRg st="6" end="6"/>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72707">
                                            <p:txEl>
                                              <p:pRg st="7" end="7"/>
                                            </p:txEl>
                                          </p:spTgt>
                                        </p:tgtEl>
                                        <p:attrNameLst>
                                          <p:attrName>style.visibility</p:attrName>
                                        </p:attrNameLst>
                                      </p:cBhvr>
                                      <p:to>
                                        <p:strVal val="visible"/>
                                      </p:to>
                                    </p:set>
                                    <p:animEffect transition="in" filter="wipe(up)">
                                      <p:cBhvr>
                                        <p:cTn id="30" dur="1000"/>
                                        <p:tgtEl>
                                          <p:spTgt spid="72707">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2708">
                                            <p:txEl>
                                              <p:pRg st="0" end="0"/>
                                            </p:txEl>
                                          </p:spTgt>
                                        </p:tgtEl>
                                        <p:attrNameLst>
                                          <p:attrName>style.visibility</p:attrName>
                                        </p:attrNameLst>
                                      </p:cBhvr>
                                      <p:to>
                                        <p:strVal val="visible"/>
                                      </p:to>
                                    </p:set>
                                    <p:animEffect transition="in" filter="blinds(horizontal)">
                                      <p:cBhvr>
                                        <p:cTn id="35" dur="500"/>
                                        <p:tgtEl>
                                          <p:spTgt spid="72708">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2708">
                                            <p:txEl>
                                              <p:pRg st="1" end="1"/>
                                            </p:txEl>
                                          </p:spTgt>
                                        </p:tgtEl>
                                        <p:attrNameLst>
                                          <p:attrName>style.visibility</p:attrName>
                                        </p:attrNameLst>
                                      </p:cBhvr>
                                      <p:to>
                                        <p:strVal val="visible"/>
                                      </p:to>
                                    </p:set>
                                    <p:animEffect transition="in" filter="blinds(horizontal)">
                                      <p:cBhvr>
                                        <p:cTn id="40" dur="500"/>
                                        <p:tgtEl>
                                          <p:spTgt spid="727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81000" y="533400"/>
            <a:ext cx="8534400" cy="5678488"/>
          </a:xfrm>
          <a:prstGeom prst="rect">
            <a:avLst/>
          </a:prstGeom>
          <a:noFill/>
          <a:ln w="9525">
            <a:noFill/>
            <a:miter lim="800000"/>
            <a:headEnd/>
            <a:tailEnd/>
          </a:ln>
          <a:effectLst/>
        </p:spPr>
        <p:txBody>
          <a:bodyPr>
            <a:spAutoFit/>
          </a:bodyPr>
          <a:lstStyle/>
          <a:p>
            <a:pPr algn="just">
              <a:lnSpc>
                <a:spcPct val="130000"/>
              </a:lnSpc>
              <a:spcBef>
                <a:spcPct val="50000"/>
              </a:spcBef>
            </a:pPr>
            <a:r>
              <a:rPr lang="en-US" altLang="zh-CN" b="1"/>
              <a:t>4.3  </a:t>
            </a:r>
            <a:r>
              <a:rPr lang="zh-CN" altLang="en-US" b="1"/>
              <a:t>局部变量和全局变量</a:t>
            </a:r>
          </a:p>
          <a:p>
            <a:pPr algn="just">
              <a:lnSpc>
                <a:spcPct val="130000"/>
              </a:lnSpc>
              <a:spcBef>
                <a:spcPct val="50000"/>
              </a:spcBef>
            </a:pPr>
            <a:r>
              <a:rPr lang="zh-CN" altLang="en-US"/>
              <a:t>        同</a:t>
            </a:r>
            <a:r>
              <a:rPr lang="en-US" altLang="zh-CN"/>
              <a:t>C</a:t>
            </a:r>
            <a:r>
              <a:rPr lang="zh-CN" altLang="en-US"/>
              <a:t>语言类似，在</a:t>
            </a:r>
            <a:r>
              <a:rPr lang="en-US" altLang="zh-CN"/>
              <a:t>M</a:t>
            </a:r>
            <a:r>
              <a:rPr lang="zh-CN" altLang="en-US"/>
              <a:t>语言函数中也存在局部变量和全局变量。所谓局部变量，就是那些在</a:t>
            </a:r>
            <a:r>
              <a:rPr lang="en-US" altLang="zh-CN"/>
              <a:t>M</a:t>
            </a:r>
            <a:r>
              <a:rPr lang="zh-CN" altLang="en-US"/>
              <a:t>函数内部声明并使用的变量。这些变量仅能在函数调用执行期间被使用，一旦函数结束运行，则这些变量占用的内存空间将自动被释放，变量的数值也就不存在了。这是由于</a:t>
            </a:r>
            <a:r>
              <a:rPr lang="en-US" altLang="zh-CN"/>
              <a:t>MATLAB</a:t>
            </a:r>
            <a:r>
              <a:rPr lang="zh-CN" altLang="en-US"/>
              <a:t>的解释器在解释执行函数的时候，为不同的函数创建不同的工作空间，函数彼此的工作空间相互独立，一旦函数执行完毕，则函数的工作空间就不存在了。</a:t>
            </a:r>
          </a:p>
          <a:p>
            <a:pPr>
              <a:lnSpc>
                <a:spcPct val="130000"/>
              </a:lnSpc>
              <a:spcBef>
                <a:spcPct val="50000"/>
              </a:spcBef>
            </a:pPr>
            <a:r>
              <a:rPr lang="zh-CN" altLang="en-US"/>
              <a:t>        在本章前面的例子中，每个例子的函数内部声明使用的变量都是局部变量，所以函数执行完毕后，</a:t>
            </a:r>
            <a:r>
              <a:rPr lang="en-US" altLang="zh-CN"/>
              <a:t>MATLAB</a:t>
            </a:r>
            <a:r>
              <a:rPr lang="zh-CN" altLang="en-US"/>
              <a:t>的基本工作空间中没有这些变量存在，参见例子</a:t>
            </a:r>
            <a:r>
              <a:rPr lang="en-US" altLang="zh-CN"/>
              <a:t>4-21</a:t>
            </a:r>
            <a:r>
              <a:rPr lang="zh-CN" altLang="en-US"/>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1143000" y="533400"/>
            <a:ext cx="5187950" cy="5278438"/>
          </a:xfrm>
          <a:prstGeom prst="rect">
            <a:avLst/>
          </a:prstGeom>
          <a:noFill/>
          <a:ln w="9525">
            <a:noFill/>
            <a:miter lim="800000"/>
            <a:headEnd/>
            <a:tailEnd/>
          </a:ln>
          <a:effectLst/>
        </p:spPr>
        <p:txBody>
          <a:bodyPr wrap="none">
            <a:spAutoFit/>
          </a:bodyPr>
          <a:lstStyle/>
          <a:p>
            <a:pPr>
              <a:lnSpc>
                <a:spcPct val="158000"/>
              </a:lnSpc>
            </a:pPr>
            <a:r>
              <a:rPr lang="zh-CN" altLang="en-US" b="1"/>
              <a:t>例子</a:t>
            </a:r>
            <a:r>
              <a:rPr lang="en-US" altLang="zh-CN" b="1"/>
              <a:t>21</a:t>
            </a:r>
            <a:r>
              <a:rPr lang="en-US" altLang="zh-CN"/>
              <a:t>  </a:t>
            </a:r>
            <a:r>
              <a:rPr lang="zh-CN" altLang="en-US"/>
              <a:t>局部变量的例子。</a:t>
            </a:r>
          </a:p>
          <a:p>
            <a:pPr>
              <a:lnSpc>
                <a:spcPct val="158000"/>
              </a:lnSpc>
            </a:pPr>
            <a:r>
              <a:rPr lang="en-US" altLang="zh-CN"/>
              <a:t>001	function local</a:t>
            </a:r>
          </a:p>
          <a:p>
            <a:pPr>
              <a:lnSpc>
                <a:spcPct val="158000"/>
              </a:lnSpc>
            </a:pPr>
            <a:r>
              <a:rPr lang="en-US" altLang="zh-CN"/>
              <a:t>002	%LOCAL </a:t>
            </a:r>
            <a:r>
              <a:rPr lang="zh-CN" altLang="en-US"/>
              <a:t>察看局部变量的例子</a:t>
            </a:r>
          </a:p>
          <a:p>
            <a:pPr>
              <a:lnSpc>
                <a:spcPct val="158000"/>
              </a:lnSpc>
            </a:pPr>
            <a:r>
              <a:rPr lang="en-US" altLang="zh-CN"/>
              <a:t>003	x = rand(2,2);</a:t>
            </a:r>
          </a:p>
          <a:p>
            <a:pPr>
              <a:lnSpc>
                <a:spcPct val="158000"/>
              </a:lnSpc>
            </a:pPr>
            <a:r>
              <a:rPr lang="en-US" altLang="zh-CN"/>
              <a:t>004	y = zeros(2,2);</a:t>
            </a:r>
          </a:p>
          <a:p>
            <a:pPr>
              <a:lnSpc>
                <a:spcPct val="158000"/>
              </a:lnSpc>
            </a:pPr>
            <a:r>
              <a:rPr lang="en-US" altLang="zh-CN"/>
              <a:t>005	z = '</a:t>
            </a:r>
            <a:r>
              <a:rPr lang="zh-CN" altLang="en-US"/>
              <a:t>函数中的变量</a:t>
            </a:r>
            <a:r>
              <a:rPr lang="en-US" altLang="zh-CN"/>
              <a:t>';</a:t>
            </a:r>
          </a:p>
          <a:p>
            <a:pPr>
              <a:lnSpc>
                <a:spcPct val="158000"/>
              </a:lnSpc>
            </a:pPr>
            <a:r>
              <a:rPr lang="en-US" altLang="zh-CN"/>
              <a:t>006	u = {x,y,z};</a:t>
            </a:r>
          </a:p>
          <a:p>
            <a:pPr>
              <a:lnSpc>
                <a:spcPct val="158000"/>
              </a:lnSpc>
            </a:pPr>
            <a:r>
              <a:rPr lang="en-US" altLang="zh-CN"/>
              <a:t>007	disp(z)</a:t>
            </a:r>
          </a:p>
          <a:p>
            <a:pPr>
              <a:lnSpc>
                <a:spcPct val="158000"/>
              </a:lnSpc>
            </a:pPr>
            <a:r>
              <a:rPr lang="en-US" altLang="zh-CN"/>
              <a:t>008	whos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593725" y="457200"/>
            <a:ext cx="7567613" cy="5568950"/>
          </a:xfrm>
          <a:prstGeom prst="rect">
            <a:avLst/>
          </a:prstGeom>
          <a:noFill/>
          <a:ln w="9525">
            <a:noFill/>
            <a:miter lim="800000"/>
            <a:headEnd/>
            <a:tailEnd/>
          </a:ln>
          <a:effectLst/>
        </p:spPr>
        <p:txBody>
          <a:bodyPr wrap="none">
            <a:spAutoFit/>
          </a:bodyPr>
          <a:lstStyle/>
          <a:p>
            <a:pPr>
              <a:lnSpc>
                <a:spcPct val="150000"/>
              </a:lnSpc>
            </a:pPr>
            <a:r>
              <a:rPr lang="zh-CN" altLang="en-US"/>
              <a:t>运行例子</a:t>
            </a:r>
            <a:r>
              <a:rPr lang="en-US" altLang="zh-CN"/>
              <a:t>21</a:t>
            </a:r>
            <a:r>
              <a:rPr lang="zh-CN" altLang="en-US"/>
              <a:t>，在</a:t>
            </a:r>
            <a:r>
              <a:rPr lang="en-US" altLang="zh-CN"/>
              <a:t>MATLAB</a:t>
            </a:r>
            <a:r>
              <a:rPr lang="zh-CN" altLang="en-US"/>
              <a:t>命令行中，键入下面的指令：</a:t>
            </a:r>
          </a:p>
          <a:p>
            <a:pPr lvl="1">
              <a:lnSpc>
                <a:spcPct val="150000"/>
              </a:lnSpc>
            </a:pPr>
            <a:r>
              <a:rPr lang="en-US" altLang="zh-CN"/>
              <a:t>&gt;&gt; local</a:t>
            </a:r>
          </a:p>
          <a:p>
            <a:pPr lvl="1">
              <a:lnSpc>
                <a:spcPct val="150000"/>
              </a:lnSpc>
            </a:pPr>
            <a:r>
              <a:rPr lang="zh-CN" altLang="en-US"/>
              <a:t>函数中的变量</a:t>
            </a:r>
          </a:p>
          <a:p>
            <a:pPr lvl="1">
              <a:lnSpc>
                <a:spcPct val="150000"/>
              </a:lnSpc>
            </a:pPr>
            <a:r>
              <a:rPr lang="zh-CN" altLang="en-US"/>
              <a:t>  </a:t>
            </a:r>
            <a:r>
              <a:rPr lang="en-US" altLang="zh-CN"/>
              <a:t>Name     	Size                    Bytes  Class</a:t>
            </a:r>
          </a:p>
          <a:p>
            <a:pPr lvl="1">
              <a:lnSpc>
                <a:spcPct val="150000"/>
              </a:lnSpc>
            </a:pPr>
            <a:r>
              <a:rPr lang="en-US" altLang="zh-CN"/>
              <a:t>  u         	1x3                      256  cell array</a:t>
            </a:r>
          </a:p>
          <a:p>
            <a:pPr lvl="1">
              <a:lnSpc>
                <a:spcPct val="150000"/>
              </a:lnSpc>
            </a:pPr>
            <a:r>
              <a:rPr lang="en-US" altLang="zh-CN"/>
              <a:t>  x         	2x2                       32  double array</a:t>
            </a:r>
          </a:p>
          <a:p>
            <a:pPr lvl="1">
              <a:lnSpc>
                <a:spcPct val="150000"/>
              </a:lnSpc>
            </a:pPr>
            <a:r>
              <a:rPr lang="en-US" altLang="zh-CN"/>
              <a:t>  y         	2x2                       32  double array</a:t>
            </a:r>
          </a:p>
          <a:p>
            <a:pPr lvl="1">
              <a:lnSpc>
                <a:spcPct val="150000"/>
              </a:lnSpc>
            </a:pPr>
            <a:r>
              <a:rPr lang="en-US" altLang="zh-CN"/>
              <a:t>  z         	1x6                       12  char array</a:t>
            </a:r>
          </a:p>
          <a:p>
            <a:pPr lvl="1">
              <a:lnSpc>
                <a:spcPct val="150000"/>
              </a:lnSpc>
            </a:pPr>
            <a:r>
              <a:rPr lang="en-US" altLang="zh-CN"/>
              <a:t>Grand total is 31 elements using 332 bytes</a:t>
            </a:r>
          </a:p>
          <a:p>
            <a:pPr lvl="1">
              <a:lnSpc>
                <a:spcPct val="150000"/>
              </a:lnSpc>
            </a:pPr>
            <a:r>
              <a:rPr lang="en-US" altLang="zh-CN"/>
              <a:t>&gt;&gt; whos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304800" y="369888"/>
            <a:ext cx="8610600" cy="6335712"/>
          </a:xfrm>
          <a:prstGeom prst="rect">
            <a:avLst/>
          </a:prstGeom>
          <a:noFill/>
          <a:ln w="9525">
            <a:noFill/>
            <a:miter lim="800000"/>
            <a:headEnd/>
            <a:tailEnd/>
          </a:ln>
          <a:effectLst/>
        </p:spPr>
        <p:txBody>
          <a:bodyPr>
            <a:spAutoFit/>
          </a:bodyPr>
          <a:lstStyle/>
          <a:p>
            <a:pPr algn="just">
              <a:lnSpc>
                <a:spcPct val="130000"/>
              </a:lnSpc>
              <a:spcBef>
                <a:spcPct val="50000"/>
              </a:spcBef>
            </a:pPr>
            <a:r>
              <a:rPr lang="en-US" altLang="zh-CN"/>
              <a:t>        </a:t>
            </a:r>
            <a:r>
              <a:rPr lang="zh-CN" altLang="en-US"/>
              <a:t>通过运行</a:t>
            </a:r>
            <a:r>
              <a:rPr lang="en-US" altLang="zh-CN"/>
              <a:t>local</a:t>
            </a:r>
            <a:r>
              <a:rPr lang="zh-CN" altLang="en-US"/>
              <a:t>函数可以看到，所有在函数中创建的变量在函数运行结束后就不存在了。也就是说，局部变量的生存周期仅在函数的活动期间内。</a:t>
            </a:r>
          </a:p>
          <a:p>
            <a:pPr algn="just">
              <a:lnSpc>
                <a:spcPct val="130000"/>
              </a:lnSpc>
              <a:spcBef>
                <a:spcPct val="50000"/>
              </a:spcBef>
            </a:pPr>
            <a:r>
              <a:rPr lang="zh-CN" altLang="en-US"/>
              <a:t>        与局部变量相对应的就是全局变量。</a:t>
            </a:r>
            <a:r>
              <a:rPr lang="en-US" altLang="zh-CN"/>
              <a:t>MATLAB</a:t>
            </a:r>
            <a:r>
              <a:rPr lang="zh-CN" altLang="en-US"/>
              <a:t>将全局变量保存在特殊的工作空间进行统一维护、管理，而将变量声明为全局变量的方法就是在使用变量前，用关键字</a:t>
            </a:r>
            <a:r>
              <a:rPr lang="en-US" altLang="zh-CN"/>
              <a:t>global</a:t>
            </a:r>
            <a:r>
              <a:rPr lang="zh-CN" altLang="en-US"/>
              <a:t>声明，例如声明全局变量</a:t>
            </a:r>
            <a:r>
              <a:rPr lang="en-US" altLang="zh-CN"/>
              <a:t>gXY</a:t>
            </a:r>
            <a:r>
              <a:rPr lang="zh-CN" altLang="en-US"/>
              <a:t>：</a:t>
            </a:r>
          </a:p>
          <a:p>
            <a:pPr lvl="1" algn="just">
              <a:spcBef>
                <a:spcPct val="50000"/>
              </a:spcBef>
            </a:pPr>
            <a:r>
              <a:rPr lang="en-US" altLang="zh-CN"/>
              <a:t>&gt;&gt; global gXY</a:t>
            </a:r>
          </a:p>
          <a:p>
            <a:pPr lvl="1" algn="just">
              <a:spcBef>
                <a:spcPct val="50000"/>
              </a:spcBef>
            </a:pPr>
            <a:r>
              <a:rPr lang="en-US" altLang="zh-CN"/>
              <a:t>&gt;&gt; whos</a:t>
            </a:r>
          </a:p>
          <a:p>
            <a:pPr lvl="1" algn="just">
              <a:spcBef>
                <a:spcPct val="50000"/>
              </a:spcBef>
            </a:pPr>
            <a:r>
              <a:rPr lang="en-US" altLang="zh-CN"/>
              <a:t>  Name    	 Size                   Bytes  Class</a:t>
            </a:r>
          </a:p>
          <a:p>
            <a:pPr lvl="1" algn="just">
              <a:spcBef>
                <a:spcPct val="50000"/>
              </a:spcBef>
            </a:pPr>
            <a:r>
              <a:rPr lang="en-US" altLang="zh-CN"/>
              <a:t>  gXY     	 0x0                         0   double array (global)</a:t>
            </a:r>
          </a:p>
          <a:p>
            <a:pPr lvl="1">
              <a:spcBef>
                <a:spcPct val="50000"/>
              </a:spcBef>
            </a:pPr>
            <a:r>
              <a:rPr lang="en-US" altLang="zh-CN"/>
              <a:t>Grand total is 0 elements using 0 bytes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4"/>
          <p:cNvSpPr txBox="1">
            <a:spLocks noChangeArrowheads="1"/>
          </p:cNvSpPr>
          <p:nvPr/>
        </p:nvSpPr>
        <p:spPr bwMode="auto">
          <a:xfrm>
            <a:off x="381000" y="503238"/>
            <a:ext cx="8534400" cy="5897562"/>
          </a:xfrm>
          <a:prstGeom prst="rect">
            <a:avLst/>
          </a:prstGeom>
          <a:noFill/>
          <a:ln w="9525">
            <a:noFill/>
            <a:miter lim="800000"/>
            <a:headEnd/>
            <a:tailEnd/>
          </a:ln>
          <a:effectLst/>
        </p:spPr>
        <p:txBody>
          <a:bodyPr>
            <a:spAutoFit/>
          </a:bodyPr>
          <a:lstStyle/>
          <a:p>
            <a:pPr algn="just">
              <a:lnSpc>
                <a:spcPct val="120000"/>
              </a:lnSpc>
              <a:spcBef>
                <a:spcPct val="50000"/>
              </a:spcBef>
            </a:pPr>
            <a:r>
              <a:rPr lang="en-US" altLang="zh-CN"/>
              <a:t>        </a:t>
            </a:r>
            <a:r>
              <a:rPr lang="zh-CN" altLang="en-US"/>
              <a:t>需要强调一点，</a:t>
            </a:r>
            <a:r>
              <a:rPr lang="en-US" altLang="zh-CN"/>
              <a:t>MATLAB</a:t>
            </a:r>
            <a:r>
              <a:rPr lang="zh-CN" altLang="en-US"/>
              <a:t>管理、维护全局变量和局部变量使用了不同的工作空间，所以使用</a:t>
            </a:r>
            <a:r>
              <a:rPr lang="en-US" altLang="zh-CN"/>
              <a:t>global</a:t>
            </a:r>
            <a:r>
              <a:rPr lang="zh-CN" altLang="en-US"/>
              <a:t>关键字创建全局变量的时候有三种情况：</a:t>
            </a:r>
          </a:p>
          <a:p>
            <a:pPr algn="just">
              <a:lnSpc>
                <a:spcPct val="120000"/>
              </a:lnSpc>
              <a:spcBef>
                <a:spcPct val="50000"/>
              </a:spcBef>
            </a:pPr>
            <a:r>
              <a:rPr lang="zh-CN" altLang="en-US"/>
              <a:t>        </a:t>
            </a:r>
            <a:r>
              <a:rPr lang="en-US" altLang="zh-CN"/>
              <a:t>(1) </a:t>
            </a:r>
            <a:r>
              <a:rPr lang="zh-CN" altLang="en-US"/>
              <a:t>若声明为全局的变量在当前的工作空间和全局工作空间都不存在，则创建一个新的变量，然后为这个变量赋值为空数组，该变量同时存在于局部工作空间和全局工作空间。</a:t>
            </a:r>
          </a:p>
          <a:p>
            <a:pPr algn="just">
              <a:lnSpc>
                <a:spcPct val="120000"/>
              </a:lnSpc>
              <a:spcBef>
                <a:spcPct val="50000"/>
              </a:spcBef>
            </a:pPr>
            <a:r>
              <a:rPr lang="zh-CN" altLang="en-US"/>
              <a:t>        </a:t>
            </a:r>
            <a:r>
              <a:rPr lang="en-US" altLang="zh-CN"/>
              <a:t>(2) </a:t>
            </a:r>
            <a:r>
              <a:rPr lang="zh-CN" altLang="en-US"/>
              <a:t>若声明为全局的变量已经存在于全局工作空间中，则不会在全局工作空间创建新的变量，其数值同时赋值给局部工作空间中的变量。</a:t>
            </a:r>
          </a:p>
          <a:p>
            <a:pPr>
              <a:lnSpc>
                <a:spcPct val="120000"/>
              </a:lnSpc>
              <a:spcBef>
                <a:spcPct val="50000"/>
              </a:spcBef>
            </a:pPr>
            <a:r>
              <a:rPr lang="zh-CN" altLang="en-US"/>
              <a:t>        </a:t>
            </a:r>
            <a:r>
              <a:rPr lang="en-US" altLang="zh-CN"/>
              <a:t>(3) </a:t>
            </a:r>
            <a:r>
              <a:rPr lang="zh-CN" altLang="en-US"/>
              <a:t>若声明为全局的变量存在于局部工作空间中，而全局工作空间不存在，则系统会提示一个警告信息，同时将局部的变量“挪”到全局工作空间中。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742950" y="503238"/>
            <a:ext cx="6953250" cy="5568950"/>
          </a:xfrm>
          <a:prstGeom prst="rect">
            <a:avLst/>
          </a:prstGeom>
          <a:noFill/>
          <a:ln w="9525">
            <a:noFill/>
            <a:miter lim="800000"/>
            <a:headEnd/>
            <a:tailEnd/>
          </a:ln>
          <a:effectLst/>
        </p:spPr>
        <p:txBody>
          <a:bodyPr wrap="none">
            <a:spAutoFit/>
          </a:bodyPr>
          <a:lstStyle/>
          <a:p>
            <a:pPr>
              <a:lnSpc>
                <a:spcPct val="150000"/>
              </a:lnSpc>
            </a:pPr>
            <a:r>
              <a:rPr lang="zh-CN" altLang="en-US" b="1"/>
              <a:t>例子</a:t>
            </a:r>
            <a:r>
              <a:rPr lang="en-US" altLang="zh-CN" b="1"/>
              <a:t>22</a:t>
            </a:r>
            <a:r>
              <a:rPr lang="en-US" altLang="zh-CN"/>
              <a:t>  </a:t>
            </a:r>
            <a:r>
              <a:rPr lang="zh-CN" altLang="en-US"/>
              <a:t>全局变量的例子。</a:t>
            </a:r>
          </a:p>
          <a:p>
            <a:pPr>
              <a:lnSpc>
                <a:spcPct val="150000"/>
              </a:lnSpc>
            </a:pPr>
            <a:r>
              <a:rPr lang="zh-CN" altLang="en-US"/>
              <a:t>在</a:t>
            </a:r>
            <a:r>
              <a:rPr lang="en-US" altLang="zh-CN"/>
              <a:t>MATLAB</a:t>
            </a:r>
            <a:r>
              <a:rPr lang="zh-CN" altLang="en-US"/>
              <a:t>命令行窗口中，键入下面的指令：</a:t>
            </a:r>
          </a:p>
          <a:p>
            <a:pPr>
              <a:lnSpc>
                <a:spcPct val="150000"/>
              </a:lnSpc>
            </a:pPr>
            <a:r>
              <a:rPr lang="en-US" altLang="zh-CN"/>
              <a:t>&gt;&gt;% </a:t>
            </a:r>
            <a:r>
              <a:rPr lang="zh-CN" altLang="en-US"/>
              <a:t>创建全局变量并赋值</a:t>
            </a:r>
          </a:p>
          <a:p>
            <a:pPr>
              <a:lnSpc>
                <a:spcPct val="150000"/>
              </a:lnSpc>
            </a:pPr>
            <a:r>
              <a:rPr lang="en-US" altLang="zh-CN"/>
              <a:t>&gt;&gt; global myx</a:t>
            </a:r>
          </a:p>
          <a:p>
            <a:pPr>
              <a:lnSpc>
                <a:spcPct val="150000"/>
              </a:lnSpc>
            </a:pPr>
            <a:r>
              <a:rPr lang="en-US" altLang="zh-CN"/>
              <a:t>&gt;&gt; myx = 10;</a:t>
            </a:r>
          </a:p>
          <a:p>
            <a:pPr>
              <a:lnSpc>
                <a:spcPct val="150000"/>
              </a:lnSpc>
            </a:pPr>
            <a:r>
              <a:rPr lang="en-US" altLang="zh-CN"/>
              <a:t>&gt;&gt;% </a:t>
            </a:r>
            <a:r>
              <a:rPr lang="zh-CN" altLang="en-US"/>
              <a:t>变量的信息</a:t>
            </a:r>
          </a:p>
          <a:p>
            <a:pPr>
              <a:lnSpc>
                <a:spcPct val="150000"/>
              </a:lnSpc>
            </a:pPr>
            <a:r>
              <a:rPr lang="en-US" altLang="zh-CN"/>
              <a:t>&gt;&gt; whos</a:t>
            </a:r>
          </a:p>
          <a:p>
            <a:pPr>
              <a:lnSpc>
                <a:spcPct val="150000"/>
              </a:lnSpc>
            </a:pPr>
            <a:r>
              <a:rPr lang="en-US" altLang="zh-CN"/>
              <a:t>  Name      Size                     Bytes  Class</a:t>
            </a:r>
          </a:p>
          <a:p>
            <a:pPr>
              <a:lnSpc>
                <a:spcPct val="150000"/>
              </a:lnSpc>
            </a:pPr>
            <a:r>
              <a:rPr lang="en-US" altLang="zh-CN"/>
              <a:t>  myx       1x1                            8   double array (global)</a:t>
            </a:r>
          </a:p>
          <a:p>
            <a:pPr>
              <a:lnSpc>
                <a:spcPct val="150000"/>
              </a:lnSpc>
            </a:pPr>
            <a:r>
              <a:rPr lang="en-US" altLang="zh-CN"/>
              <a:t>Grand total is 1 element using 8 bytes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971550" y="404813"/>
            <a:ext cx="6572250" cy="5788025"/>
          </a:xfrm>
          <a:prstGeom prst="rect">
            <a:avLst/>
          </a:prstGeom>
          <a:noFill/>
          <a:ln w="9525">
            <a:noFill/>
            <a:miter lim="800000"/>
            <a:headEnd/>
            <a:tailEnd/>
          </a:ln>
          <a:effectLst/>
        </p:spPr>
        <p:txBody>
          <a:bodyPr wrap="none">
            <a:spAutoFit/>
          </a:bodyPr>
          <a:lstStyle/>
          <a:p>
            <a:pPr>
              <a:lnSpc>
                <a:spcPct val="120000"/>
              </a:lnSpc>
            </a:pPr>
            <a:r>
              <a:rPr lang="en-US" altLang="zh-CN"/>
              <a:t>&gt;&gt;% </a:t>
            </a:r>
            <a:r>
              <a:rPr lang="zh-CN" altLang="en-US"/>
              <a:t>清除变量</a:t>
            </a:r>
          </a:p>
          <a:p>
            <a:pPr>
              <a:lnSpc>
                <a:spcPct val="120000"/>
              </a:lnSpc>
            </a:pPr>
            <a:r>
              <a:rPr lang="en-US" altLang="zh-CN"/>
              <a:t>&gt;&gt; clear myx</a:t>
            </a:r>
          </a:p>
          <a:p>
            <a:pPr>
              <a:lnSpc>
                <a:spcPct val="120000"/>
              </a:lnSpc>
            </a:pPr>
            <a:r>
              <a:rPr lang="en-US" altLang="zh-CN"/>
              <a:t>&gt;&gt;% </a:t>
            </a:r>
            <a:r>
              <a:rPr lang="zh-CN" altLang="en-US"/>
              <a:t>察看信息</a:t>
            </a:r>
          </a:p>
          <a:p>
            <a:pPr>
              <a:lnSpc>
                <a:spcPct val="120000"/>
              </a:lnSpc>
            </a:pPr>
            <a:r>
              <a:rPr lang="en-US" altLang="zh-CN"/>
              <a:t>&gt;&gt; whos</a:t>
            </a:r>
          </a:p>
          <a:p>
            <a:pPr>
              <a:lnSpc>
                <a:spcPct val="120000"/>
              </a:lnSpc>
            </a:pPr>
            <a:r>
              <a:rPr lang="en-US" altLang="zh-CN"/>
              <a:t>&gt;&gt; whos global</a:t>
            </a:r>
          </a:p>
          <a:p>
            <a:pPr>
              <a:lnSpc>
                <a:spcPct val="120000"/>
              </a:lnSpc>
            </a:pPr>
            <a:r>
              <a:rPr lang="en-US" altLang="zh-CN"/>
              <a:t>  Name      Size                   Bytes  Class</a:t>
            </a:r>
          </a:p>
          <a:p>
            <a:pPr>
              <a:lnSpc>
                <a:spcPct val="120000"/>
              </a:lnSpc>
            </a:pPr>
            <a:r>
              <a:rPr lang="en-US" altLang="zh-CN"/>
              <a:t>  myx       1x1                        8  double array (global)</a:t>
            </a:r>
          </a:p>
          <a:p>
            <a:pPr>
              <a:lnSpc>
                <a:spcPct val="120000"/>
              </a:lnSpc>
            </a:pPr>
            <a:r>
              <a:rPr lang="en-US" altLang="zh-CN"/>
              <a:t>Grand total is 1 element using 8 bytes</a:t>
            </a:r>
          </a:p>
          <a:p>
            <a:pPr>
              <a:lnSpc>
                <a:spcPct val="120000"/>
              </a:lnSpc>
            </a:pPr>
            <a:r>
              <a:rPr lang="en-US" altLang="zh-CN"/>
              <a:t>&gt;&gt;% </a:t>
            </a:r>
            <a:r>
              <a:rPr lang="zh-CN" altLang="en-US"/>
              <a:t>在局部工作空间再次创建变量</a:t>
            </a:r>
          </a:p>
          <a:p>
            <a:pPr>
              <a:lnSpc>
                <a:spcPct val="120000"/>
              </a:lnSpc>
            </a:pPr>
            <a:r>
              <a:rPr lang="en-US" altLang="zh-CN"/>
              <a:t>&gt;&gt; myx = 23</a:t>
            </a:r>
          </a:p>
          <a:p>
            <a:pPr>
              <a:lnSpc>
                <a:spcPct val="120000"/>
              </a:lnSpc>
            </a:pPr>
            <a:r>
              <a:rPr lang="en-US" altLang="zh-CN"/>
              <a:t>myx =</a:t>
            </a:r>
          </a:p>
          <a:p>
            <a:pPr>
              <a:lnSpc>
                <a:spcPct val="120000"/>
              </a:lnSpc>
            </a:pPr>
            <a:r>
              <a:rPr lang="en-US" altLang="zh-CN"/>
              <a:t>        23</a:t>
            </a:r>
          </a:p>
          <a:p>
            <a:pPr>
              <a:lnSpc>
                <a:spcPct val="120000"/>
              </a:lnSpc>
            </a:pPr>
            <a:r>
              <a:rPr lang="en-US" altLang="zh-CN"/>
              <a:t>&gt;&gt;% </a:t>
            </a:r>
            <a:r>
              <a:rPr lang="zh-CN" altLang="en-US"/>
              <a:t>变量的信息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381000" y="501650"/>
            <a:ext cx="8609013" cy="5746750"/>
          </a:xfrm>
          <a:prstGeom prst="rect">
            <a:avLst/>
          </a:prstGeom>
          <a:noFill/>
          <a:ln w="9525">
            <a:noFill/>
            <a:miter lim="800000"/>
            <a:headEnd/>
            <a:tailEnd/>
          </a:ln>
          <a:effectLst/>
        </p:spPr>
        <p:txBody>
          <a:bodyPr wrap="none">
            <a:spAutoFit/>
          </a:bodyPr>
          <a:lstStyle/>
          <a:p>
            <a:pPr>
              <a:lnSpc>
                <a:spcPct val="130000"/>
              </a:lnSpc>
            </a:pPr>
            <a:r>
              <a:rPr lang="en-US" altLang="zh-CN" sz="2200"/>
              <a:t>&gt;&gt; whos</a:t>
            </a:r>
          </a:p>
          <a:p>
            <a:pPr>
              <a:lnSpc>
                <a:spcPct val="130000"/>
              </a:lnSpc>
            </a:pPr>
            <a:r>
              <a:rPr lang="en-US" altLang="zh-CN" sz="2200"/>
              <a:t>  Name      Size                    Bytes  Class</a:t>
            </a:r>
          </a:p>
          <a:p>
            <a:pPr>
              <a:lnSpc>
                <a:spcPct val="130000"/>
              </a:lnSpc>
            </a:pPr>
            <a:r>
              <a:rPr lang="en-US" altLang="zh-CN" sz="2200"/>
              <a:t>  myx       1x1                        8   double array</a:t>
            </a:r>
          </a:p>
          <a:p>
            <a:pPr>
              <a:lnSpc>
                <a:spcPct val="130000"/>
              </a:lnSpc>
            </a:pPr>
            <a:r>
              <a:rPr lang="en-US" altLang="zh-CN" sz="2200"/>
              <a:t>Grand total is 1 element using 8 bytes</a:t>
            </a:r>
          </a:p>
          <a:p>
            <a:pPr>
              <a:lnSpc>
                <a:spcPct val="130000"/>
              </a:lnSpc>
            </a:pPr>
            <a:r>
              <a:rPr lang="en-US" altLang="zh-CN" sz="2200"/>
              <a:t>&gt;&gt;% </a:t>
            </a:r>
            <a:r>
              <a:rPr lang="zh-CN" altLang="en-US" sz="2200"/>
              <a:t>将其修改为全局变量</a:t>
            </a:r>
            <a:r>
              <a:rPr lang="en-US" altLang="zh-CN" sz="2200"/>
              <a:t>(</a:t>
            </a:r>
            <a:r>
              <a:rPr lang="zh-CN" altLang="en-US" sz="2200"/>
              <a:t>注意警告信息</a:t>
            </a:r>
            <a:r>
              <a:rPr lang="en-US" altLang="zh-CN" sz="2200"/>
              <a:t>)</a:t>
            </a:r>
          </a:p>
          <a:p>
            <a:pPr>
              <a:lnSpc>
                <a:spcPct val="130000"/>
              </a:lnSpc>
            </a:pPr>
            <a:r>
              <a:rPr lang="en-US" altLang="zh-CN" sz="2200"/>
              <a:t>&gt;&gt; global myx</a:t>
            </a:r>
          </a:p>
          <a:p>
            <a:pPr>
              <a:lnSpc>
                <a:spcPct val="130000"/>
              </a:lnSpc>
            </a:pPr>
            <a:r>
              <a:rPr lang="en-US" altLang="zh-CN" sz="2200"/>
              <a:t>Warning: The value of local variables may have been changed to match the</a:t>
            </a:r>
          </a:p>
          <a:p>
            <a:pPr>
              <a:lnSpc>
                <a:spcPct val="130000"/>
              </a:lnSpc>
            </a:pPr>
            <a:r>
              <a:rPr lang="en-US" altLang="zh-CN" sz="2200"/>
              <a:t>        globals.  Future versions of MATLAB will require that you declare</a:t>
            </a:r>
          </a:p>
          <a:p>
            <a:pPr>
              <a:lnSpc>
                <a:spcPct val="130000"/>
              </a:lnSpc>
            </a:pPr>
            <a:r>
              <a:rPr lang="en-US" altLang="zh-CN" sz="2200"/>
              <a:t>        a variable to be global before you use that variable.</a:t>
            </a:r>
          </a:p>
          <a:p>
            <a:pPr>
              <a:lnSpc>
                <a:spcPct val="130000"/>
              </a:lnSpc>
            </a:pPr>
            <a:r>
              <a:rPr lang="en-US" altLang="zh-CN" sz="2200"/>
              <a:t>&gt;&gt;%</a:t>
            </a:r>
            <a:r>
              <a:rPr lang="zh-CN" altLang="en-US" sz="2200"/>
              <a:t>看看变量的数值</a:t>
            </a:r>
          </a:p>
          <a:p>
            <a:pPr>
              <a:lnSpc>
                <a:spcPct val="130000"/>
              </a:lnSpc>
            </a:pPr>
            <a:r>
              <a:rPr lang="en-US" altLang="zh-CN" sz="2200"/>
              <a:t>&gt;&gt; myx</a:t>
            </a:r>
          </a:p>
          <a:p>
            <a:pPr>
              <a:lnSpc>
                <a:spcPct val="130000"/>
              </a:lnSpc>
            </a:pPr>
            <a:r>
              <a:rPr lang="en-US" altLang="zh-CN" sz="2200"/>
              <a:t>myx =</a:t>
            </a:r>
          </a:p>
          <a:p>
            <a:pPr>
              <a:lnSpc>
                <a:spcPct val="130000"/>
              </a:lnSpc>
            </a:pPr>
            <a:r>
              <a:rPr lang="en-US" altLang="zh-CN" sz="2200"/>
              <a:t>    10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328613"/>
            <a:ext cx="8229600" cy="752475"/>
          </a:xfrm>
        </p:spPr>
        <p:txBody>
          <a:bodyPr/>
          <a:lstStyle/>
          <a:p>
            <a:pPr marL="685800" indent="-685800" eaLnBrk="1" hangingPunct="1"/>
            <a:r>
              <a:rPr lang="en-US" altLang="zh-CN" sz="3600" b="1" smtClean="0">
                <a:solidFill>
                  <a:srgbClr val="4D009A"/>
                </a:solidFill>
                <a:latin typeface="Times New Roman" pitchFamily="18" charset="0"/>
                <a:ea typeface="华文楷体" pitchFamily="2" charset="-122"/>
              </a:rPr>
              <a:t>3</a:t>
            </a:r>
            <a:r>
              <a:rPr lang="zh-CN" altLang="en-US" sz="3600" b="1" smtClean="0">
                <a:solidFill>
                  <a:srgbClr val="4D009A"/>
                </a:solidFill>
                <a:latin typeface="Times New Roman" pitchFamily="18" charset="0"/>
                <a:ea typeface="华文楷体" pitchFamily="2" charset="-122"/>
              </a:rPr>
              <a:t>、数组元素的标识与寻访 （续）</a:t>
            </a:r>
          </a:p>
        </p:txBody>
      </p:sp>
      <p:sp>
        <p:nvSpPr>
          <p:cNvPr id="64515" name="Rectangle 3"/>
          <p:cNvSpPr>
            <a:spLocks noGrp="1" noChangeArrowheads="1"/>
          </p:cNvSpPr>
          <p:nvPr>
            <p:ph type="body" idx="1"/>
          </p:nvPr>
        </p:nvSpPr>
        <p:spPr/>
        <p:txBody>
          <a:bodyPr/>
          <a:lstStyle/>
          <a:p>
            <a:pPr lvl="1" eaLnBrk="1" hangingPunct="1">
              <a:buFontTx/>
              <a:buNone/>
            </a:pPr>
            <a:r>
              <a:rPr lang="en-US" altLang="zh-CN" b="1" smtClean="0">
                <a:solidFill>
                  <a:srgbClr val="0000FF"/>
                </a:solidFill>
                <a:latin typeface="Times New Roman" pitchFamily="18" charset="0"/>
                <a:ea typeface="华文楷体" pitchFamily="2" charset="-122"/>
              </a:rPr>
              <a:t>【</a:t>
            </a:r>
            <a:r>
              <a:rPr lang="zh-CN" altLang="en-US" b="1" smtClean="0">
                <a:solidFill>
                  <a:srgbClr val="0000FF"/>
                </a:solidFill>
                <a:latin typeface="Times New Roman" pitchFamily="18" charset="0"/>
                <a:ea typeface="华文楷体" pitchFamily="2" charset="-122"/>
              </a:rPr>
              <a:t>例</a:t>
            </a:r>
            <a:r>
              <a:rPr lang="en-US" altLang="zh-CN" b="1" smtClean="0">
                <a:solidFill>
                  <a:srgbClr val="0000FF"/>
                </a:solidFill>
                <a:latin typeface="Times New Roman" pitchFamily="18" charset="0"/>
                <a:ea typeface="华文楷体" pitchFamily="2" charset="-122"/>
              </a:rPr>
              <a:t>3-1】</a:t>
            </a:r>
            <a:r>
              <a:rPr lang="zh-CN" altLang="en-US" b="1" smtClean="0">
                <a:solidFill>
                  <a:srgbClr val="490092"/>
                </a:solidFill>
                <a:latin typeface="Times New Roman" pitchFamily="18" charset="0"/>
                <a:ea typeface="华文楷体" pitchFamily="2" charset="-122"/>
              </a:rPr>
              <a:t>单下标的使用</a:t>
            </a:r>
          </a:p>
          <a:p>
            <a:pPr lvl="1" eaLnBrk="1" hangingPunct="1">
              <a:buFontTx/>
              <a:buNone/>
            </a:pPr>
            <a:r>
              <a:rPr lang="en-US" altLang="zh-CN" b="1" smtClean="0">
                <a:solidFill>
                  <a:srgbClr val="490092"/>
                </a:solidFill>
                <a:latin typeface="Times New Roman" pitchFamily="18" charset="0"/>
                <a:ea typeface="华文楷体" pitchFamily="2" charset="-122"/>
              </a:rPr>
              <a:t>&gt;&gt;a=zeros(2, 5);</a:t>
            </a:r>
          </a:p>
          <a:p>
            <a:pPr lvl="1" eaLnBrk="1" hangingPunct="1">
              <a:buFontTx/>
              <a:buNone/>
            </a:pPr>
            <a:r>
              <a:rPr lang="en-US" altLang="zh-CN" b="1" smtClean="0">
                <a:solidFill>
                  <a:srgbClr val="490092"/>
                </a:solidFill>
                <a:latin typeface="Times New Roman" pitchFamily="18" charset="0"/>
                <a:ea typeface="华文楷体" pitchFamily="2" charset="-122"/>
              </a:rPr>
              <a:t>&gt;&gt;a(:)=-4:5</a:t>
            </a:r>
          </a:p>
          <a:p>
            <a:pPr lvl="2" eaLnBrk="1" hangingPunct="1">
              <a:buFontTx/>
              <a:buNone/>
            </a:pPr>
            <a:r>
              <a:rPr lang="pt-BR" altLang="zh-CN" b="1" smtClean="0">
                <a:solidFill>
                  <a:srgbClr val="490092"/>
                </a:solidFill>
                <a:latin typeface="Times New Roman" pitchFamily="18" charset="0"/>
                <a:ea typeface="华文楷体" pitchFamily="2" charset="-122"/>
              </a:rPr>
              <a:t>a =</a:t>
            </a:r>
          </a:p>
          <a:p>
            <a:pPr lvl="2" eaLnBrk="1" hangingPunct="1">
              <a:buFontTx/>
              <a:buNone/>
            </a:pPr>
            <a:r>
              <a:rPr lang="pt-BR" altLang="zh-CN" b="1" smtClean="0">
                <a:solidFill>
                  <a:srgbClr val="490092"/>
                </a:solidFill>
                <a:latin typeface="Times New Roman" pitchFamily="18" charset="0"/>
                <a:ea typeface="华文楷体" pitchFamily="2" charset="-122"/>
              </a:rPr>
              <a:t>    -4    -2     0     2     4</a:t>
            </a:r>
          </a:p>
          <a:p>
            <a:pPr lvl="2" eaLnBrk="1" hangingPunct="1">
              <a:buFontTx/>
              <a:buNone/>
            </a:pPr>
            <a:r>
              <a:rPr lang="pt-BR" altLang="zh-CN" b="1" smtClean="0">
                <a:solidFill>
                  <a:srgbClr val="490092"/>
                </a:solidFill>
                <a:latin typeface="Times New Roman" pitchFamily="18" charset="0"/>
                <a:ea typeface="华文楷体" pitchFamily="2" charset="-122"/>
              </a:rPr>
              <a:t>    -3    -1     1     3     5</a:t>
            </a:r>
          </a:p>
          <a:p>
            <a:pPr lvl="2" eaLnBrk="1" hangingPunct="1">
              <a:buFont typeface="Wingdings" pitchFamily="2" charset="2"/>
              <a:buChar char="%"/>
            </a:pPr>
            <a:r>
              <a:rPr lang="zh-CN" altLang="pt-BR" b="1" smtClean="0">
                <a:solidFill>
                  <a:schemeClr val="hlink"/>
                </a:solidFill>
                <a:latin typeface="Times New Roman" pitchFamily="18" charset="0"/>
                <a:ea typeface="华文楷体" pitchFamily="2" charset="-122"/>
              </a:rPr>
              <a:t>注意数组的排列顺序。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2" dur="500"/>
                                        <p:tgtEl>
                                          <p:spTgt spid="6451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5" dur="500"/>
                                        <p:tgtEl>
                                          <p:spTgt spid="6451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8" dur="500"/>
                                        <p:tgtEl>
                                          <p:spTgt spid="6451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3"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762000" y="512763"/>
            <a:ext cx="7105650" cy="5278437"/>
          </a:xfrm>
          <a:prstGeom prst="rect">
            <a:avLst/>
          </a:prstGeom>
          <a:noFill/>
          <a:ln w="9525">
            <a:noFill/>
            <a:miter lim="800000"/>
            <a:headEnd/>
            <a:tailEnd/>
          </a:ln>
          <a:effectLst/>
        </p:spPr>
        <p:txBody>
          <a:bodyPr wrap="none">
            <a:spAutoFit/>
          </a:bodyPr>
          <a:lstStyle/>
          <a:p>
            <a:pPr>
              <a:lnSpc>
                <a:spcPct val="158000"/>
              </a:lnSpc>
            </a:pPr>
            <a:r>
              <a:rPr lang="en-US" altLang="zh-CN"/>
              <a:t>&gt;&gt;% </a:t>
            </a:r>
            <a:r>
              <a:rPr lang="zh-CN" altLang="en-US"/>
              <a:t>清除当前的工作空间</a:t>
            </a:r>
          </a:p>
          <a:p>
            <a:pPr>
              <a:lnSpc>
                <a:spcPct val="158000"/>
              </a:lnSpc>
            </a:pPr>
            <a:r>
              <a:rPr lang="en-US" altLang="zh-CN"/>
              <a:t>&gt;&gt; clear </a:t>
            </a:r>
          </a:p>
          <a:p>
            <a:pPr>
              <a:lnSpc>
                <a:spcPct val="158000"/>
              </a:lnSpc>
            </a:pPr>
            <a:r>
              <a:rPr lang="en-US" altLang="zh-CN"/>
              <a:t>&gt;&gt; whos global</a:t>
            </a:r>
          </a:p>
          <a:p>
            <a:pPr>
              <a:lnSpc>
                <a:spcPct val="158000"/>
              </a:lnSpc>
            </a:pPr>
            <a:r>
              <a:rPr lang="en-US" altLang="zh-CN"/>
              <a:t>  Name      Size                    Bytes  Class</a:t>
            </a:r>
          </a:p>
          <a:p>
            <a:pPr>
              <a:lnSpc>
                <a:spcPct val="158000"/>
              </a:lnSpc>
            </a:pPr>
            <a:r>
              <a:rPr lang="en-US" altLang="zh-CN"/>
              <a:t>  myx       1x1                              8   double array (global)</a:t>
            </a:r>
          </a:p>
          <a:p>
            <a:pPr>
              <a:lnSpc>
                <a:spcPct val="158000"/>
              </a:lnSpc>
            </a:pPr>
            <a:r>
              <a:rPr lang="en-US" altLang="zh-CN"/>
              <a:t>Grand total is 1 element using 8 bytes</a:t>
            </a:r>
          </a:p>
          <a:p>
            <a:pPr>
              <a:lnSpc>
                <a:spcPct val="158000"/>
              </a:lnSpc>
            </a:pPr>
            <a:r>
              <a:rPr lang="en-US" altLang="zh-CN"/>
              <a:t>&gt;&gt;% </a:t>
            </a:r>
            <a:r>
              <a:rPr lang="zh-CN" altLang="en-US"/>
              <a:t>清除所有的内存空间</a:t>
            </a:r>
          </a:p>
          <a:p>
            <a:pPr>
              <a:lnSpc>
                <a:spcPct val="158000"/>
              </a:lnSpc>
            </a:pPr>
            <a:r>
              <a:rPr lang="en-US" altLang="zh-CN"/>
              <a:t>&gt;&gt; clear all</a:t>
            </a:r>
          </a:p>
          <a:p>
            <a:pPr>
              <a:lnSpc>
                <a:spcPct val="158000"/>
              </a:lnSpc>
            </a:pPr>
            <a:r>
              <a:rPr lang="en-US" altLang="zh-CN"/>
              <a:t>&gt;&gt; whos global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381000" y="381000"/>
            <a:ext cx="8458200" cy="6080125"/>
          </a:xfrm>
          <a:prstGeom prst="rect">
            <a:avLst/>
          </a:prstGeom>
          <a:noFill/>
          <a:ln w="9525">
            <a:noFill/>
            <a:miter lim="800000"/>
            <a:headEnd/>
            <a:tailEnd/>
          </a:ln>
          <a:effectLst/>
        </p:spPr>
        <p:txBody>
          <a:bodyPr>
            <a:spAutoFit/>
          </a:bodyPr>
          <a:lstStyle/>
          <a:p>
            <a:pPr algn="just">
              <a:lnSpc>
                <a:spcPct val="120000"/>
              </a:lnSpc>
              <a:spcBef>
                <a:spcPct val="50000"/>
              </a:spcBef>
            </a:pPr>
            <a:r>
              <a:rPr lang="en-US" altLang="zh-CN"/>
              <a:t>        </a:t>
            </a:r>
            <a:r>
              <a:rPr lang="zh-CN" altLang="en-US"/>
              <a:t>使用全局变量时，需要小心留意，因为全局变量可以在任何的函数中进行读写，这样，可能在比较复杂的程序中查找全局变量错误的时候就非常的麻烦。</a:t>
            </a:r>
          </a:p>
          <a:p>
            <a:pPr algn="just">
              <a:lnSpc>
                <a:spcPct val="120000"/>
              </a:lnSpc>
              <a:spcBef>
                <a:spcPct val="50000"/>
              </a:spcBef>
            </a:pPr>
            <a:r>
              <a:rPr lang="zh-CN" altLang="en-US"/>
              <a:t>        在</a:t>
            </a:r>
            <a:r>
              <a:rPr lang="en-US" altLang="zh-CN"/>
              <a:t>MATLAB</a:t>
            </a:r>
            <a:r>
              <a:rPr lang="zh-CN" altLang="en-US"/>
              <a:t>中还有一类变量被声明为</a:t>
            </a:r>
            <a:r>
              <a:rPr lang="en-US" altLang="zh-CN"/>
              <a:t>persistent</a:t>
            </a:r>
            <a:r>
              <a:rPr lang="zh-CN" altLang="en-US"/>
              <a:t>，本书将其称之为保留变量，这类变量类似于</a:t>
            </a:r>
            <a:r>
              <a:rPr lang="en-US" altLang="zh-CN"/>
              <a:t>C</a:t>
            </a:r>
            <a:r>
              <a:rPr lang="zh-CN" altLang="en-US"/>
              <a:t>语言函数中被声明为</a:t>
            </a:r>
            <a:r>
              <a:rPr lang="en-US" altLang="zh-CN"/>
              <a:t>static</a:t>
            </a:r>
            <a:r>
              <a:rPr lang="zh-CN" altLang="en-US"/>
              <a:t>类型的变量。这类变量在函数退出的时候不被释放，当函数再一次被调用的时候，这些变量保留上次函数退出时的数值。被声明为</a:t>
            </a:r>
            <a:r>
              <a:rPr lang="en-US" altLang="zh-CN"/>
              <a:t>persistent</a:t>
            </a:r>
            <a:r>
              <a:rPr lang="zh-CN" altLang="en-US"/>
              <a:t>的变量具有以下特征：</a:t>
            </a:r>
          </a:p>
          <a:p>
            <a:pPr algn="just">
              <a:lnSpc>
                <a:spcPct val="120000"/>
              </a:lnSpc>
              <a:spcBef>
                <a:spcPct val="50000"/>
              </a:spcBef>
            </a:pPr>
            <a:r>
              <a:rPr lang="zh-CN" altLang="en-US"/>
              <a:t>         * 变量仅能在声明变量的函数内使用，其他函数不能直接使用这些变量。</a:t>
            </a:r>
          </a:p>
          <a:p>
            <a:pPr algn="just">
              <a:lnSpc>
                <a:spcPct val="120000"/>
              </a:lnSpc>
              <a:spcBef>
                <a:spcPct val="50000"/>
              </a:spcBef>
            </a:pPr>
            <a:r>
              <a:rPr lang="zh-CN" altLang="en-US"/>
              <a:t>         * 函数执行退出后，</a:t>
            </a:r>
            <a:r>
              <a:rPr lang="en-US" altLang="zh-CN"/>
              <a:t>MATLAB</a:t>
            </a:r>
            <a:r>
              <a:rPr lang="zh-CN" altLang="en-US"/>
              <a:t>不清除这些变量占用的内存。</a:t>
            </a:r>
          </a:p>
          <a:p>
            <a:pPr>
              <a:lnSpc>
                <a:spcPct val="120000"/>
              </a:lnSpc>
              <a:spcBef>
                <a:spcPct val="50000"/>
              </a:spcBef>
            </a:pPr>
            <a:r>
              <a:rPr lang="zh-CN" altLang="en-US"/>
              <a:t>         * 当函数被清除或者重新编辑后，保留的变量被清除。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4"/>
          <p:cNvSpPr txBox="1">
            <a:spLocks noChangeArrowheads="1"/>
          </p:cNvSpPr>
          <p:nvPr/>
        </p:nvSpPr>
        <p:spPr bwMode="auto">
          <a:xfrm>
            <a:off x="762000" y="539750"/>
            <a:ext cx="8151813" cy="5627688"/>
          </a:xfrm>
          <a:prstGeom prst="rect">
            <a:avLst/>
          </a:prstGeom>
          <a:noFill/>
          <a:ln w="9525">
            <a:noFill/>
            <a:miter lim="800000"/>
            <a:headEnd/>
            <a:tailEnd/>
          </a:ln>
          <a:effectLst/>
        </p:spPr>
        <p:txBody>
          <a:bodyPr wrap="none">
            <a:spAutoFit/>
          </a:bodyPr>
          <a:lstStyle/>
          <a:p>
            <a:pPr>
              <a:lnSpc>
                <a:spcPct val="138000"/>
              </a:lnSpc>
            </a:pPr>
            <a:r>
              <a:rPr lang="zh-CN" altLang="en-US"/>
              <a:t>例子</a:t>
            </a:r>
            <a:r>
              <a:rPr lang="en-US" altLang="zh-CN"/>
              <a:t>23  persistent</a:t>
            </a:r>
            <a:r>
              <a:rPr lang="zh-CN" altLang="en-US"/>
              <a:t>关键字。</a:t>
            </a:r>
          </a:p>
          <a:p>
            <a:pPr lvl="1">
              <a:lnSpc>
                <a:spcPct val="138000"/>
              </a:lnSpc>
            </a:pPr>
            <a:r>
              <a:rPr lang="en-US" altLang="zh-CN"/>
              <a:t>001	function y = persistent_example(x)</a:t>
            </a:r>
          </a:p>
          <a:p>
            <a:pPr lvl="1">
              <a:lnSpc>
                <a:spcPct val="138000"/>
              </a:lnSpc>
            </a:pPr>
            <a:r>
              <a:rPr lang="en-US" altLang="zh-CN"/>
              <a:t>002	%PERSISTENT_EXAMPLE </a:t>
            </a:r>
            <a:r>
              <a:rPr lang="zh-CN" altLang="en-US"/>
              <a:t>保留变量使用示例</a:t>
            </a:r>
          </a:p>
          <a:p>
            <a:pPr lvl="1">
              <a:lnSpc>
                <a:spcPct val="138000"/>
              </a:lnSpc>
            </a:pPr>
            <a:r>
              <a:rPr lang="en-US" altLang="zh-CN"/>
              <a:t>003	for i = 1:x</a:t>
            </a:r>
          </a:p>
          <a:p>
            <a:pPr lvl="1">
              <a:lnSpc>
                <a:spcPct val="138000"/>
              </a:lnSpc>
            </a:pPr>
            <a:r>
              <a:rPr lang="en-US" altLang="zh-CN"/>
              <a:t>004	    y = myfun;</a:t>
            </a:r>
          </a:p>
          <a:p>
            <a:pPr lvl="1">
              <a:lnSpc>
                <a:spcPct val="138000"/>
              </a:lnSpc>
            </a:pPr>
            <a:r>
              <a:rPr lang="en-US" altLang="zh-CN"/>
              <a:t>005	end</a:t>
            </a:r>
          </a:p>
          <a:p>
            <a:pPr lvl="1">
              <a:lnSpc>
                <a:spcPct val="138000"/>
              </a:lnSpc>
            </a:pPr>
            <a:r>
              <a:rPr lang="en-US" altLang="zh-CN"/>
              <a:t>006	</a:t>
            </a:r>
          </a:p>
          <a:p>
            <a:pPr lvl="1">
              <a:lnSpc>
                <a:spcPct val="138000"/>
              </a:lnSpc>
            </a:pPr>
            <a:r>
              <a:rPr lang="en-US" altLang="zh-CN"/>
              <a:t>007	function y = myfun</a:t>
            </a:r>
          </a:p>
          <a:p>
            <a:pPr lvl="1">
              <a:lnSpc>
                <a:spcPct val="138000"/>
              </a:lnSpc>
            </a:pPr>
            <a:r>
              <a:rPr lang="en-US" altLang="zh-CN"/>
              <a:t>008	% </a:t>
            </a:r>
            <a:r>
              <a:rPr lang="zh-CN" altLang="en-US"/>
              <a:t>子函数</a:t>
            </a:r>
          </a:p>
          <a:p>
            <a:pPr lvl="1">
              <a:lnSpc>
                <a:spcPct val="138000"/>
              </a:lnSpc>
            </a:pPr>
            <a:r>
              <a:rPr lang="en-US" altLang="zh-CN"/>
              <a:t>009	% persistent</a:t>
            </a:r>
            <a:r>
              <a:rPr lang="zh-CN" altLang="en-US"/>
              <a:t>关键字的使用</a:t>
            </a:r>
          </a:p>
          <a:p>
            <a:pPr lvl="1">
              <a:lnSpc>
                <a:spcPct val="138000"/>
              </a:lnSpc>
            </a:pPr>
            <a:r>
              <a:rPr lang="en-US" altLang="zh-CN"/>
              <a:t>010	persistent count;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1258888" y="620713"/>
            <a:ext cx="6213475" cy="5021262"/>
          </a:xfrm>
          <a:prstGeom prst="rect">
            <a:avLst/>
          </a:prstGeom>
          <a:noFill/>
          <a:ln w="9525">
            <a:noFill/>
            <a:miter lim="800000"/>
            <a:headEnd/>
            <a:tailEnd/>
          </a:ln>
          <a:effectLst/>
        </p:spPr>
        <p:txBody>
          <a:bodyPr wrap="none">
            <a:spAutoFit/>
          </a:bodyPr>
          <a:lstStyle/>
          <a:p>
            <a:pPr>
              <a:lnSpc>
                <a:spcPct val="150000"/>
              </a:lnSpc>
            </a:pPr>
            <a:r>
              <a:rPr lang="en-US" altLang="zh-CN"/>
              <a:t>011	% count</a:t>
            </a:r>
            <a:r>
              <a:rPr lang="zh-CN" altLang="en-US"/>
              <a:t>记录函数调用的次数</a:t>
            </a:r>
          </a:p>
          <a:p>
            <a:pPr>
              <a:lnSpc>
                <a:spcPct val="150000"/>
              </a:lnSpc>
            </a:pPr>
            <a:r>
              <a:rPr lang="en-US" altLang="zh-CN"/>
              <a:t>012	if( isempty(count))</a:t>
            </a:r>
          </a:p>
          <a:p>
            <a:pPr>
              <a:lnSpc>
                <a:spcPct val="150000"/>
              </a:lnSpc>
            </a:pPr>
            <a:r>
              <a:rPr lang="en-US" altLang="zh-CN"/>
              <a:t>013	    count = 1;</a:t>
            </a:r>
          </a:p>
          <a:p>
            <a:pPr>
              <a:lnSpc>
                <a:spcPct val="150000"/>
              </a:lnSpc>
            </a:pPr>
            <a:r>
              <a:rPr lang="en-US" altLang="zh-CN"/>
              <a:t>014	else</a:t>
            </a:r>
          </a:p>
          <a:p>
            <a:pPr>
              <a:lnSpc>
                <a:spcPct val="150000"/>
              </a:lnSpc>
            </a:pPr>
            <a:r>
              <a:rPr lang="en-US" altLang="zh-CN"/>
              <a:t>015	    count = count + 1;</a:t>
            </a:r>
          </a:p>
          <a:p>
            <a:pPr>
              <a:lnSpc>
                <a:spcPct val="150000"/>
              </a:lnSpc>
            </a:pPr>
            <a:r>
              <a:rPr lang="en-US" altLang="zh-CN"/>
              <a:t>016	end</a:t>
            </a:r>
          </a:p>
          <a:p>
            <a:pPr>
              <a:lnSpc>
                <a:spcPct val="150000"/>
              </a:lnSpc>
            </a:pPr>
            <a:r>
              <a:rPr lang="en-US" altLang="zh-CN"/>
              <a:t>017	str = sprintf('</a:t>
            </a:r>
            <a:r>
              <a:rPr lang="zh-CN" altLang="en-US"/>
              <a:t>第</a:t>
            </a:r>
            <a:r>
              <a:rPr lang="en-US" altLang="zh-CN"/>
              <a:t>%d</a:t>
            </a:r>
            <a:r>
              <a:rPr lang="zh-CN" altLang="en-US"/>
              <a:t>次调用该函数</a:t>
            </a:r>
            <a:r>
              <a:rPr lang="en-US" altLang="zh-CN"/>
              <a:t>',count);</a:t>
            </a:r>
          </a:p>
          <a:p>
            <a:pPr>
              <a:lnSpc>
                <a:spcPct val="150000"/>
              </a:lnSpc>
            </a:pPr>
            <a:r>
              <a:rPr lang="en-US" altLang="zh-CN"/>
              <a:t>018	disp(str); </a:t>
            </a:r>
          </a:p>
          <a:p>
            <a:pPr>
              <a:lnSpc>
                <a:spcPct val="150000"/>
              </a:lnSpc>
            </a:pPr>
            <a:r>
              <a:rPr lang="en-US" altLang="zh-CN"/>
              <a:t>019	y = count;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1295400" y="460375"/>
            <a:ext cx="5675313" cy="5788025"/>
          </a:xfrm>
          <a:prstGeom prst="rect">
            <a:avLst/>
          </a:prstGeom>
          <a:noFill/>
          <a:ln w="9525">
            <a:noFill/>
            <a:miter lim="800000"/>
            <a:headEnd/>
            <a:tailEnd/>
          </a:ln>
          <a:effectLst/>
        </p:spPr>
        <p:txBody>
          <a:bodyPr wrap="none">
            <a:spAutoFit/>
          </a:bodyPr>
          <a:lstStyle/>
          <a:p>
            <a:pPr>
              <a:lnSpc>
                <a:spcPct val="130000"/>
              </a:lnSpc>
            </a:pPr>
            <a:r>
              <a:rPr lang="zh-CN" altLang="en-US"/>
              <a:t>在</a:t>
            </a:r>
            <a:r>
              <a:rPr lang="en-US" altLang="zh-CN"/>
              <a:t>MATLAB</a:t>
            </a:r>
            <a:r>
              <a:rPr lang="zh-CN" altLang="en-US"/>
              <a:t>命令行窗口中，执行该函数：</a:t>
            </a:r>
          </a:p>
          <a:p>
            <a:pPr>
              <a:lnSpc>
                <a:spcPct val="130000"/>
              </a:lnSpc>
            </a:pPr>
            <a:r>
              <a:rPr lang="en-US" altLang="zh-CN"/>
              <a:t>&gt;&gt; persistent_example(2)</a:t>
            </a:r>
          </a:p>
          <a:p>
            <a:pPr>
              <a:lnSpc>
                <a:spcPct val="130000"/>
              </a:lnSpc>
            </a:pPr>
            <a:r>
              <a:rPr lang="zh-CN" altLang="en-US"/>
              <a:t>第</a:t>
            </a:r>
            <a:r>
              <a:rPr lang="en-US" altLang="zh-CN"/>
              <a:t>1</a:t>
            </a:r>
            <a:r>
              <a:rPr lang="zh-CN" altLang="en-US"/>
              <a:t>次调用该函数</a:t>
            </a:r>
          </a:p>
          <a:p>
            <a:pPr>
              <a:lnSpc>
                <a:spcPct val="130000"/>
              </a:lnSpc>
            </a:pPr>
            <a:r>
              <a:rPr lang="zh-CN" altLang="en-US"/>
              <a:t>第</a:t>
            </a:r>
            <a:r>
              <a:rPr lang="en-US" altLang="zh-CN"/>
              <a:t>2</a:t>
            </a:r>
            <a:r>
              <a:rPr lang="zh-CN" altLang="en-US"/>
              <a:t>次调用该函数</a:t>
            </a:r>
          </a:p>
          <a:p>
            <a:pPr>
              <a:lnSpc>
                <a:spcPct val="130000"/>
              </a:lnSpc>
            </a:pPr>
            <a:r>
              <a:rPr lang="en-US" altLang="zh-CN"/>
              <a:t>ans =</a:t>
            </a:r>
          </a:p>
          <a:p>
            <a:pPr>
              <a:lnSpc>
                <a:spcPct val="130000"/>
              </a:lnSpc>
            </a:pPr>
            <a:r>
              <a:rPr lang="en-US" altLang="zh-CN"/>
              <a:t>     2</a:t>
            </a:r>
          </a:p>
          <a:p>
            <a:pPr>
              <a:lnSpc>
                <a:spcPct val="130000"/>
              </a:lnSpc>
            </a:pPr>
            <a:r>
              <a:rPr lang="en-US" altLang="zh-CN"/>
              <a:t>&gt;&gt; persistent_example(3)</a:t>
            </a:r>
          </a:p>
          <a:p>
            <a:pPr>
              <a:lnSpc>
                <a:spcPct val="130000"/>
              </a:lnSpc>
            </a:pPr>
            <a:r>
              <a:rPr lang="zh-CN" altLang="en-US"/>
              <a:t>第</a:t>
            </a:r>
            <a:r>
              <a:rPr lang="en-US" altLang="zh-CN"/>
              <a:t>3</a:t>
            </a:r>
            <a:r>
              <a:rPr lang="zh-CN" altLang="en-US"/>
              <a:t>次调用该函数</a:t>
            </a:r>
          </a:p>
          <a:p>
            <a:pPr>
              <a:lnSpc>
                <a:spcPct val="130000"/>
              </a:lnSpc>
            </a:pPr>
            <a:r>
              <a:rPr lang="zh-CN" altLang="en-US"/>
              <a:t>第</a:t>
            </a:r>
            <a:r>
              <a:rPr lang="en-US" altLang="zh-CN"/>
              <a:t>4</a:t>
            </a:r>
            <a:r>
              <a:rPr lang="zh-CN" altLang="en-US"/>
              <a:t>次调用该函数</a:t>
            </a:r>
          </a:p>
          <a:p>
            <a:pPr>
              <a:lnSpc>
                <a:spcPct val="130000"/>
              </a:lnSpc>
            </a:pPr>
            <a:r>
              <a:rPr lang="zh-CN" altLang="en-US"/>
              <a:t>第</a:t>
            </a:r>
            <a:r>
              <a:rPr lang="en-US" altLang="zh-CN"/>
              <a:t>5</a:t>
            </a:r>
            <a:r>
              <a:rPr lang="zh-CN" altLang="en-US"/>
              <a:t>次调用该函数</a:t>
            </a:r>
          </a:p>
          <a:p>
            <a:pPr>
              <a:lnSpc>
                <a:spcPct val="130000"/>
              </a:lnSpc>
            </a:pPr>
            <a:r>
              <a:rPr lang="en-US" altLang="zh-CN"/>
              <a:t>ans =</a:t>
            </a:r>
          </a:p>
          <a:p>
            <a:pPr>
              <a:lnSpc>
                <a:spcPct val="130000"/>
              </a:lnSpc>
            </a:pPr>
            <a:r>
              <a:rPr lang="en-US" altLang="zh-CN"/>
              <a:t>     5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381000" y="457200"/>
            <a:ext cx="8534400" cy="5897563"/>
          </a:xfrm>
          <a:prstGeom prst="rect">
            <a:avLst/>
          </a:prstGeom>
          <a:noFill/>
          <a:ln w="9525">
            <a:noFill/>
            <a:miter lim="800000"/>
            <a:headEnd/>
            <a:tailEnd/>
          </a:ln>
          <a:effectLst/>
        </p:spPr>
        <p:txBody>
          <a:bodyPr>
            <a:spAutoFit/>
          </a:bodyPr>
          <a:lstStyle/>
          <a:p>
            <a:pPr algn="just">
              <a:lnSpc>
                <a:spcPct val="120000"/>
              </a:lnSpc>
              <a:spcBef>
                <a:spcPct val="50000"/>
              </a:spcBef>
            </a:pPr>
            <a:r>
              <a:rPr lang="en-US" altLang="zh-CN"/>
              <a:t>        </a:t>
            </a:r>
            <a:r>
              <a:rPr lang="zh-CN" altLang="en-US"/>
              <a:t>从例子</a:t>
            </a:r>
            <a:r>
              <a:rPr lang="en-US" altLang="zh-CN"/>
              <a:t>23</a:t>
            </a:r>
            <a:r>
              <a:rPr lang="zh-CN" altLang="en-US"/>
              <a:t>的执行情况可以看出变量</a:t>
            </a:r>
            <a:r>
              <a:rPr lang="en-US" altLang="zh-CN"/>
              <a:t>count</a:t>
            </a:r>
            <a:r>
              <a:rPr lang="zh-CN" altLang="en-US"/>
              <a:t>记录了函数被调用的次数，如果在</a:t>
            </a:r>
            <a:r>
              <a:rPr lang="en-US" altLang="zh-CN"/>
              <a:t>MATLAB</a:t>
            </a:r>
            <a:r>
              <a:rPr lang="zh-CN" altLang="en-US"/>
              <a:t>命令行中键入如下指令：</a:t>
            </a:r>
          </a:p>
          <a:p>
            <a:pPr lvl="1" algn="just">
              <a:spcBef>
                <a:spcPct val="50000"/>
              </a:spcBef>
            </a:pPr>
            <a:r>
              <a:rPr lang="en-US" altLang="zh-CN"/>
              <a:t>&gt;&gt; clear all</a:t>
            </a:r>
          </a:p>
          <a:p>
            <a:pPr lvl="1" algn="just">
              <a:spcBef>
                <a:spcPct val="50000"/>
              </a:spcBef>
            </a:pPr>
            <a:r>
              <a:rPr lang="zh-CN" altLang="en-US"/>
              <a:t>则所有的变量都会被清除，此时再次执行例子</a:t>
            </a:r>
            <a:r>
              <a:rPr lang="en-US" altLang="zh-CN"/>
              <a:t>23</a:t>
            </a:r>
            <a:r>
              <a:rPr lang="zh-CN" altLang="en-US"/>
              <a:t>：</a:t>
            </a:r>
          </a:p>
          <a:p>
            <a:pPr lvl="1" algn="just">
              <a:spcBef>
                <a:spcPct val="50000"/>
              </a:spcBef>
            </a:pPr>
            <a:r>
              <a:rPr lang="en-US" altLang="zh-CN"/>
              <a:t>&gt;&gt; persistent_example(3)</a:t>
            </a:r>
          </a:p>
          <a:p>
            <a:pPr lvl="1" algn="just">
              <a:spcBef>
                <a:spcPct val="50000"/>
              </a:spcBef>
            </a:pPr>
            <a:r>
              <a:rPr lang="zh-CN" altLang="en-US"/>
              <a:t>第</a:t>
            </a:r>
            <a:r>
              <a:rPr lang="en-US" altLang="zh-CN"/>
              <a:t>1</a:t>
            </a:r>
            <a:r>
              <a:rPr lang="zh-CN" altLang="en-US"/>
              <a:t>次调用该函数</a:t>
            </a:r>
          </a:p>
          <a:p>
            <a:pPr lvl="1" algn="just">
              <a:spcBef>
                <a:spcPct val="50000"/>
              </a:spcBef>
            </a:pPr>
            <a:r>
              <a:rPr lang="zh-CN" altLang="en-US"/>
              <a:t>第</a:t>
            </a:r>
            <a:r>
              <a:rPr lang="en-US" altLang="zh-CN"/>
              <a:t>2</a:t>
            </a:r>
            <a:r>
              <a:rPr lang="zh-CN" altLang="en-US"/>
              <a:t>次调用该函数</a:t>
            </a:r>
          </a:p>
          <a:p>
            <a:pPr lvl="1" algn="just">
              <a:spcBef>
                <a:spcPct val="50000"/>
              </a:spcBef>
            </a:pPr>
            <a:r>
              <a:rPr lang="zh-CN" altLang="en-US"/>
              <a:t>第</a:t>
            </a:r>
            <a:r>
              <a:rPr lang="en-US" altLang="zh-CN"/>
              <a:t>3</a:t>
            </a:r>
            <a:r>
              <a:rPr lang="zh-CN" altLang="en-US"/>
              <a:t>次调用该函数</a:t>
            </a:r>
          </a:p>
          <a:p>
            <a:pPr lvl="1" algn="just">
              <a:spcBef>
                <a:spcPct val="50000"/>
              </a:spcBef>
            </a:pPr>
            <a:r>
              <a:rPr lang="en-US" altLang="zh-CN"/>
              <a:t>ans =</a:t>
            </a:r>
          </a:p>
          <a:p>
            <a:pPr lvl="1" algn="just">
              <a:spcBef>
                <a:spcPct val="50000"/>
              </a:spcBef>
            </a:pPr>
            <a:r>
              <a:rPr lang="en-US" altLang="zh-CN"/>
              <a:t>        3</a:t>
            </a:r>
          </a:p>
          <a:p>
            <a:pPr lvl="1">
              <a:spcBef>
                <a:spcPct val="50000"/>
              </a:spcBef>
            </a:pPr>
            <a:r>
              <a:rPr lang="en-US" altLang="zh-CN"/>
              <a:t>count</a:t>
            </a:r>
            <a:r>
              <a:rPr lang="zh-CN" altLang="en-US"/>
              <a:t>数值又重新计数了。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533400" y="762000"/>
            <a:ext cx="8305800" cy="3614738"/>
          </a:xfrm>
          <a:prstGeom prst="rect">
            <a:avLst/>
          </a:prstGeom>
          <a:noFill/>
          <a:ln w="9525">
            <a:noFill/>
            <a:miter lim="800000"/>
            <a:headEnd/>
            <a:tailEnd/>
          </a:ln>
          <a:effectLst/>
        </p:spPr>
        <p:txBody>
          <a:bodyPr>
            <a:spAutoFit/>
          </a:bodyPr>
          <a:lstStyle/>
          <a:p>
            <a:pPr>
              <a:lnSpc>
                <a:spcPct val="138000"/>
              </a:lnSpc>
              <a:spcBef>
                <a:spcPct val="50000"/>
              </a:spcBef>
            </a:pPr>
            <a:r>
              <a:rPr lang="en-US" altLang="zh-CN"/>
              <a:t>        </a:t>
            </a:r>
            <a:r>
              <a:rPr lang="zh-CN" altLang="en-US"/>
              <a:t>由于使用全局变量有这样那样的危险性，所以建议读者尽量使用函数参数传递的方式来完成函数之间的数据共享，或者可以使用</a:t>
            </a:r>
            <a:r>
              <a:rPr lang="en-US" altLang="zh-CN"/>
              <a:t>persistent</a:t>
            </a:r>
            <a:r>
              <a:rPr lang="zh-CN" altLang="en-US"/>
              <a:t>关键字将必要的变量保护起来。另外，</a:t>
            </a:r>
            <a:r>
              <a:rPr lang="en-US" altLang="zh-CN"/>
              <a:t>isglobal </a:t>
            </a:r>
            <a:r>
              <a:rPr lang="zh-CN" altLang="en-US"/>
              <a:t>命令可以用来测试本地变量与全局工作区中的变量是否存在联系，该命令并不能判断全局工作区中是否存在该变量。如果全局工作区中存在某个变量，但与本地工作区中的相应变量没有联系，</a:t>
            </a:r>
            <a:r>
              <a:rPr lang="en-US" altLang="zh-CN"/>
              <a:t>isglobal</a:t>
            </a:r>
            <a:r>
              <a:rPr lang="zh-CN" altLang="en-US"/>
              <a:t>函数返回值为</a:t>
            </a:r>
            <a:r>
              <a:rPr lang="en-US" altLang="zh-CN"/>
              <a:t>0 (</a:t>
            </a:r>
            <a:r>
              <a:rPr lang="zh-CN" altLang="en-US"/>
              <a:t>假</a:t>
            </a:r>
            <a:r>
              <a:rPr lang="en-US" altLang="zh-CN"/>
              <a:t>)</a:t>
            </a:r>
            <a:r>
              <a:rPr lang="zh-CN" altLang="en-US"/>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87450" y="333375"/>
            <a:ext cx="7793038" cy="647700"/>
          </a:xfrm>
        </p:spPr>
        <p:txBody>
          <a:bodyPr/>
          <a:lstStyle/>
          <a:p>
            <a:pPr marL="685800" indent="-685800" eaLnBrk="1" hangingPunct="1"/>
            <a:r>
              <a:rPr lang="en-US" altLang="zh-CN" sz="3600" b="1" smtClean="0">
                <a:solidFill>
                  <a:srgbClr val="4D009A"/>
                </a:solidFill>
                <a:latin typeface="华文楷体" pitchFamily="2" charset="-122"/>
                <a:ea typeface="华文楷体" pitchFamily="2" charset="-122"/>
              </a:rPr>
              <a:t>3</a:t>
            </a:r>
            <a:r>
              <a:rPr lang="zh-CN" altLang="en-US" sz="3600" b="1" smtClean="0">
                <a:solidFill>
                  <a:srgbClr val="4D009A"/>
                </a:solidFill>
                <a:latin typeface="华文楷体" pitchFamily="2" charset="-122"/>
                <a:ea typeface="华文楷体" pitchFamily="2" charset="-122"/>
              </a:rPr>
              <a:t>、数组元素的标识与寻访 （续）</a:t>
            </a:r>
          </a:p>
        </p:txBody>
      </p:sp>
      <p:sp>
        <p:nvSpPr>
          <p:cNvPr id="65539" name="Rectangle 3"/>
          <p:cNvSpPr>
            <a:spLocks noGrp="1" noChangeArrowheads="1"/>
          </p:cNvSpPr>
          <p:nvPr>
            <p:ph type="body" idx="1"/>
          </p:nvPr>
        </p:nvSpPr>
        <p:spPr>
          <a:xfrm>
            <a:off x="1042988" y="981075"/>
            <a:ext cx="7772400" cy="4791075"/>
          </a:xfrm>
        </p:spPr>
        <p:txBody>
          <a:bodyPr/>
          <a:lstStyle/>
          <a:p>
            <a:pPr eaLnBrk="1" hangingPunct="1"/>
            <a:r>
              <a:rPr lang="zh-CN" altLang="en-US" sz="2000" b="1" smtClean="0">
                <a:solidFill>
                  <a:srgbClr val="490092"/>
                </a:solidFill>
                <a:latin typeface="Times New Roman" pitchFamily="18" charset="0"/>
                <a:ea typeface="华文楷体" pitchFamily="2" charset="-122"/>
              </a:rPr>
              <a:t>元素与子数组的寻访与赋值</a:t>
            </a:r>
          </a:p>
          <a:p>
            <a:pPr lvl="1" eaLnBrk="1" hangingPunct="1">
              <a:buFontTx/>
              <a:buNone/>
            </a:pPr>
            <a:r>
              <a:rPr lang="en-US" altLang="zh-CN" sz="2000" b="1" smtClean="0">
                <a:solidFill>
                  <a:srgbClr val="0000FF"/>
                </a:solidFill>
                <a:latin typeface="Times New Roman" pitchFamily="18" charset="0"/>
                <a:ea typeface="华文楷体" pitchFamily="2" charset="-122"/>
              </a:rPr>
              <a:t>【</a:t>
            </a:r>
            <a:r>
              <a:rPr lang="zh-CN" altLang="en-US" sz="2000" b="1" smtClean="0">
                <a:solidFill>
                  <a:srgbClr val="0000FF"/>
                </a:solidFill>
                <a:latin typeface="Times New Roman" pitchFamily="18" charset="0"/>
                <a:ea typeface="华文楷体" pitchFamily="2" charset="-122"/>
              </a:rPr>
              <a:t>例</a:t>
            </a:r>
            <a:r>
              <a:rPr lang="en-US" altLang="zh-CN" sz="2000" b="1" smtClean="0">
                <a:solidFill>
                  <a:srgbClr val="0000FF"/>
                </a:solidFill>
                <a:latin typeface="Times New Roman" pitchFamily="18" charset="0"/>
                <a:ea typeface="华文楷体" pitchFamily="2" charset="-122"/>
              </a:rPr>
              <a:t>4-3】</a:t>
            </a:r>
            <a:r>
              <a:rPr lang="zh-CN" altLang="en-US" sz="2000" b="1" smtClean="0">
                <a:solidFill>
                  <a:srgbClr val="490092"/>
                </a:solidFill>
                <a:latin typeface="Times New Roman" pitchFamily="18" charset="0"/>
                <a:ea typeface="华文楷体" pitchFamily="2" charset="-122"/>
              </a:rPr>
              <a:t>一维数组元素与子数组的寻访与赋值</a:t>
            </a:r>
          </a:p>
          <a:p>
            <a:pPr lvl="1" eaLnBrk="1" hangingPunct="1">
              <a:buFontTx/>
              <a:buNone/>
            </a:pPr>
            <a:r>
              <a:rPr lang="en-US" altLang="zh-CN" sz="2000" b="1" smtClean="0">
                <a:solidFill>
                  <a:srgbClr val="490092"/>
                </a:solidFill>
                <a:latin typeface="Times New Roman" pitchFamily="18" charset="0"/>
                <a:ea typeface="华文楷体" pitchFamily="2" charset="-122"/>
              </a:rPr>
              <a:t>&gt;&gt;a=linspace(1,10,5)</a:t>
            </a:r>
          </a:p>
          <a:p>
            <a:pPr lvl="2" eaLnBrk="1" hangingPunct="1">
              <a:buFontTx/>
              <a:buNone/>
            </a:pPr>
            <a:r>
              <a:rPr lang="pt-BR" altLang="zh-CN" sz="2000" b="1" smtClean="0">
                <a:solidFill>
                  <a:srgbClr val="490092"/>
                </a:solidFill>
                <a:latin typeface="Times New Roman" pitchFamily="18" charset="0"/>
                <a:ea typeface="华文楷体" pitchFamily="2" charset="-122"/>
              </a:rPr>
              <a:t>a =</a:t>
            </a:r>
          </a:p>
          <a:p>
            <a:pPr lvl="2" eaLnBrk="1" hangingPunct="1">
              <a:buFontTx/>
              <a:buNone/>
            </a:pPr>
            <a:r>
              <a:rPr lang="pt-BR" altLang="zh-CN" sz="2000" b="1" smtClean="0">
                <a:solidFill>
                  <a:srgbClr val="490092"/>
                </a:solidFill>
                <a:latin typeface="Times New Roman" pitchFamily="18" charset="0"/>
                <a:ea typeface="华文楷体" pitchFamily="2" charset="-122"/>
              </a:rPr>
              <a:t>    1.0000    3.2500    5.5000    7.7500   10.0000</a:t>
            </a:r>
          </a:p>
          <a:p>
            <a:pPr lvl="1" eaLnBrk="1" hangingPunct="1">
              <a:buFontTx/>
              <a:buNone/>
            </a:pPr>
            <a:r>
              <a:rPr lang="en-US" altLang="zh-CN" sz="2000" b="1" smtClean="0">
                <a:solidFill>
                  <a:srgbClr val="490092"/>
                </a:solidFill>
                <a:latin typeface="Times New Roman" pitchFamily="18" charset="0"/>
                <a:ea typeface="华文楷体" pitchFamily="2" charset="-122"/>
              </a:rPr>
              <a:t>&gt;&gt;a(3)       </a:t>
            </a:r>
            <a:r>
              <a:rPr lang="en-US" altLang="zh-CN" sz="2000" b="1" smtClean="0">
                <a:solidFill>
                  <a:srgbClr val="008000"/>
                </a:solidFill>
                <a:latin typeface="Times New Roman" pitchFamily="18" charset="0"/>
                <a:ea typeface="华文楷体" pitchFamily="2" charset="-122"/>
              </a:rPr>
              <a:t>%</a:t>
            </a:r>
            <a:r>
              <a:rPr lang="zh-CN" altLang="en-US" sz="2000" b="1" smtClean="0">
                <a:solidFill>
                  <a:srgbClr val="008000"/>
                </a:solidFill>
                <a:latin typeface="Times New Roman" pitchFamily="18" charset="0"/>
                <a:ea typeface="华文楷体" pitchFamily="2" charset="-122"/>
              </a:rPr>
              <a:t>寻访</a:t>
            </a:r>
            <a:r>
              <a:rPr lang="en-US" altLang="zh-CN" sz="2000" b="1" smtClean="0">
                <a:solidFill>
                  <a:srgbClr val="008000"/>
                </a:solidFill>
                <a:latin typeface="Times New Roman" pitchFamily="18" charset="0"/>
                <a:ea typeface="华文楷体" pitchFamily="2" charset="-122"/>
              </a:rPr>
              <a:t>a</a:t>
            </a:r>
            <a:r>
              <a:rPr lang="zh-CN" altLang="en-US" sz="2000" b="1" smtClean="0">
                <a:solidFill>
                  <a:srgbClr val="008000"/>
                </a:solidFill>
                <a:latin typeface="Times New Roman" pitchFamily="18" charset="0"/>
                <a:ea typeface="华文楷体" pitchFamily="2" charset="-122"/>
              </a:rPr>
              <a:t>的第</a:t>
            </a:r>
            <a:r>
              <a:rPr lang="en-US" altLang="zh-CN" sz="2000" b="1" smtClean="0">
                <a:solidFill>
                  <a:srgbClr val="008000"/>
                </a:solidFill>
                <a:latin typeface="Times New Roman" pitchFamily="18" charset="0"/>
                <a:ea typeface="华文楷体" pitchFamily="2" charset="-122"/>
              </a:rPr>
              <a:t>3</a:t>
            </a:r>
            <a:r>
              <a:rPr lang="zh-CN" altLang="en-US" sz="2000" b="1" smtClean="0">
                <a:solidFill>
                  <a:srgbClr val="008000"/>
                </a:solidFill>
                <a:latin typeface="Times New Roman" pitchFamily="18" charset="0"/>
                <a:ea typeface="华文楷体" pitchFamily="2" charset="-122"/>
              </a:rPr>
              <a:t>个元素</a:t>
            </a: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5.5000</a:t>
            </a:r>
          </a:p>
          <a:p>
            <a:pPr lvl="1" eaLnBrk="1" hangingPunct="1">
              <a:buFontTx/>
              <a:buNone/>
            </a:pPr>
            <a:r>
              <a:rPr lang="en-US" altLang="zh-CN" sz="2000" b="1" smtClean="0">
                <a:solidFill>
                  <a:srgbClr val="490092"/>
                </a:solidFill>
                <a:latin typeface="Times New Roman" pitchFamily="18" charset="0"/>
                <a:ea typeface="华文楷体" pitchFamily="2" charset="-122"/>
              </a:rPr>
              <a:t>&gt;&gt;a([1 2 5])   </a:t>
            </a:r>
            <a:r>
              <a:rPr lang="en-US" altLang="zh-CN" sz="2000" b="1" smtClean="0">
                <a:solidFill>
                  <a:srgbClr val="008000"/>
                </a:solidFill>
                <a:latin typeface="Times New Roman" pitchFamily="18" charset="0"/>
                <a:ea typeface="华文楷体" pitchFamily="2" charset="-122"/>
              </a:rPr>
              <a:t>%</a:t>
            </a:r>
            <a:r>
              <a:rPr lang="zh-CN" altLang="en-US" sz="2000" b="1" smtClean="0">
                <a:solidFill>
                  <a:srgbClr val="008000"/>
                </a:solidFill>
                <a:latin typeface="Times New Roman" pitchFamily="18" charset="0"/>
                <a:ea typeface="华文楷体" pitchFamily="2" charset="-122"/>
              </a:rPr>
              <a:t>寻访</a:t>
            </a:r>
            <a:r>
              <a:rPr lang="en-US" altLang="zh-CN" sz="2000" b="1" smtClean="0">
                <a:solidFill>
                  <a:srgbClr val="008000"/>
                </a:solidFill>
                <a:latin typeface="Times New Roman" pitchFamily="18" charset="0"/>
                <a:ea typeface="华文楷体" pitchFamily="2" charset="-122"/>
              </a:rPr>
              <a:t>a</a:t>
            </a:r>
            <a:r>
              <a:rPr lang="zh-CN" altLang="en-US" sz="2000" b="1" smtClean="0">
                <a:solidFill>
                  <a:srgbClr val="008000"/>
                </a:solidFill>
                <a:latin typeface="Times New Roman" pitchFamily="18" charset="0"/>
                <a:ea typeface="华文楷体" pitchFamily="2" charset="-122"/>
              </a:rPr>
              <a:t>的第</a:t>
            </a:r>
            <a:r>
              <a:rPr lang="en-US" altLang="zh-CN" sz="2000" b="1" smtClean="0">
                <a:solidFill>
                  <a:srgbClr val="008000"/>
                </a:solidFill>
                <a:latin typeface="Times New Roman" pitchFamily="18" charset="0"/>
                <a:ea typeface="华文楷体" pitchFamily="2" charset="-122"/>
              </a:rPr>
              <a:t>1</a:t>
            </a:r>
            <a:r>
              <a:rPr lang="zh-CN" altLang="en-US" sz="2000" b="1" smtClean="0">
                <a:solidFill>
                  <a:srgbClr val="008000"/>
                </a:solidFill>
                <a:latin typeface="Times New Roman" pitchFamily="18" charset="0"/>
                <a:ea typeface="华文楷体" pitchFamily="2" charset="-122"/>
              </a:rPr>
              <a:t>、</a:t>
            </a:r>
            <a:r>
              <a:rPr lang="en-US" altLang="zh-CN" sz="2000" b="1" smtClean="0">
                <a:solidFill>
                  <a:srgbClr val="008000"/>
                </a:solidFill>
                <a:latin typeface="Times New Roman" pitchFamily="18" charset="0"/>
                <a:ea typeface="华文楷体" pitchFamily="2" charset="-122"/>
              </a:rPr>
              <a:t>2</a:t>
            </a:r>
            <a:r>
              <a:rPr lang="zh-CN" altLang="en-US" sz="2000" b="1" smtClean="0">
                <a:solidFill>
                  <a:srgbClr val="008000"/>
                </a:solidFill>
                <a:latin typeface="Times New Roman" pitchFamily="18" charset="0"/>
                <a:ea typeface="华文楷体" pitchFamily="2" charset="-122"/>
              </a:rPr>
              <a:t>、</a:t>
            </a:r>
            <a:r>
              <a:rPr lang="en-US" altLang="zh-CN" sz="2000" b="1" smtClean="0">
                <a:solidFill>
                  <a:srgbClr val="008000"/>
                </a:solidFill>
                <a:latin typeface="Times New Roman" pitchFamily="18" charset="0"/>
                <a:ea typeface="华文楷体" pitchFamily="2" charset="-122"/>
              </a:rPr>
              <a:t>5</a:t>
            </a:r>
            <a:r>
              <a:rPr lang="zh-CN" altLang="en-US" sz="2000" b="1" smtClean="0">
                <a:solidFill>
                  <a:srgbClr val="008000"/>
                </a:solidFill>
                <a:latin typeface="Times New Roman" pitchFamily="18" charset="0"/>
                <a:ea typeface="华文楷体" pitchFamily="2" charset="-122"/>
              </a:rPr>
              <a:t>个元素组成的子数组</a:t>
            </a: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1.0000    3.2500   10.0000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5" dur="500"/>
                                        <p:tgtEl>
                                          <p:spTgt spid="655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0" dur="500"/>
                                        <p:tgtEl>
                                          <p:spTgt spid="6553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Effect transition="in" filter="blinds(horizontal)">
                                      <p:cBhvr>
                                        <p:cTn id="35" dur="500"/>
                                        <p:tgtEl>
                                          <p:spTgt spid="65539">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5539">
                                            <p:txEl>
                                              <p:pRg st="7" end="7"/>
                                            </p:txEl>
                                          </p:spTgt>
                                        </p:tgtEl>
                                        <p:attrNameLst>
                                          <p:attrName>style.visibility</p:attrName>
                                        </p:attrNameLst>
                                      </p:cBhvr>
                                      <p:to>
                                        <p:strVal val="visible"/>
                                      </p:to>
                                    </p:set>
                                    <p:animEffect transition="in" filter="blinds(horizontal)">
                                      <p:cBhvr>
                                        <p:cTn id="38" dur="500"/>
                                        <p:tgtEl>
                                          <p:spTgt spid="6553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Effect transition="in" filter="blinds(horizontal)">
                                      <p:cBhvr>
                                        <p:cTn id="43" dur="500"/>
                                        <p:tgtEl>
                                          <p:spTgt spid="65539">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5539">
                                            <p:txEl>
                                              <p:pRg st="9" end="9"/>
                                            </p:txEl>
                                          </p:spTgt>
                                        </p:tgtEl>
                                        <p:attrNameLst>
                                          <p:attrName>style.visibility</p:attrName>
                                        </p:attrNameLst>
                                      </p:cBhvr>
                                      <p:to>
                                        <p:strVal val="visible"/>
                                      </p:to>
                                    </p:set>
                                    <p:animEffect transition="in" filter="blinds(horizontal)">
                                      <p:cBhvr>
                                        <p:cTn id="48" dur="500"/>
                                        <p:tgtEl>
                                          <p:spTgt spid="65539">
                                            <p:txEl>
                                              <p:pRg st="9" end="9"/>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5539">
                                            <p:txEl>
                                              <p:pRg st="10" end="10"/>
                                            </p:txEl>
                                          </p:spTgt>
                                        </p:tgtEl>
                                        <p:attrNameLst>
                                          <p:attrName>style.visibility</p:attrName>
                                        </p:attrNameLst>
                                      </p:cBhvr>
                                      <p:to>
                                        <p:strVal val="visible"/>
                                      </p:to>
                                    </p:set>
                                    <p:animEffect transition="in" filter="blinds(horizontal)">
                                      <p:cBhvr>
                                        <p:cTn id="51" dur="500"/>
                                        <p:tgtEl>
                                          <p:spTgt spid="655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350963" y="296863"/>
            <a:ext cx="7793037" cy="647700"/>
          </a:xfrm>
        </p:spPr>
        <p:txBody>
          <a:bodyPr/>
          <a:lstStyle/>
          <a:p>
            <a:pPr marL="685800" indent="-685800" eaLnBrk="1" hangingPunct="1"/>
            <a:r>
              <a:rPr lang="en-US" altLang="zh-CN" sz="3600" b="1" smtClean="0">
                <a:solidFill>
                  <a:srgbClr val="4D009A"/>
                </a:solidFill>
                <a:latin typeface="Times New Roman" pitchFamily="18" charset="0"/>
                <a:ea typeface="华文楷体" pitchFamily="2" charset="-122"/>
              </a:rPr>
              <a:t>3</a:t>
            </a:r>
            <a:r>
              <a:rPr lang="zh-CN" altLang="en-US" sz="3600" b="1" smtClean="0">
                <a:solidFill>
                  <a:srgbClr val="4D009A"/>
                </a:solidFill>
                <a:latin typeface="Times New Roman" pitchFamily="18" charset="0"/>
                <a:ea typeface="华文楷体" pitchFamily="2" charset="-122"/>
              </a:rPr>
              <a:t>、数组元素的标识与寻访 （续）</a:t>
            </a:r>
          </a:p>
        </p:txBody>
      </p:sp>
      <p:sp>
        <p:nvSpPr>
          <p:cNvPr id="66563" name="Rectangle 3"/>
          <p:cNvSpPr>
            <a:spLocks noGrp="1" noChangeArrowheads="1"/>
          </p:cNvSpPr>
          <p:nvPr>
            <p:ph type="body" idx="1"/>
          </p:nvPr>
        </p:nvSpPr>
        <p:spPr>
          <a:xfrm>
            <a:off x="1042988" y="908050"/>
            <a:ext cx="7772400" cy="4791075"/>
          </a:xfrm>
        </p:spPr>
        <p:txBody>
          <a:bodyPr/>
          <a:lstStyle/>
          <a:p>
            <a:pPr lvl="1" eaLnBrk="1" hangingPunct="1">
              <a:buFontTx/>
              <a:buNone/>
            </a:pPr>
            <a:r>
              <a:rPr lang="en-US" altLang="zh-CN" sz="2000" b="1" smtClean="0">
                <a:solidFill>
                  <a:srgbClr val="490092"/>
                </a:solidFill>
                <a:latin typeface="Times New Roman" pitchFamily="18" charset="0"/>
                <a:ea typeface="华文楷体" pitchFamily="2" charset="-122"/>
              </a:rPr>
              <a:t>&gt;&gt;a(1:3)   </a:t>
            </a:r>
            <a:r>
              <a:rPr lang="en-US" altLang="zh-CN" sz="2000" b="1" smtClean="0">
                <a:solidFill>
                  <a:srgbClr val="008000"/>
                </a:solidFill>
                <a:latin typeface="Times New Roman" pitchFamily="18" charset="0"/>
                <a:ea typeface="华文楷体" pitchFamily="2" charset="-122"/>
              </a:rPr>
              <a:t>%</a:t>
            </a:r>
            <a:r>
              <a:rPr lang="zh-CN" altLang="en-US" sz="2000" b="1" smtClean="0">
                <a:solidFill>
                  <a:srgbClr val="008000"/>
                </a:solidFill>
                <a:latin typeface="Times New Roman" pitchFamily="18" charset="0"/>
                <a:ea typeface="华文楷体" pitchFamily="2" charset="-122"/>
              </a:rPr>
              <a:t>寻访前</a:t>
            </a:r>
            <a:r>
              <a:rPr lang="en-US" altLang="zh-CN" sz="2000" b="1" smtClean="0">
                <a:solidFill>
                  <a:srgbClr val="008000"/>
                </a:solidFill>
                <a:latin typeface="Times New Roman" pitchFamily="18" charset="0"/>
                <a:ea typeface="华文楷体" pitchFamily="2" charset="-122"/>
              </a:rPr>
              <a:t>3</a:t>
            </a:r>
            <a:r>
              <a:rPr lang="zh-CN" altLang="en-US" sz="2000" b="1" smtClean="0">
                <a:solidFill>
                  <a:srgbClr val="008000"/>
                </a:solidFill>
                <a:latin typeface="Times New Roman" pitchFamily="18" charset="0"/>
                <a:ea typeface="华文楷体" pitchFamily="2" charset="-122"/>
              </a:rPr>
              <a:t>个元素组成的子数组</a:t>
            </a: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1.0000    3.2500    5.5000</a:t>
            </a:r>
          </a:p>
          <a:p>
            <a:pPr lvl="1" eaLnBrk="1" hangingPunct="1">
              <a:buFontTx/>
              <a:buNone/>
            </a:pPr>
            <a:r>
              <a:rPr lang="en-US" altLang="zh-CN" sz="2000" b="1" smtClean="0">
                <a:solidFill>
                  <a:srgbClr val="490092"/>
                </a:solidFill>
                <a:latin typeface="Times New Roman" pitchFamily="18" charset="0"/>
                <a:ea typeface="华文楷体" pitchFamily="2" charset="-122"/>
              </a:rPr>
              <a:t>&gt;&gt;a(3:-1:1)  </a:t>
            </a:r>
            <a:r>
              <a:rPr lang="en-US" altLang="zh-CN" sz="2000" b="1" smtClean="0">
                <a:solidFill>
                  <a:srgbClr val="008000"/>
                </a:solidFill>
                <a:latin typeface="Times New Roman" pitchFamily="18" charset="0"/>
                <a:ea typeface="华文楷体" pitchFamily="2" charset="-122"/>
              </a:rPr>
              <a:t>%</a:t>
            </a:r>
            <a:r>
              <a:rPr lang="zh-CN" altLang="en-US" sz="2000" b="1" smtClean="0">
                <a:solidFill>
                  <a:srgbClr val="008000"/>
                </a:solidFill>
                <a:latin typeface="Times New Roman" pitchFamily="18" charset="0"/>
                <a:ea typeface="华文楷体" pitchFamily="2" charset="-122"/>
              </a:rPr>
              <a:t>由前</a:t>
            </a:r>
            <a:r>
              <a:rPr lang="en-US" altLang="zh-CN" sz="2000" b="1" smtClean="0">
                <a:solidFill>
                  <a:srgbClr val="008000"/>
                </a:solidFill>
                <a:latin typeface="Times New Roman" pitchFamily="18" charset="0"/>
                <a:ea typeface="华文楷体" pitchFamily="2" charset="-122"/>
              </a:rPr>
              <a:t>3</a:t>
            </a:r>
            <a:r>
              <a:rPr lang="zh-CN" altLang="en-US" sz="2000" b="1" smtClean="0">
                <a:solidFill>
                  <a:srgbClr val="008000"/>
                </a:solidFill>
                <a:latin typeface="Times New Roman" pitchFamily="18" charset="0"/>
                <a:ea typeface="华文楷体" pitchFamily="2" charset="-122"/>
              </a:rPr>
              <a:t>个元素倒序构成的子数组</a:t>
            </a: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5.5000    3.2500    1.0000</a:t>
            </a:r>
          </a:p>
          <a:p>
            <a:pPr lvl="1" eaLnBrk="1" hangingPunct="1">
              <a:buFontTx/>
              <a:buNone/>
            </a:pPr>
            <a:r>
              <a:rPr lang="en-US" altLang="zh-CN" sz="2000" b="1" smtClean="0">
                <a:solidFill>
                  <a:srgbClr val="490092"/>
                </a:solidFill>
                <a:latin typeface="Times New Roman" pitchFamily="18" charset="0"/>
                <a:ea typeface="华文楷体" pitchFamily="2" charset="-122"/>
              </a:rPr>
              <a:t>&gt;&gt;a(3:end)</a:t>
            </a: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5.5000    7.7500   10.0000</a:t>
            </a:r>
          </a:p>
          <a:p>
            <a:pPr lvl="1" eaLnBrk="1" hangingPunct="1">
              <a:buFontTx/>
              <a:buNone/>
            </a:pPr>
            <a:r>
              <a:rPr lang="en-US" altLang="zh-CN" sz="2000" b="1" smtClean="0">
                <a:solidFill>
                  <a:srgbClr val="490092"/>
                </a:solidFill>
                <a:latin typeface="Times New Roman" pitchFamily="18" charset="0"/>
                <a:ea typeface="华文楷体" pitchFamily="2" charset="-122"/>
              </a:rPr>
              <a:t>&gt;&gt;a(3:end-1)</a:t>
            </a: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5.5000    7.7500</a:t>
            </a:r>
          </a:p>
          <a:p>
            <a:pPr lvl="1" eaLnBrk="1" hangingPunct="1">
              <a:buFontTx/>
              <a:buNone/>
            </a:pPr>
            <a:endParaRPr lang="en-US" altLang="zh-CN" sz="2000" b="1" smtClean="0">
              <a:solidFill>
                <a:srgbClr val="490092"/>
              </a:solidFill>
              <a:latin typeface="Times New Roman" pitchFamily="18" charset="0"/>
              <a:ea typeface="华文楷体" pitchFamily="2" charset="-122"/>
            </a:endParaRPr>
          </a:p>
        </p:txBody>
      </p:sp>
      <p:sp>
        <p:nvSpPr>
          <p:cNvPr id="66564" name="Text Box 4"/>
          <p:cNvSpPr txBox="1">
            <a:spLocks noChangeArrowheads="1"/>
          </p:cNvSpPr>
          <p:nvPr/>
        </p:nvSpPr>
        <p:spPr bwMode="auto">
          <a:xfrm>
            <a:off x="1547813" y="5300663"/>
            <a:ext cx="5543550" cy="696912"/>
          </a:xfrm>
          <a:prstGeom prst="rect">
            <a:avLst/>
          </a:prstGeom>
          <a:noFill/>
          <a:ln w="9525" algn="ctr">
            <a:noFill/>
            <a:miter lim="800000"/>
            <a:headEnd/>
            <a:tailEnd/>
          </a:ln>
          <a:effectLst/>
        </p:spPr>
        <p:txBody>
          <a:bodyPr>
            <a:spAutoFit/>
          </a:bodyPr>
          <a:lstStyle/>
          <a:p>
            <a:pPr marL="342900" indent="-342900">
              <a:spcBef>
                <a:spcPct val="20000"/>
              </a:spcBef>
              <a:buClr>
                <a:srgbClr val="3039E8"/>
              </a:buClr>
              <a:buFont typeface="Wingdings" pitchFamily="2" charset="2"/>
              <a:buChar char="%"/>
            </a:pPr>
            <a:r>
              <a:rPr lang="en-US" altLang="zh-CN" b="1">
                <a:solidFill>
                  <a:srgbClr val="008000"/>
                </a:solidFill>
                <a:latin typeface="Times New Roman" pitchFamily="18" charset="0"/>
                <a:ea typeface="楷体_GB2312" pitchFamily="49" charset="-122"/>
              </a:rPr>
              <a:t>%</a:t>
            </a:r>
            <a:r>
              <a:rPr lang="zh-CN" altLang="en-US" b="1">
                <a:solidFill>
                  <a:srgbClr val="008000"/>
                </a:solidFill>
                <a:latin typeface="Times New Roman" pitchFamily="18" charset="0"/>
                <a:ea typeface="楷体_GB2312" pitchFamily="49" charset="-122"/>
              </a:rPr>
              <a:t>第</a:t>
            </a:r>
            <a:r>
              <a:rPr lang="en-US" altLang="zh-CN" b="1">
                <a:solidFill>
                  <a:srgbClr val="008000"/>
                </a:solidFill>
                <a:latin typeface="Times New Roman" pitchFamily="18" charset="0"/>
                <a:ea typeface="楷体_GB2312" pitchFamily="49" charset="-122"/>
              </a:rPr>
              <a:t>3</a:t>
            </a:r>
            <a:r>
              <a:rPr lang="zh-CN" altLang="en-US" b="1">
                <a:solidFill>
                  <a:srgbClr val="008000"/>
                </a:solidFill>
                <a:latin typeface="Times New Roman" pitchFamily="18" charset="0"/>
                <a:ea typeface="楷体_GB2312" pitchFamily="49" charset="-122"/>
              </a:rPr>
              <a:t>个及其后所有元素构成的子数组</a:t>
            </a:r>
          </a:p>
          <a:p>
            <a:pPr marL="342900" indent="-342900">
              <a:spcBef>
                <a:spcPct val="20000"/>
              </a:spcBef>
              <a:buClr>
                <a:srgbClr val="3039E8"/>
              </a:buClr>
              <a:buFont typeface="Wingdings" pitchFamily="2" charset="2"/>
              <a:buChar char="%"/>
            </a:pPr>
            <a:r>
              <a:rPr lang="zh-CN" altLang="en-US" b="1">
                <a:solidFill>
                  <a:srgbClr val="490092"/>
                </a:solidFill>
                <a:latin typeface="Times New Roman" pitchFamily="18" charset="0"/>
                <a:ea typeface="楷体_GB2312" pitchFamily="49" charset="-122"/>
              </a:rPr>
              <a:t>函数</a:t>
            </a:r>
            <a:r>
              <a:rPr lang="en-US" altLang="zh-CN" b="1">
                <a:solidFill>
                  <a:srgbClr val="490092"/>
                </a:solidFill>
                <a:latin typeface="Times New Roman" pitchFamily="18" charset="0"/>
                <a:ea typeface="楷体_GB2312" pitchFamily="49" charset="-122"/>
              </a:rPr>
              <a:t>end</a:t>
            </a:r>
            <a:r>
              <a:rPr lang="zh-CN" altLang="en-US" b="1">
                <a:solidFill>
                  <a:srgbClr val="490092"/>
                </a:solidFill>
                <a:latin typeface="Times New Roman" pitchFamily="18" charset="0"/>
                <a:ea typeface="楷体_GB2312" pitchFamily="49" charset="-122"/>
              </a:rPr>
              <a:t>作为参数使用，返回最后一个元素的下标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0" dur="500"/>
                                        <p:tgtEl>
                                          <p:spTgt spid="6656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5" dur="500"/>
                                        <p:tgtEl>
                                          <p:spTgt spid="6656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28" dur="500"/>
                                        <p:tgtEl>
                                          <p:spTgt spid="6656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3" dur="500"/>
                                        <p:tgtEl>
                                          <p:spTgt spid="6656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38" dur="500"/>
                                        <p:tgtEl>
                                          <p:spTgt spid="66563">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41" dur="500"/>
                                        <p:tgtEl>
                                          <p:spTgt spid="66563">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46" dur="500"/>
                                        <p:tgtEl>
                                          <p:spTgt spid="66563">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66563">
                                            <p:txEl>
                                              <p:pRg st="10" end="10"/>
                                            </p:txEl>
                                          </p:spTgt>
                                        </p:tgtEl>
                                        <p:attrNameLst>
                                          <p:attrName>style.visibility</p:attrName>
                                        </p:attrNameLst>
                                      </p:cBhvr>
                                      <p:to>
                                        <p:strVal val="visible"/>
                                      </p:to>
                                    </p:set>
                                    <p:animEffect transition="in" filter="blinds(horizontal)">
                                      <p:cBhvr>
                                        <p:cTn id="51" dur="500"/>
                                        <p:tgtEl>
                                          <p:spTgt spid="66563">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6563">
                                            <p:txEl>
                                              <p:pRg st="11" end="11"/>
                                            </p:txEl>
                                          </p:spTgt>
                                        </p:tgtEl>
                                        <p:attrNameLst>
                                          <p:attrName>style.visibility</p:attrName>
                                        </p:attrNameLst>
                                      </p:cBhvr>
                                      <p:to>
                                        <p:strVal val="visible"/>
                                      </p:to>
                                    </p:set>
                                    <p:animEffect transition="in" filter="blinds(horizontal)">
                                      <p:cBhvr>
                                        <p:cTn id="54" dur="500"/>
                                        <p:tgtEl>
                                          <p:spTgt spid="66563">
                                            <p:txEl>
                                              <p:pRg st="11" end="1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66564">
                                            <p:txEl>
                                              <p:pRg st="0" end="0"/>
                                            </p:txEl>
                                          </p:spTgt>
                                        </p:tgtEl>
                                        <p:attrNameLst>
                                          <p:attrName>style.visibility</p:attrName>
                                        </p:attrNameLst>
                                      </p:cBhvr>
                                      <p:to>
                                        <p:strVal val="visible"/>
                                      </p:to>
                                    </p:set>
                                    <p:animEffect transition="in" filter="blinds(horizontal)">
                                      <p:cBhvr>
                                        <p:cTn id="59" dur="500"/>
                                        <p:tgtEl>
                                          <p:spTgt spid="66564">
                                            <p:txEl>
                                              <p:pRg st="0" end="0"/>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66564">
                                            <p:txEl>
                                              <p:pRg st="1" end="1"/>
                                            </p:txEl>
                                          </p:spTgt>
                                        </p:tgtEl>
                                        <p:attrNameLst>
                                          <p:attrName>style.visibility</p:attrName>
                                        </p:attrNameLst>
                                      </p:cBhvr>
                                      <p:to>
                                        <p:strVal val="visible"/>
                                      </p:to>
                                    </p:set>
                                    <p:animEffect transition="in" filter="blinds(horizontal)">
                                      <p:cBhvr>
                                        <p:cTn id="62" dur="500"/>
                                        <p:tgtEl>
                                          <p:spTgt spid="665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1042988" y="981075"/>
            <a:ext cx="7772400" cy="4935538"/>
          </a:xfrm>
        </p:spPr>
        <p:txBody>
          <a:bodyPr/>
          <a:lstStyle/>
          <a:p>
            <a:pPr lvl="1" eaLnBrk="1" hangingPunct="1">
              <a:buFontTx/>
              <a:buNone/>
            </a:pPr>
            <a:r>
              <a:rPr lang="en-US" altLang="zh-CN" sz="2000" b="1" smtClean="0">
                <a:solidFill>
                  <a:srgbClr val="490092"/>
                </a:solidFill>
                <a:latin typeface="Times New Roman" pitchFamily="18" charset="0"/>
              </a:rPr>
              <a:t>&gt;&gt;a([1 2 3 5 5 3 2 1])  </a:t>
            </a:r>
          </a:p>
          <a:p>
            <a:pPr lvl="2" eaLnBrk="1" hangingPunct="1">
              <a:buFontTx/>
              <a:buNone/>
            </a:pPr>
            <a:r>
              <a:rPr lang="fr-FR" altLang="zh-CN" sz="2000" b="1" smtClean="0">
                <a:solidFill>
                  <a:srgbClr val="490092"/>
                </a:solidFill>
                <a:latin typeface="Times New Roman" pitchFamily="18" charset="0"/>
              </a:rPr>
              <a:t>ans =</a:t>
            </a:r>
          </a:p>
          <a:p>
            <a:pPr lvl="2" eaLnBrk="1" hangingPunct="1">
              <a:buFontTx/>
              <a:buNone/>
            </a:pPr>
            <a:r>
              <a:rPr lang="fr-FR" altLang="zh-CN" sz="2000" b="1" smtClean="0">
                <a:solidFill>
                  <a:srgbClr val="490092"/>
                </a:solidFill>
                <a:latin typeface="Times New Roman" pitchFamily="18" charset="0"/>
              </a:rPr>
              <a:t>    1.0000    3.2500    5.5000   10.0000   10.0000    5.5000    3.2500    1.0000</a:t>
            </a:r>
          </a:p>
          <a:p>
            <a:pPr lvl="2" eaLnBrk="1" hangingPunct="1">
              <a:buFont typeface="Wingdings" pitchFamily="2" charset="2"/>
              <a:buChar char="%"/>
            </a:pPr>
            <a:r>
              <a:rPr lang="zh-CN" altLang="en-US" sz="2000" b="1" smtClean="0">
                <a:solidFill>
                  <a:schemeClr val="hlink"/>
                </a:solidFill>
                <a:latin typeface="Times New Roman" pitchFamily="18" charset="0"/>
                <a:ea typeface="楷体_GB2312" pitchFamily="49" charset="-122"/>
              </a:rPr>
              <a:t>数组元素可以被任意重复访问，构成长度大于原数组的新数组。</a:t>
            </a:r>
          </a:p>
          <a:p>
            <a:pPr lvl="1" eaLnBrk="1" hangingPunct="1">
              <a:buFont typeface="Wingdings" pitchFamily="2" charset="2"/>
              <a:buNone/>
            </a:pPr>
            <a:r>
              <a:rPr lang="en-US" altLang="zh-CN" sz="2000" b="1" smtClean="0">
                <a:solidFill>
                  <a:srgbClr val="490092"/>
                </a:solidFill>
                <a:latin typeface="Times New Roman" pitchFamily="18" charset="0"/>
                <a:ea typeface="楷体_GB2312" pitchFamily="49" charset="-122"/>
              </a:rPr>
              <a:t>&gt;&gt;a(6)</a:t>
            </a:r>
          </a:p>
          <a:p>
            <a:pPr lvl="2" eaLnBrk="1" hangingPunct="1">
              <a:buFont typeface="Wingdings" pitchFamily="2" charset="2"/>
              <a:buNone/>
            </a:pPr>
            <a:r>
              <a:rPr lang="en-US" altLang="zh-CN" sz="2000" b="1" smtClean="0">
                <a:solidFill>
                  <a:srgbClr val="490092"/>
                </a:solidFill>
                <a:latin typeface="Times New Roman" pitchFamily="18" charset="0"/>
              </a:rPr>
              <a:t>??? Index exceeds matrix dimensions.</a:t>
            </a:r>
          </a:p>
          <a:p>
            <a:pPr lvl="2" eaLnBrk="1" hangingPunct="1">
              <a:buClr>
                <a:schemeClr val="hlink"/>
              </a:buClr>
              <a:buFont typeface="Wingdings" pitchFamily="2" charset="2"/>
              <a:buChar char="M"/>
            </a:pPr>
            <a:r>
              <a:rPr lang="zh-CN" altLang="en-US" sz="2000" b="1" smtClean="0">
                <a:solidFill>
                  <a:schemeClr val="hlink"/>
                </a:solidFill>
                <a:latin typeface="Times New Roman" pitchFamily="18" charset="0"/>
                <a:ea typeface="楷体_GB2312" pitchFamily="49" charset="-122"/>
              </a:rPr>
              <a:t>下标值超出了数组的维数，导致错误</a:t>
            </a:r>
            <a:endParaRPr lang="zh-CN" altLang="en-US" sz="2000" b="1" smtClean="0">
              <a:solidFill>
                <a:srgbClr val="490092"/>
              </a:solidFill>
              <a:latin typeface="Times New Roman" pitchFamily="18" charset="0"/>
            </a:endParaRPr>
          </a:p>
          <a:p>
            <a:pPr lvl="1" eaLnBrk="1" hangingPunct="1">
              <a:buFont typeface="Wingdings" pitchFamily="2" charset="2"/>
              <a:buNone/>
            </a:pPr>
            <a:r>
              <a:rPr lang="en-US" altLang="zh-CN" sz="2000" b="1" smtClean="0">
                <a:solidFill>
                  <a:srgbClr val="490092"/>
                </a:solidFill>
                <a:latin typeface="Times New Roman" pitchFamily="18" charset="0"/>
              </a:rPr>
              <a:t>&gt;&gt;a(2.1)</a:t>
            </a:r>
          </a:p>
          <a:p>
            <a:pPr lvl="2" eaLnBrk="1" hangingPunct="1">
              <a:buFont typeface="Wingdings" pitchFamily="2" charset="2"/>
              <a:buNone/>
            </a:pPr>
            <a:r>
              <a:rPr lang="en-US" altLang="zh-CN" sz="2000" b="1" smtClean="0">
                <a:solidFill>
                  <a:srgbClr val="490092"/>
                </a:solidFill>
                <a:latin typeface="Times New Roman" pitchFamily="18" charset="0"/>
              </a:rPr>
              <a:t>??? Subscript indices must either be real positive integers or logicals.</a:t>
            </a:r>
          </a:p>
          <a:p>
            <a:pPr lvl="2" eaLnBrk="1" hangingPunct="1">
              <a:buClr>
                <a:schemeClr val="hlink"/>
              </a:buClr>
              <a:buFont typeface="Wingdings" pitchFamily="2" charset="2"/>
              <a:buChar char="M"/>
            </a:pPr>
            <a:r>
              <a:rPr lang="zh-CN" altLang="en-US" sz="2000" b="1" smtClean="0">
                <a:solidFill>
                  <a:schemeClr val="hlink"/>
                </a:solidFill>
                <a:latin typeface="Times New Roman" pitchFamily="18" charset="0"/>
                <a:ea typeface="楷体_GB2312" pitchFamily="49" charset="-122"/>
              </a:rPr>
              <a:t>下标值只能取正整数或逻辑值</a:t>
            </a:r>
          </a:p>
        </p:txBody>
      </p:sp>
      <p:sp>
        <p:nvSpPr>
          <p:cNvPr id="66563" name="Rectangle 3"/>
          <p:cNvSpPr>
            <a:spLocks noGrp="1" noChangeArrowheads="1"/>
          </p:cNvSpPr>
          <p:nvPr>
            <p:ph type="title"/>
          </p:nvPr>
        </p:nvSpPr>
        <p:spPr>
          <a:xfrm>
            <a:off x="1350963" y="296863"/>
            <a:ext cx="7793037" cy="647700"/>
          </a:xfrm>
          <a:noFill/>
        </p:spPr>
        <p:txBody>
          <a:bodyPr anchor="b"/>
          <a:lstStyle/>
          <a:p>
            <a:pPr marL="685800" indent="-685800" eaLnBrk="1" hangingPunct="1"/>
            <a:r>
              <a:rPr lang="en-US" altLang="zh-CN" sz="3600" b="1" smtClean="0">
                <a:latin typeface="Times New Roman" pitchFamily="18" charset="0"/>
                <a:ea typeface="华文楷体" pitchFamily="2" charset="-122"/>
              </a:rPr>
              <a:t>3</a:t>
            </a:r>
            <a:r>
              <a:rPr lang="zh-CN" altLang="en-US" sz="3600" b="1" smtClean="0">
                <a:latin typeface="Times New Roman" pitchFamily="18" charset="0"/>
                <a:ea typeface="华文楷体" pitchFamily="2" charset="-122"/>
              </a:rPr>
              <a:t>、数组元素的标识与寻访 （续）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blinds(horizontal)">
                                      <p:cBhvr>
                                        <p:cTn id="7" dur="500"/>
                                        <p:tgtEl>
                                          <p:spTgt spid="67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586">
                                            <p:txEl>
                                              <p:pRg st="1" end="1"/>
                                            </p:txEl>
                                          </p:spTgt>
                                        </p:tgtEl>
                                        <p:attrNameLst>
                                          <p:attrName>style.visibility</p:attrName>
                                        </p:attrNameLst>
                                      </p:cBhvr>
                                      <p:to>
                                        <p:strVal val="visible"/>
                                      </p:to>
                                    </p:set>
                                    <p:animEffect transition="in" filter="blinds(horizontal)">
                                      <p:cBhvr>
                                        <p:cTn id="12" dur="500"/>
                                        <p:tgtEl>
                                          <p:spTgt spid="6758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animEffect transition="in" filter="blinds(horizontal)">
                                      <p:cBhvr>
                                        <p:cTn id="15" dur="500"/>
                                        <p:tgtEl>
                                          <p:spTgt spid="6758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7586">
                                            <p:txEl>
                                              <p:pRg st="3" end="3"/>
                                            </p:txEl>
                                          </p:spTgt>
                                        </p:tgtEl>
                                        <p:attrNameLst>
                                          <p:attrName>style.visibility</p:attrName>
                                        </p:attrNameLst>
                                      </p:cBhvr>
                                      <p:to>
                                        <p:strVal val="visible"/>
                                      </p:to>
                                    </p:set>
                                    <p:animEffect transition="in" filter="blinds(horizontal)">
                                      <p:cBhvr>
                                        <p:cTn id="20" dur="500"/>
                                        <p:tgtEl>
                                          <p:spTgt spid="6758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7586">
                                            <p:txEl>
                                              <p:pRg st="4" end="4"/>
                                            </p:txEl>
                                          </p:spTgt>
                                        </p:tgtEl>
                                        <p:attrNameLst>
                                          <p:attrName>style.visibility</p:attrName>
                                        </p:attrNameLst>
                                      </p:cBhvr>
                                      <p:to>
                                        <p:strVal val="visible"/>
                                      </p:to>
                                    </p:set>
                                    <p:animEffect transition="in" filter="blinds(horizontal)">
                                      <p:cBhvr>
                                        <p:cTn id="25" dur="500"/>
                                        <p:tgtEl>
                                          <p:spTgt spid="67586">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7586">
                                            <p:txEl>
                                              <p:pRg st="5" end="5"/>
                                            </p:txEl>
                                          </p:spTgt>
                                        </p:tgtEl>
                                        <p:attrNameLst>
                                          <p:attrName>style.visibility</p:attrName>
                                        </p:attrNameLst>
                                      </p:cBhvr>
                                      <p:to>
                                        <p:strVal val="visible"/>
                                      </p:to>
                                    </p:set>
                                    <p:animEffect transition="in" filter="blinds(horizontal)">
                                      <p:cBhvr>
                                        <p:cTn id="30" dur="500"/>
                                        <p:tgtEl>
                                          <p:spTgt spid="67586">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7586">
                                            <p:txEl>
                                              <p:pRg st="6" end="6"/>
                                            </p:txEl>
                                          </p:spTgt>
                                        </p:tgtEl>
                                        <p:attrNameLst>
                                          <p:attrName>style.visibility</p:attrName>
                                        </p:attrNameLst>
                                      </p:cBhvr>
                                      <p:to>
                                        <p:strVal val="visible"/>
                                      </p:to>
                                    </p:set>
                                    <p:animEffect transition="in" filter="blinds(horizontal)">
                                      <p:cBhvr>
                                        <p:cTn id="35" dur="500"/>
                                        <p:tgtEl>
                                          <p:spTgt spid="67586">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7586">
                                            <p:txEl>
                                              <p:pRg st="7" end="7"/>
                                            </p:txEl>
                                          </p:spTgt>
                                        </p:tgtEl>
                                        <p:attrNameLst>
                                          <p:attrName>style.visibility</p:attrName>
                                        </p:attrNameLst>
                                      </p:cBhvr>
                                      <p:to>
                                        <p:strVal val="visible"/>
                                      </p:to>
                                    </p:set>
                                    <p:animEffect transition="in" filter="blinds(horizontal)">
                                      <p:cBhvr>
                                        <p:cTn id="40" dur="500"/>
                                        <p:tgtEl>
                                          <p:spTgt spid="67586">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7586">
                                            <p:txEl>
                                              <p:pRg st="8" end="8"/>
                                            </p:txEl>
                                          </p:spTgt>
                                        </p:tgtEl>
                                        <p:attrNameLst>
                                          <p:attrName>style.visibility</p:attrName>
                                        </p:attrNameLst>
                                      </p:cBhvr>
                                      <p:to>
                                        <p:strVal val="visible"/>
                                      </p:to>
                                    </p:set>
                                    <p:animEffect transition="in" filter="blinds(horizontal)">
                                      <p:cBhvr>
                                        <p:cTn id="45" dur="500"/>
                                        <p:tgtEl>
                                          <p:spTgt spid="67586">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7586">
                                            <p:txEl>
                                              <p:pRg st="9" end="9"/>
                                            </p:txEl>
                                          </p:spTgt>
                                        </p:tgtEl>
                                        <p:attrNameLst>
                                          <p:attrName>style.visibility</p:attrName>
                                        </p:attrNameLst>
                                      </p:cBhvr>
                                      <p:to>
                                        <p:strVal val="visible"/>
                                      </p:to>
                                    </p:set>
                                    <p:animEffect transition="in" filter="blinds(horizontal)">
                                      <p:cBhvr>
                                        <p:cTn id="50" dur="500"/>
                                        <p:tgtEl>
                                          <p:spTgt spid="675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369888"/>
            <a:ext cx="8229600" cy="754062"/>
          </a:xfrm>
        </p:spPr>
        <p:txBody>
          <a:bodyPr/>
          <a:lstStyle/>
          <a:p>
            <a:pPr marL="685800" indent="-685800" eaLnBrk="1" hangingPunct="1"/>
            <a:r>
              <a:rPr lang="en-US" altLang="zh-CN" sz="3600" b="1" smtClean="0">
                <a:solidFill>
                  <a:srgbClr val="4D009A"/>
                </a:solidFill>
                <a:latin typeface="华文楷体" pitchFamily="2" charset="-122"/>
                <a:ea typeface="华文楷体" pitchFamily="2" charset="-122"/>
              </a:rPr>
              <a:t>3</a:t>
            </a:r>
            <a:r>
              <a:rPr lang="zh-CN" altLang="en-US" sz="3600" b="1" smtClean="0">
                <a:solidFill>
                  <a:srgbClr val="4D009A"/>
                </a:solidFill>
                <a:latin typeface="华文楷体" pitchFamily="2" charset="-122"/>
                <a:ea typeface="华文楷体" pitchFamily="2" charset="-122"/>
              </a:rPr>
              <a:t>、数组元素的标识与寻访 （续）</a:t>
            </a:r>
          </a:p>
        </p:txBody>
      </p:sp>
      <p:sp>
        <p:nvSpPr>
          <p:cNvPr id="68611" name="Rectangle 3"/>
          <p:cNvSpPr>
            <a:spLocks noGrp="1" noChangeArrowheads="1"/>
          </p:cNvSpPr>
          <p:nvPr>
            <p:ph type="body" idx="1"/>
          </p:nvPr>
        </p:nvSpPr>
        <p:spPr>
          <a:xfrm>
            <a:off x="457200" y="1701800"/>
            <a:ext cx="7781925" cy="4424363"/>
          </a:xfrm>
        </p:spPr>
        <p:txBody>
          <a:bodyPr>
            <a:normAutofit lnSpcReduction="10000"/>
          </a:bodyPr>
          <a:lstStyle/>
          <a:p>
            <a:pPr lvl="1" eaLnBrk="1" hangingPunct="1">
              <a:buFontTx/>
              <a:buNone/>
            </a:pPr>
            <a:r>
              <a:rPr lang="en-US" altLang="zh-CN" sz="2400" b="1" smtClean="0">
                <a:solidFill>
                  <a:srgbClr val="490092"/>
                </a:solidFill>
                <a:latin typeface="Times New Roman" pitchFamily="18" charset="0"/>
                <a:ea typeface="华文楷体" pitchFamily="2" charset="-122"/>
              </a:rPr>
              <a:t>&gt;&gt;a(3)=0           </a:t>
            </a:r>
            <a:r>
              <a:rPr lang="en-US" altLang="zh-CN" sz="2400" b="1" smtClean="0">
                <a:solidFill>
                  <a:srgbClr val="008000"/>
                </a:solidFill>
                <a:latin typeface="Times New Roman" pitchFamily="18" charset="0"/>
                <a:ea typeface="华文楷体" pitchFamily="2" charset="-122"/>
              </a:rPr>
              <a:t>%</a:t>
            </a:r>
            <a:r>
              <a:rPr lang="zh-CN" altLang="en-US" sz="2400" b="1" smtClean="0">
                <a:solidFill>
                  <a:srgbClr val="008000"/>
                </a:solidFill>
                <a:latin typeface="Times New Roman" pitchFamily="18" charset="0"/>
                <a:ea typeface="华文楷体" pitchFamily="2" charset="-122"/>
              </a:rPr>
              <a:t>修改数组</a:t>
            </a:r>
            <a:r>
              <a:rPr lang="en-US" altLang="zh-CN" sz="2400" b="1" smtClean="0">
                <a:solidFill>
                  <a:srgbClr val="008000"/>
                </a:solidFill>
                <a:latin typeface="Times New Roman" pitchFamily="18" charset="0"/>
                <a:ea typeface="华文楷体" pitchFamily="2" charset="-122"/>
              </a:rPr>
              <a:t>a</a:t>
            </a:r>
            <a:r>
              <a:rPr lang="zh-CN" altLang="en-US" sz="2400" b="1" smtClean="0">
                <a:solidFill>
                  <a:srgbClr val="008000"/>
                </a:solidFill>
                <a:latin typeface="Times New Roman" pitchFamily="18" charset="0"/>
                <a:ea typeface="华文楷体" pitchFamily="2" charset="-122"/>
              </a:rPr>
              <a:t>的第</a:t>
            </a:r>
            <a:r>
              <a:rPr lang="en-US" altLang="zh-CN" sz="2400" b="1" smtClean="0">
                <a:solidFill>
                  <a:srgbClr val="008000"/>
                </a:solidFill>
                <a:latin typeface="Times New Roman" pitchFamily="18" charset="0"/>
                <a:ea typeface="华文楷体" pitchFamily="2" charset="-122"/>
              </a:rPr>
              <a:t>3</a:t>
            </a:r>
            <a:r>
              <a:rPr lang="zh-CN" altLang="en-US" sz="2400" b="1" smtClean="0">
                <a:solidFill>
                  <a:srgbClr val="008000"/>
                </a:solidFill>
                <a:latin typeface="Times New Roman" pitchFamily="18" charset="0"/>
                <a:ea typeface="华文楷体" pitchFamily="2" charset="-122"/>
              </a:rPr>
              <a:t>元素值为</a:t>
            </a:r>
            <a:r>
              <a:rPr lang="en-US" altLang="zh-CN" sz="2400" b="1" smtClean="0">
                <a:solidFill>
                  <a:srgbClr val="008000"/>
                </a:solidFill>
                <a:latin typeface="Times New Roman" pitchFamily="18" charset="0"/>
                <a:ea typeface="华文楷体" pitchFamily="2" charset="-122"/>
              </a:rPr>
              <a:t>0</a:t>
            </a:r>
          </a:p>
          <a:p>
            <a:pPr lvl="2" eaLnBrk="1" hangingPunct="1">
              <a:buFontTx/>
              <a:buNone/>
            </a:pPr>
            <a:r>
              <a:rPr lang="pt-BR" altLang="zh-CN" b="1" smtClean="0">
                <a:solidFill>
                  <a:srgbClr val="490092"/>
                </a:solidFill>
                <a:latin typeface="Times New Roman" pitchFamily="18" charset="0"/>
                <a:ea typeface="华文楷体" pitchFamily="2" charset="-122"/>
              </a:rPr>
              <a:t>a =</a:t>
            </a:r>
          </a:p>
          <a:p>
            <a:pPr lvl="2" eaLnBrk="1" hangingPunct="1">
              <a:buFontTx/>
              <a:buNone/>
            </a:pPr>
            <a:r>
              <a:rPr lang="pt-BR" altLang="zh-CN" b="1" smtClean="0">
                <a:solidFill>
                  <a:srgbClr val="490092"/>
                </a:solidFill>
                <a:latin typeface="Times New Roman" pitchFamily="18" charset="0"/>
                <a:ea typeface="华文楷体" pitchFamily="2" charset="-122"/>
              </a:rPr>
              <a:t>    1.0000    3.2500    0    7.7500   10.0000</a:t>
            </a:r>
          </a:p>
          <a:p>
            <a:pPr lvl="1" eaLnBrk="1" hangingPunct="1">
              <a:buFontTx/>
              <a:buNone/>
            </a:pPr>
            <a:r>
              <a:rPr lang="en-US" altLang="zh-CN" sz="2400" b="1" smtClean="0">
                <a:solidFill>
                  <a:srgbClr val="490092"/>
                </a:solidFill>
                <a:latin typeface="Times New Roman" pitchFamily="18" charset="0"/>
                <a:ea typeface="华文楷体" pitchFamily="2" charset="-122"/>
              </a:rPr>
              <a:t>&gt;&gt;a([2 5])=[1 1]</a:t>
            </a:r>
          </a:p>
          <a:p>
            <a:pPr lvl="2" eaLnBrk="1" hangingPunct="1">
              <a:buFontTx/>
              <a:buNone/>
            </a:pPr>
            <a:r>
              <a:rPr lang="pt-BR" altLang="zh-CN" b="1" smtClean="0">
                <a:solidFill>
                  <a:srgbClr val="490092"/>
                </a:solidFill>
                <a:latin typeface="Times New Roman" pitchFamily="18" charset="0"/>
                <a:ea typeface="华文楷体" pitchFamily="2" charset="-122"/>
              </a:rPr>
              <a:t>a =</a:t>
            </a:r>
          </a:p>
          <a:p>
            <a:pPr lvl="2" eaLnBrk="1" hangingPunct="1">
              <a:buFontTx/>
              <a:buNone/>
            </a:pPr>
            <a:r>
              <a:rPr lang="pt-BR" altLang="zh-CN" b="1" smtClean="0">
                <a:solidFill>
                  <a:srgbClr val="490092"/>
                </a:solidFill>
                <a:latin typeface="Times New Roman" pitchFamily="18" charset="0"/>
                <a:ea typeface="华文楷体" pitchFamily="2" charset="-122"/>
              </a:rPr>
              <a:t>    1.0000    1.0000    0    7.7500   1.0000</a:t>
            </a:r>
          </a:p>
          <a:p>
            <a:pPr lvl="2" eaLnBrk="1" hangingPunct="1">
              <a:spcBef>
                <a:spcPct val="50000"/>
              </a:spcBef>
            </a:pPr>
            <a:r>
              <a:rPr lang="zh-CN" altLang="pt-BR" b="1" smtClean="0">
                <a:solidFill>
                  <a:schemeClr val="hlink"/>
                </a:solidFill>
                <a:latin typeface="Times New Roman" pitchFamily="18" charset="0"/>
                <a:ea typeface="华文楷体" pitchFamily="2" charset="-122"/>
              </a:rPr>
              <a:t>可以修改指定数组元素的值</a:t>
            </a:r>
          </a:p>
          <a:p>
            <a:pPr eaLnBrk="1" hangingPunct="1"/>
            <a:r>
              <a:rPr lang="zh-CN" altLang="pt-BR" b="1" smtClean="0">
                <a:solidFill>
                  <a:schemeClr val="hlink"/>
                </a:solidFill>
                <a:latin typeface="Times New Roman" pitchFamily="18" charset="0"/>
                <a:ea typeface="华文楷体" pitchFamily="2" charset="-122"/>
              </a:rPr>
              <a:t>一次可以修改多个数组元素的值</a:t>
            </a:r>
            <a:endParaRPr lang="pt-BR" altLang="zh-CN" b="1" smtClean="0">
              <a:solidFill>
                <a:schemeClr val="hlink"/>
              </a:solidFill>
              <a:latin typeface="Times New Roman" pitchFamily="18" charset="0"/>
              <a:ea typeface="华文楷体" pitchFamily="2" charset="-122"/>
            </a:endParaRPr>
          </a:p>
          <a:p>
            <a:pPr lvl="2" eaLnBrk="1" hangingPunct="1"/>
            <a:r>
              <a:rPr lang="zh-CN" altLang="pt-BR" b="1" smtClean="0">
                <a:solidFill>
                  <a:schemeClr val="hlink"/>
                </a:solidFill>
                <a:latin typeface="Times New Roman" pitchFamily="18" charset="0"/>
                <a:ea typeface="华文楷体" pitchFamily="2" charset="-122"/>
              </a:rPr>
              <a:t>要修改的数组元素的个数应与送入数组的元素个数相同</a:t>
            </a:r>
            <a:endParaRPr lang="pt-BR" altLang="zh-CN" b="1" smtClean="0">
              <a:solidFill>
                <a:schemeClr val="hlink"/>
              </a:solidFill>
              <a:latin typeface="Times New Roman" pitchFamily="18" charset="0"/>
              <a:ea typeface="华文楷体" pitchFamily="2" charset="-122"/>
            </a:endParaRPr>
          </a:p>
          <a:p>
            <a:pPr lvl="1" eaLnBrk="1" hangingPunct="1">
              <a:buFontTx/>
              <a:buNone/>
            </a:pPr>
            <a:endParaRPr lang="en-US" altLang="zh-CN" b="1" smtClean="0">
              <a:solidFill>
                <a:schemeClr val="hlink"/>
              </a:solidFill>
              <a:latin typeface="Times New Roman" pitchFamily="18" charset="0"/>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2" dur="500"/>
                                        <p:tgtEl>
                                          <p:spTgt spid="686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5" dur="500"/>
                                        <p:tgtEl>
                                          <p:spTgt spid="6861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20" dur="500"/>
                                        <p:tgtEl>
                                          <p:spTgt spid="6861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5" dur="500"/>
                                        <p:tgtEl>
                                          <p:spTgt spid="6861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28" dur="500"/>
                                        <p:tgtEl>
                                          <p:spTgt spid="686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8611">
                                            <p:txEl>
                                              <p:pRg st="6" end="6"/>
                                            </p:txEl>
                                          </p:spTgt>
                                        </p:tgtEl>
                                        <p:attrNameLst>
                                          <p:attrName>style.visibility</p:attrName>
                                        </p:attrNameLst>
                                      </p:cBhvr>
                                      <p:to>
                                        <p:strVal val="visible"/>
                                      </p:to>
                                    </p:set>
                                    <p:animEffect transition="in" filter="blinds(horizontal)">
                                      <p:cBhvr>
                                        <p:cTn id="33" dur="500"/>
                                        <p:tgtEl>
                                          <p:spTgt spid="6861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68611">
                                            <p:txEl>
                                              <p:pRg st="7" end="7"/>
                                            </p:txEl>
                                          </p:spTgt>
                                        </p:tgtEl>
                                        <p:attrNameLst>
                                          <p:attrName>style.visibility</p:attrName>
                                        </p:attrNameLst>
                                      </p:cBhvr>
                                      <p:to>
                                        <p:strVal val="visible"/>
                                      </p:to>
                                    </p:set>
                                    <p:animEffect transition="in" filter="blinds(horizontal)">
                                      <p:cBhvr>
                                        <p:cTn id="38" dur="500"/>
                                        <p:tgtEl>
                                          <p:spTgt spid="68611">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68611">
                                            <p:txEl>
                                              <p:pRg st="8" end="8"/>
                                            </p:txEl>
                                          </p:spTgt>
                                        </p:tgtEl>
                                        <p:attrNameLst>
                                          <p:attrName>style.visibility</p:attrName>
                                        </p:attrNameLst>
                                      </p:cBhvr>
                                      <p:to>
                                        <p:strVal val="visible"/>
                                      </p:to>
                                    </p:set>
                                    <p:animEffect transition="in" filter="blinds(horizontal)">
                                      <p:cBhvr>
                                        <p:cTn id="43" dur="500"/>
                                        <p:tgtEl>
                                          <p:spTgt spid="68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50963" y="296863"/>
            <a:ext cx="7793037" cy="647700"/>
          </a:xfrm>
        </p:spPr>
        <p:txBody>
          <a:bodyPr/>
          <a:lstStyle/>
          <a:p>
            <a:pPr marL="685800" indent="-685800" eaLnBrk="1" hangingPunct="1"/>
            <a:r>
              <a:rPr lang="en-US" altLang="zh-CN" sz="3600" b="1" smtClean="0">
                <a:solidFill>
                  <a:srgbClr val="4D009A"/>
                </a:solidFill>
                <a:latin typeface="Times New Roman" pitchFamily="18" charset="0"/>
                <a:ea typeface="华文楷体" pitchFamily="2" charset="-122"/>
              </a:rPr>
              <a:t>3</a:t>
            </a:r>
            <a:r>
              <a:rPr lang="zh-CN" altLang="en-US" sz="3600" b="1" smtClean="0">
                <a:solidFill>
                  <a:srgbClr val="4D009A"/>
                </a:solidFill>
                <a:latin typeface="Times New Roman" pitchFamily="18" charset="0"/>
                <a:ea typeface="华文楷体" pitchFamily="2" charset="-122"/>
              </a:rPr>
              <a:t>、数组元素的标识与寻访 （续）</a:t>
            </a:r>
          </a:p>
        </p:txBody>
      </p:sp>
      <p:sp>
        <p:nvSpPr>
          <p:cNvPr id="69635" name="Rectangle 3"/>
          <p:cNvSpPr>
            <a:spLocks noGrp="1" noChangeArrowheads="1"/>
          </p:cNvSpPr>
          <p:nvPr>
            <p:ph type="body" idx="1"/>
          </p:nvPr>
        </p:nvSpPr>
        <p:spPr>
          <a:xfrm>
            <a:off x="1042988" y="981075"/>
            <a:ext cx="7772400" cy="4791075"/>
          </a:xfrm>
        </p:spPr>
        <p:txBody>
          <a:bodyPr/>
          <a:lstStyle/>
          <a:p>
            <a:pPr lvl="1" eaLnBrk="1" hangingPunct="1">
              <a:buFontTx/>
              <a:buNone/>
            </a:pPr>
            <a:r>
              <a:rPr lang="en-US" altLang="zh-CN" sz="2000" b="1" smtClean="0">
                <a:solidFill>
                  <a:srgbClr val="0000FF"/>
                </a:solidFill>
                <a:latin typeface="Times New Roman" pitchFamily="18" charset="0"/>
                <a:ea typeface="华文楷体" pitchFamily="2" charset="-122"/>
              </a:rPr>
              <a:t>【</a:t>
            </a:r>
            <a:r>
              <a:rPr lang="zh-CN" altLang="en-US" sz="2000" b="1" smtClean="0">
                <a:solidFill>
                  <a:srgbClr val="0000FF"/>
                </a:solidFill>
                <a:latin typeface="Times New Roman" pitchFamily="18" charset="0"/>
                <a:ea typeface="华文楷体" pitchFamily="2" charset="-122"/>
              </a:rPr>
              <a:t>例</a:t>
            </a:r>
            <a:r>
              <a:rPr lang="en-US" altLang="zh-CN" sz="2000" b="1" smtClean="0">
                <a:solidFill>
                  <a:srgbClr val="0000FF"/>
                </a:solidFill>
                <a:latin typeface="Times New Roman" pitchFamily="18" charset="0"/>
                <a:ea typeface="华文楷体" pitchFamily="2" charset="-122"/>
              </a:rPr>
              <a:t>4-3】</a:t>
            </a:r>
            <a:r>
              <a:rPr lang="zh-CN" altLang="en-US" sz="2000" b="1" smtClean="0">
                <a:solidFill>
                  <a:srgbClr val="490092"/>
                </a:solidFill>
                <a:latin typeface="Times New Roman" pitchFamily="18" charset="0"/>
                <a:ea typeface="华文楷体" pitchFamily="2" charset="-122"/>
              </a:rPr>
              <a:t>二维数组元素与子数组的寻访与赋值</a:t>
            </a:r>
          </a:p>
          <a:p>
            <a:pPr lvl="1" eaLnBrk="1" hangingPunct="1">
              <a:buFontTx/>
              <a:buNone/>
            </a:pPr>
            <a:r>
              <a:rPr lang="en-US" altLang="zh-CN" sz="2000" b="1" smtClean="0">
                <a:solidFill>
                  <a:srgbClr val="490092"/>
                </a:solidFill>
                <a:latin typeface="Times New Roman" pitchFamily="18" charset="0"/>
                <a:ea typeface="华文楷体" pitchFamily="2" charset="-122"/>
              </a:rPr>
              <a:t>&gt;&gt;a_2=zeros(2, 4) </a:t>
            </a:r>
            <a:r>
              <a:rPr lang="en-US" altLang="zh-CN" sz="2000" b="1" smtClean="0">
                <a:solidFill>
                  <a:srgbClr val="008000"/>
                </a:solidFill>
                <a:latin typeface="Times New Roman" pitchFamily="18" charset="0"/>
                <a:ea typeface="华文楷体" pitchFamily="2" charset="-122"/>
              </a:rPr>
              <a:t>%</a:t>
            </a:r>
            <a:r>
              <a:rPr lang="zh-CN" altLang="en-US" sz="2000" b="1" smtClean="0">
                <a:solidFill>
                  <a:srgbClr val="008000"/>
                </a:solidFill>
                <a:latin typeface="Times New Roman" pitchFamily="18" charset="0"/>
                <a:ea typeface="华文楷体" pitchFamily="2" charset="-122"/>
              </a:rPr>
              <a:t>创建</a:t>
            </a:r>
            <a:r>
              <a:rPr lang="en-US" altLang="zh-CN" sz="2000" b="1" smtClean="0">
                <a:solidFill>
                  <a:srgbClr val="008000"/>
                </a:solidFill>
                <a:latin typeface="Times New Roman" pitchFamily="18" charset="0"/>
                <a:ea typeface="华文楷体" pitchFamily="2" charset="-122"/>
              </a:rPr>
              <a:t>2x4</a:t>
            </a:r>
            <a:r>
              <a:rPr lang="zh-CN" altLang="en-US" sz="2000" b="1" smtClean="0">
                <a:solidFill>
                  <a:srgbClr val="008000"/>
                </a:solidFill>
                <a:latin typeface="Times New Roman" pitchFamily="18" charset="0"/>
                <a:ea typeface="华文楷体" pitchFamily="2" charset="-122"/>
              </a:rPr>
              <a:t>的全</a:t>
            </a:r>
            <a:r>
              <a:rPr lang="en-US" altLang="zh-CN" sz="2000" b="1" smtClean="0">
                <a:solidFill>
                  <a:srgbClr val="008000"/>
                </a:solidFill>
                <a:latin typeface="Times New Roman" pitchFamily="18" charset="0"/>
                <a:ea typeface="华文楷体" pitchFamily="2" charset="-122"/>
              </a:rPr>
              <a:t>0</a:t>
            </a:r>
            <a:r>
              <a:rPr lang="zh-CN" altLang="en-US" sz="2000" b="1" smtClean="0">
                <a:solidFill>
                  <a:srgbClr val="008000"/>
                </a:solidFill>
                <a:latin typeface="Times New Roman" pitchFamily="18" charset="0"/>
                <a:ea typeface="华文楷体" pitchFamily="2" charset="-122"/>
              </a:rPr>
              <a:t>数组</a:t>
            </a:r>
          </a:p>
          <a:p>
            <a:pPr lvl="2" eaLnBrk="1" hangingPunct="1">
              <a:buFontTx/>
              <a:buNone/>
            </a:pPr>
            <a:r>
              <a:rPr lang="pt-BR" altLang="zh-CN" sz="2000" b="1" smtClean="0">
                <a:solidFill>
                  <a:srgbClr val="490092"/>
                </a:solidFill>
                <a:latin typeface="Times New Roman" pitchFamily="18" charset="0"/>
                <a:ea typeface="华文楷体" pitchFamily="2" charset="-122"/>
              </a:rPr>
              <a:t>a_2 =</a:t>
            </a:r>
          </a:p>
          <a:p>
            <a:pPr lvl="2" eaLnBrk="1" hangingPunct="1">
              <a:buFontTx/>
              <a:buNone/>
            </a:pPr>
            <a:r>
              <a:rPr lang="pt-BR" altLang="zh-CN" sz="2000" b="1" smtClean="0">
                <a:solidFill>
                  <a:srgbClr val="490092"/>
                </a:solidFill>
                <a:latin typeface="Times New Roman" pitchFamily="18" charset="0"/>
                <a:ea typeface="华文楷体" pitchFamily="2" charset="-122"/>
              </a:rPr>
              <a:t>     0     0     0     0</a:t>
            </a:r>
          </a:p>
          <a:p>
            <a:pPr lvl="2" eaLnBrk="1" hangingPunct="1">
              <a:buFontTx/>
              <a:buNone/>
            </a:pPr>
            <a:r>
              <a:rPr lang="pt-BR" altLang="zh-CN" sz="2000" b="1" smtClean="0">
                <a:solidFill>
                  <a:srgbClr val="490092"/>
                </a:solidFill>
                <a:latin typeface="Times New Roman" pitchFamily="18" charset="0"/>
                <a:ea typeface="华文楷体" pitchFamily="2" charset="-122"/>
              </a:rPr>
              <a:t>     0     0     0     0</a:t>
            </a:r>
          </a:p>
          <a:p>
            <a:pPr lvl="1" eaLnBrk="1" hangingPunct="1">
              <a:buFontTx/>
              <a:buNone/>
            </a:pPr>
            <a:r>
              <a:rPr lang="pt-BR" altLang="zh-CN" sz="2000" b="1" smtClean="0">
                <a:solidFill>
                  <a:srgbClr val="490092"/>
                </a:solidFill>
                <a:latin typeface="Times New Roman" pitchFamily="18" charset="0"/>
                <a:ea typeface="华文楷体" pitchFamily="2" charset="-122"/>
              </a:rPr>
              <a:t>&gt;&gt;a_2(:)=1:8</a:t>
            </a:r>
          </a:p>
          <a:p>
            <a:pPr lvl="2" eaLnBrk="1" hangingPunct="1">
              <a:buFontTx/>
              <a:buNone/>
            </a:pPr>
            <a:r>
              <a:rPr lang="pt-BR" altLang="zh-CN" sz="2000" b="1" smtClean="0">
                <a:solidFill>
                  <a:srgbClr val="490092"/>
                </a:solidFill>
                <a:latin typeface="Times New Roman" pitchFamily="18" charset="0"/>
                <a:ea typeface="华文楷体" pitchFamily="2" charset="-122"/>
              </a:rPr>
              <a:t>a_2 =</a:t>
            </a:r>
          </a:p>
          <a:p>
            <a:pPr lvl="2" eaLnBrk="1" hangingPunct="1">
              <a:buFontTx/>
              <a:buNone/>
            </a:pPr>
            <a:r>
              <a:rPr lang="pt-BR" altLang="zh-CN" sz="2000" b="1" smtClean="0">
                <a:solidFill>
                  <a:srgbClr val="490092"/>
                </a:solidFill>
                <a:latin typeface="Times New Roman" pitchFamily="18" charset="0"/>
                <a:ea typeface="华文楷体" pitchFamily="2" charset="-122"/>
              </a:rPr>
              <a:t>     1     3     5     7</a:t>
            </a:r>
          </a:p>
          <a:p>
            <a:pPr lvl="2" eaLnBrk="1" hangingPunct="1">
              <a:buFontTx/>
              <a:buNone/>
            </a:pPr>
            <a:r>
              <a:rPr lang="pt-BR" altLang="zh-CN" sz="2000" b="1" smtClean="0">
                <a:solidFill>
                  <a:srgbClr val="490092"/>
                </a:solidFill>
                <a:latin typeface="Times New Roman" pitchFamily="18" charset="0"/>
                <a:ea typeface="华文楷体" pitchFamily="2" charset="-122"/>
              </a:rPr>
              <a:t>     2     4     6     8            </a:t>
            </a:r>
          </a:p>
          <a:p>
            <a:pPr lvl="1" eaLnBrk="1" hangingPunct="1">
              <a:buFontTx/>
              <a:buNone/>
            </a:pPr>
            <a:r>
              <a:rPr lang="pt-BR" altLang="zh-CN" sz="2000" b="1" smtClean="0">
                <a:solidFill>
                  <a:srgbClr val="490092"/>
                </a:solidFill>
                <a:latin typeface="Times New Roman" pitchFamily="18" charset="0"/>
                <a:ea typeface="华文楷体" pitchFamily="2" charset="-122"/>
              </a:rPr>
              <a:t>&gt;&gt;a_2([2 5 8])    </a:t>
            </a:r>
            <a:r>
              <a:rPr lang="pt-BR" altLang="zh-CN" sz="2000" b="1" smtClean="0">
                <a:solidFill>
                  <a:srgbClr val="008000"/>
                </a:solidFill>
                <a:latin typeface="Times New Roman" pitchFamily="18" charset="0"/>
                <a:ea typeface="华文楷体" pitchFamily="2" charset="-122"/>
              </a:rPr>
              <a:t>%</a:t>
            </a:r>
            <a:r>
              <a:rPr lang="zh-CN" altLang="pt-BR" sz="2000" b="1" smtClean="0">
                <a:solidFill>
                  <a:srgbClr val="008000"/>
                </a:solidFill>
                <a:latin typeface="Times New Roman" pitchFamily="18" charset="0"/>
                <a:ea typeface="华文楷体" pitchFamily="2" charset="-122"/>
              </a:rPr>
              <a:t>单下标方式寻访多个元素</a:t>
            </a:r>
            <a:endParaRPr lang="pt-BR" altLang="zh-CN" sz="2000" b="1" smtClean="0">
              <a:solidFill>
                <a:srgbClr val="008000"/>
              </a:solidFill>
              <a:latin typeface="Times New Roman" pitchFamily="18" charset="0"/>
              <a:ea typeface="华文楷体" pitchFamily="2" charset="-122"/>
            </a:endParaRPr>
          </a:p>
          <a:p>
            <a:pPr lvl="2" eaLnBrk="1" hangingPunct="1">
              <a:buFontTx/>
              <a:buNone/>
            </a:pPr>
            <a:r>
              <a:rPr lang="en-US" altLang="zh-CN" sz="2000" b="1" smtClean="0">
                <a:solidFill>
                  <a:srgbClr val="490092"/>
                </a:solidFill>
                <a:latin typeface="Times New Roman" pitchFamily="18" charset="0"/>
                <a:ea typeface="华文楷体" pitchFamily="2" charset="-122"/>
              </a:rPr>
              <a:t>ans =</a:t>
            </a:r>
          </a:p>
          <a:p>
            <a:pPr lvl="2" eaLnBrk="1" hangingPunct="1">
              <a:buFontTx/>
              <a:buNone/>
            </a:pPr>
            <a:r>
              <a:rPr lang="en-US" altLang="zh-CN" sz="2000" b="1" smtClean="0">
                <a:solidFill>
                  <a:srgbClr val="490092"/>
                </a:solidFill>
                <a:latin typeface="Times New Roman" pitchFamily="18" charset="0"/>
                <a:ea typeface="华文楷体" pitchFamily="2" charset="-122"/>
              </a:rPr>
              <a:t>     2     5     8</a:t>
            </a:r>
          </a:p>
        </p:txBody>
      </p:sp>
      <p:sp>
        <p:nvSpPr>
          <p:cNvPr id="69636" name="Text Box 4"/>
          <p:cNvSpPr txBox="1">
            <a:spLocks noChangeArrowheads="1"/>
          </p:cNvSpPr>
          <p:nvPr/>
        </p:nvSpPr>
        <p:spPr bwMode="auto">
          <a:xfrm>
            <a:off x="4643438" y="4005263"/>
            <a:ext cx="3060700" cy="396875"/>
          </a:xfrm>
          <a:prstGeom prst="rect">
            <a:avLst/>
          </a:prstGeom>
          <a:noFill/>
          <a:ln w="9525" algn="ctr">
            <a:noFill/>
            <a:miter lim="800000"/>
            <a:headEnd/>
            <a:tailEnd/>
          </a:ln>
          <a:effectLst/>
        </p:spPr>
        <p:txBody>
          <a:bodyPr>
            <a:spAutoFit/>
          </a:bodyPr>
          <a:lstStyle/>
          <a:p>
            <a:pPr>
              <a:spcBef>
                <a:spcPct val="50000"/>
              </a:spcBef>
              <a:buFont typeface="Wingdings" pitchFamily="2" charset="2"/>
              <a:buChar char="%"/>
            </a:pPr>
            <a:r>
              <a:rPr lang="zh-CN" altLang="en-US" sz="2000" b="1">
                <a:solidFill>
                  <a:schemeClr val="hlink"/>
                </a:solidFill>
                <a:latin typeface="Tahoma" pitchFamily="34" charset="0"/>
                <a:ea typeface="华文楷体" pitchFamily="2" charset="-122"/>
              </a:rPr>
              <a:t>注意元素的排列顺序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7" dur="500"/>
                                        <p:tgtEl>
                                          <p:spTgt spid="6963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9635">
                                            <p:txEl>
                                              <p:pRg st="3" end="3"/>
                                            </p:txEl>
                                          </p:spTgt>
                                        </p:tgtEl>
                                        <p:attrNameLst>
                                          <p:attrName>style.visibility</p:attrName>
                                        </p:attrNameLst>
                                      </p:cBhvr>
                                      <p:to>
                                        <p:strVal val="visible"/>
                                      </p:to>
                                    </p:set>
                                    <p:animEffect transition="in" filter="blinds(horizontal)">
                                      <p:cBhvr>
                                        <p:cTn id="20" dur="500"/>
                                        <p:tgtEl>
                                          <p:spTgt spid="6963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23" dur="500"/>
                                        <p:tgtEl>
                                          <p:spTgt spid="6963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9635">
                                            <p:txEl>
                                              <p:pRg st="5" end="5"/>
                                            </p:txEl>
                                          </p:spTgt>
                                        </p:tgtEl>
                                        <p:attrNameLst>
                                          <p:attrName>style.visibility</p:attrName>
                                        </p:attrNameLst>
                                      </p:cBhvr>
                                      <p:to>
                                        <p:strVal val="visible"/>
                                      </p:to>
                                    </p:set>
                                    <p:animEffect transition="in" filter="blinds(horizontal)">
                                      <p:cBhvr>
                                        <p:cTn id="28" dur="500"/>
                                        <p:tgtEl>
                                          <p:spTgt spid="696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9635">
                                            <p:txEl>
                                              <p:pRg st="6" end="6"/>
                                            </p:txEl>
                                          </p:spTgt>
                                        </p:tgtEl>
                                        <p:attrNameLst>
                                          <p:attrName>style.visibility</p:attrName>
                                        </p:attrNameLst>
                                      </p:cBhvr>
                                      <p:to>
                                        <p:strVal val="visible"/>
                                      </p:to>
                                    </p:set>
                                    <p:animEffect transition="in" filter="blinds(horizontal)">
                                      <p:cBhvr>
                                        <p:cTn id="33" dur="500"/>
                                        <p:tgtEl>
                                          <p:spTgt spid="696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9635">
                                            <p:txEl>
                                              <p:pRg st="7" end="7"/>
                                            </p:txEl>
                                          </p:spTgt>
                                        </p:tgtEl>
                                        <p:attrNameLst>
                                          <p:attrName>style.visibility</p:attrName>
                                        </p:attrNameLst>
                                      </p:cBhvr>
                                      <p:to>
                                        <p:strVal val="visible"/>
                                      </p:to>
                                    </p:set>
                                    <p:animEffect transition="in" filter="blinds(horizontal)">
                                      <p:cBhvr>
                                        <p:cTn id="36" dur="500"/>
                                        <p:tgtEl>
                                          <p:spTgt spid="696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9635">
                                            <p:txEl>
                                              <p:pRg st="8" end="8"/>
                                            </p:txEl>
                                          </p:spTgt>
                                        </p:tgtEl>
                                        <p:attrNameLst>
                                          <p:attrName>style.visibility</p:attrName>
                                        </p:attrNameLst>
                                      </p:cBhvr>
                                      <p:to>
                                        <p:strVal val="visible"/>
                                      </p:to>
                                    </p:set>
                                    <p:animEffect transition="in" filter="blinds(horizontal)">
                                      <p:cBhvr>
                                        <p:cTn id="39" dur="500"/>
                                        <p:tgtEl>
                                          <p:spTgt spid="69635">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9636"/>
                                        </p:tgtEl>
                                        <p:attrNameLst>
                                          <p:attrName>style.visibility</p:attrName>
                                        </p:attrNameLst>
                                      </p:cBhvr>
                                      <p:to>
                                        <p:strVal val="visible"/>
                                      </p:to>
                                    </p:set>
                                    <p:animEffect transition="in" filter="blinds(horizontal)">
                                      <p:cBhvr>
                                        <p:cTn id="44" dur="500"/>
                                        <p:tgtEl>
                                          <p:spTgt spid="696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69635">
                                            <p:txEl>
                                              <p:pRg st="9" end="9"/>
                                            </p:txEl>
                                          </p:spTgt>
                                        </p:tgtEl>
                                        <p:attrNameLst>
                                          <p:attrName>style.visibility</p:attrName>
                                        </p:attrNameLst>
                                      </p:cBhvr>
                                      <p:to>
                                        <p:strVal val="visible"/>
                                      </p:to>
                                    </p:set>
                                    <p:animEffect transition="in" filter="blinds(horizontal)">
                                      <p:cBhvr>
                                        <p:cTn id="49" dur="500"/>
                                        <p:tgtEl>
                                          <p:spTgt spid="69635">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69635">
                                            <p:txEl>
                                              <p:pRg st="10" end="10"/>
                                            </p:txEl>
                                          </p:spTgt>
                                        </p:tgtEl>
                                        <p:attrNameLst>
                                          <p:attrName>style.visibility</p:attrName>
                                        </p:attrNameLst>
                                      </p:cBhvr>
                                      <p:to>
                                        <p:strVal val="visible"/>
                                      </p:to>
                                    </p:set>
                                    <p:animEffect transition="in" filter="blinds(horizontal)">
                                      <p:cBhvr>
                                        <p:cTn id="54" dur="500"/>
                                        <p:tgtEl>
                                          <p:spTgt spid="69635">
                                            <p:txEl>
                                              <p:pRg st="10" end="10"/>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69635">
                                            <p:txEl>
                                              <p:pRg st="11" end="11"/>
                                            </p:txEl>
                                          </p:spTgt>
                                        </p:tgtEl>
                                        <p:attrNameLst>
                                          <p:attrName>style.visibility</p:attrName>
                                        </p:attrNameLst>
                                      </p:cBhvr>
                                      <p:to>
                                        <p:strVal val="visible"/>
                                      </p:to>
                                    </p:set>
                                    <p:animEffect transition="in" filter="blinds(horizontal)">
                                      <p:cBhvr>
                                        <p:cTn id="57" dur="500"/>
                                        <p:tgtEl>
                                          <p:spTgt spid="696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87450" y="333375"/>
            <a:ext cx="7793038" cy="647700"/>
          </a:xfrm>
        </p:spPr>
        <p:txBody>
          <a:bodyPr/>
          <a:lstStyle/>
          <a:p>
            <a:pPr marL="685800" indent="-685800" eaLnBrk="1" hangingPunct="1"/>
            <a:r>
              <a:rPr lang="en-US" altLang="zh-CN" sz="3600" b="1" smtClean="0">
                <a:solidFill>
                  <a:srgbClr val="4D009A"/>
                </a:solidFill>
                <a:latin typeface="Times New Roman" pitchFamily="18" charset="0"/>
                <a:ea typeface="华文楷体" pitchFamily="2" charset="-122"/>
              </a:rPr>
              <a:t>3</a:t>
            </a:r>
            <a:r>
              <a:rPr lang="zh-CN" altLang="en-US" sz="3600" b="1" smtClean="0">
                <a:solidFill>
                  <a:srgbClr val="4D009A"/>
                </a:solidFill>
                <a:latin typeface="Times New Roman" pitchFamily="18" charset="0"/>
                <a:ea typeface="华文楷体" pitchFamily="2" charset="-122"/>
              </a:rPr>
              <a:t>、数组元素的标识与寻访 （续）</a:t>
            </a:r>
          </a:p>
        </p:txBody>
      </p:sp>
      <p:sp>
        <p:nvSpPr>
          <p:cNvPr id="70659" name="Rectangle 3"/>
          <p:cNvSpPr>
            <a:spLocks noGrp="1" noChangeArrowheads="1"/>
          </p:cNvSpPr>
          <p:nvPr>
            <p:ph type="body" idx="1"/>
          </p:nvPr>
        </p:nvSpPr>
        <p:spPr>
          <a:xfrm>
            <a:off x="971550" y="981075"/>
            <a:ext cx="7772400" cy="4791075"/>
          </a:xfrm>
        </p:spPr>
        <p:txBody>
          <a:bodyPr/>
          <a:lstStyle/>
          <a:p>
            <a:pPr lvl="1" eaLnBrk="1" hangingPunct="1">
              <a:buFontTx/>
              <a:buNone/>
            </a:pPr>
            <a:r>
              <a:rPr lang="en-US" altLang="zh-CN" sz="2000" b="1" smtClean="0">
                <a:solidFill>
                  <a:srgbClr val="490092"/>
                </a:solidFill>
                <a:latin typeface="Times New Roman" pitchFamily="18" charset="0"/>
                <a:ea typeface="华文楷体" pitchFamily="2" charset="-122"/>
              </a:rPr>
              <a:t>&gt;&gt; </a:t>
            </a:r>
            <a:r>
              <a:rPr lang="pt-BR" altLang="zh-CN" sz="2000" b="1" smtClean="0">
                <a:solidFill>
                  <a:srgbClr val="490092"/>
                </a:solidFill>
                <a:latin typeface="Times New Roman" pitchFamily="18" charset="0"/>
                <a:ea typeface="华文楷体" pitchFamily="2" charset="-122"/>
              </a:rPr>
              <a:t>a_2([2 5 8]) </a:t>
            </a:r>
            <a:r>
              <a:rPr lang="en-US" altLang="zh-CN" sz="2000" b="1" smtClean="0">
                <a:solidFill>
                  <a:srgbClr val="490092"/>
                </a:solidFill>
                <a:latin typeface="Times New Roman" pitchFamily="18" charset="0"/>
                <a:ea typeface="华文楷体" pitchFamily="2" charset="-122"/>
              </a:rPr>
              <a:t>=[10 20 30]</a:t>
            </a:r>
          </a:p>
          <a:p>
            <a:pPr lvl="2" eaLnBrk="1" hangingPunct="1">
              <a:buFontTx/>
              <a:buNone/>
            </a:pPr>
            <a:r>
              <a:rPr lang="pt-BR" altLang="zh-CN" sz="2000" b="1" smtClean="0">
                <a:solidFill>
                  <a:srgbClr val="490092"/>
                </a:solidFill>
                <a:latin typeface="Times New Roman" pitchFamily="18" charset="0"/>
                <a:ea typeface="华文楷体" pitchFamily="2" charset="-122"/>
              </a:rPr>
              <a:t>a_2 =</a:t>
            </a:r>
          </a:p>
          <a:p>
            <a:pPr lvl="2" eaLnBrk="1" hangingPunct="1">
              <a:buFontTx/>
              <a:buNone/>
            </a:pPr>
            <a:r>
              <a:rPr lang="pt-BR" altLang="zh-CN" sz="2000" b="1" smtClean="0">
                <a:solidFill>
                  <a:srgbClr val="490092"/>
                </a:solidFill>
                <a:latin typeface="Times New Roman" pitchFamily="18" charset="0"/>
                <a:ea typeface="华文楷体" pitchFamily="2" charset="-122"/>
              </a:rPr>
              <a:t>     1     3    20     7</a:t>
            </a:r>
          </a:p>
          <a:p>
            <a:pPr lvl="2" eaLnBrk="1" hangingPunct="1">
              <a:buFontTx/>
              <a:buNone/>
            </a:pPr>
            <a:r>
              <a:rPr lang="pt-BR" altLang="zh-CN" sz="2000" b="1" smtClean="0">
                <a:solidFill>
                  <a:srgbClr val="490092"/>
                </a:solidFill>
                <a:latin typeface="Times New Roman" pitchFamily="18" charset="0"/>
                <a:ea typeface="华文楷体" pitchFamily="2" charset="-122"/>
              </a:rPr>
              <a:t>    10     4     6    30</a:t>
            </a:r>
          </a:p>
          <a:p>
            <a:pPr lvl="1" eaLnBrk="1" hangingPunct="1">
              <a:buFontTx/>
              <a:buNone/>
            </a:pPr>
            <a:r>
              <a:rPr lang="pt-BR" altLang="zh-CN" sz="2000" b="1" smtClean="0">
                <a:solidFill>
                  <a:srgbClr val="490092"/>
                </a:solidFill>
                <a:latin typeface="Times New Roman" pitchFamily="18" charset="0"/>
                <a:ea typeface="华文楷体" pitchFamily="2" charset="-122"/>
              </a:rPr>
              <a:t>&gt;&gt;a_2(:,[2 3])=ones(2)  </a:t>
            </a:r>
            <a:r>
              <a:rPr lang="pt-BR" altLang="zh-CN" sz="2000" b="1" smtClean="0">
                <a:solidFill>
                  <a:srgbClr val="008000"/>
                </a:solidFill>
                <a:latin typeface="Times New Roman" pitchFamily="18" charset="0"/>
                <a:ea typeface="华文楷体" pitchFamily="2" charset="-122"/>
              </a:rPr>
              <a:t>%</a:t>
            </a:r>
            <a:r>
              <a:rPr lang="zh-CN" altLang="pt-BR" sz="2000" b="1" smtClean="0">
                <a:solidFill>
                  <a:srgbClr val="008000"/>
                </a:solidFill>
                <a:latin typeface="Times New Roman" pitchFamily="18" charset="0"/>
                <a:ea typeface="华文楷体" pitchFamily="2" charset="-122"/>
              </a:rPr>
              <a:t>双下标方式寻访并修改</a:t>
            </a:r>
          </a:p>
          <a:p>
            <a:pPr lvl="2" eaLnBrk="1" hangingPunct="1">
              <a:buFontTx/>
              <a:buNone/>
            </a:pPr>
            <a:r>
              <a:rPr lang="pt-BR" altLang="zh-CN" sz="2000" b="1" smtClean="0">
                <a:solidFill>
                  <a:srgbClr val="490092"/>
                </a:solidFill>
                <a:latin typeface="Times New Roman" pitchFamily="18" charset="0"/>
                <a:ea typeface="华文楷体" pitchFamily="2" charset="-122"/>
              </a:rPr>
              <a:t>a_2 =</a:t>
            </a:r>
          </a:p>
          <a:p>
            <a:pPr lvl="2" eaLnBrk="1" hangingPunct="1">
              <a:buFontTx/>
              <a:buNone/>
            </a:pPr>
            <a:r>
              <a:rPr lang="pt-BR" altLang="zh-CN" sz="2000" b="1" smtClean="0">
                <a:solidFill>
                  <a:srgbClr val="490092"/>
                </a:solidFill>
                <a:latin typeface="Times New Roman" pitchFamily="18" charset="0"/>
                <a:ea typeface="华文楷体" pitchFamily="2" charset="-122"/>
              </a:rPr>
              <a:t>     1      1     1    7</a:t>
            </a:r>
          </a:p>
          <a:p>
            <a:pPr lvl="2" eaLnBrk="1" hangingPunct="1">
              <a:buFontTx/>
              <a:buNone/>
            </a:pPr>
            <a:r>
              <a:rPr lang="pt-BR" altLang="zh-CN" sz="2000" b="1" smtClean="0">
                <a:solidFill>
                  <a:srgbClr val="490092"/>
                </a:solidFill>
                <a:latin typeface="Times New Roman" pitchFamily="18" charset="0"/>
                <a:ea typeface="华文楷体" pitchFamily="2" charset="-122"/>
              </a:rPr>
              <a:t>    10     1     1    30</a:t>
            </a:r>
          </a:p>
          <a:p>
            <a:pPr lvl="1" eaLnBrk="1" hangingPunct="1">
              <a:spcBef>
                <a:spcPct val="50000"/>
              </a:spcBef>
              <a:buFont typeface="Wingdings" pitchFamily="2" charset="2"/>
              <a:buChar char="%"/>
            </a:pPr>
            <a:r>
              <a:rPr lang="zh-CN" altLang="en-US" sz="2000" b="1" smtClean="0">
                <a:solidFill>
                  <a:srgbClr val="490092"/>
                </a:solidFill>
                <a:latin typeface="Times New Roman" pitchFamily="18" charset="0"/>
                <a:ea typeface="华文楷体" pitchFamily="2" charset="-122"/>
              </a:rPr>
              <a:t>二维数组可以</a:t>
            </a:r>
            <a:r>
              <a:rPr lang="zh-CN" altLang="en-US" sz="2000" b="1" smtClean="0">
                <a:solidFill>
                  <a:schemeClr val="hlink"/>
                </a:solidFill>
                <a:latin typeface="Times New Roman" pitchFamily="18" charset="0"/>
                <a:ea typeface="华文楷体" pitchFamily="2" charset="-122"/>
              </a:rPr>
              <a:t>“单下标”</a:t>
            </a:r>
            <a:r>
              <a:rPr lang="zh-CN" altLang="en-US" sz="2000" b="1" smtClean="0">
                <a:solidFill>
                  <a:srgbClr val="490092"/>
                </a:solidFill>
                <a:latin typeface="Times New Roman" pitchFamily="18" charset="0"/>
                <a:ea typeface="华文楷体" pitchFamily="2" charset="-122"/>
              </a:rPr>
              <a:t>方式或</a:t>
            </a:r>
            <a:r>
              <a:rPr lang="zh-CN" altLang="en-US" sz="2000" b="1" smtClean="0">
                <a:solidFill>
                  <a:schemeClr val="hlink"/>
                </a:solidFill>
                <a:latin typeface="Times New Roman" pitchFamily="18" charset="0"/>
                <a:ea typeface="华文楷体" pitchFamily="2" charset="-122"/>
              </a:rPr>
              <a:t>“全下标”</a:t>
            </a:r>
            <a:r>
              <a:rPr lang="zh-CN" altLang="en-US" sz="2000" b="1" smtClean="0">
                <a:solidFill>
                  <a:srgbClr val="490092"/>
                </a:solidFill>
                <a:latin typeface="Times New Roman" pitchFamily="18" charset="0"/>
                <a:ea typeface="华文楷体" pitchFamily="2" charset="-122"/>
              </a:rPr>
              <a:t>方式访问、赋值；</a:t>
            </a:r>
          </a:p>
          <a:p>
            <a:pPr lvl="1" eaLnBrk="1" hangingPunct="1">
              <a:buFont typeface="Wingdings" pitchFamily="2" charset="2"/>
              <a:buChar char="%"/>
            </a:pPr>
            <a:r>
              <a:rPr lang="zh-CN" altLang="en-US" sz="2000" b="1" smtClean="0">
                <a:solidFill>
                  <a:schemeClr val="hlink"/>
                </a:solidFill>
                <a:latin typeface="Times New Roman" pitchFamily="18" charset="0"/>
                <a:ea typeface="华文楷体" pitchFamily="2" charset="-122"/>
              </a:rPr>
              <a:t>“单下标”方式赋值时，</a:t>
            </a:r>
            <a:r>
              <a:rPr lang="zh-CN" altLang="en-US" sz="2000" b="1" smtClean="0">
                <a:solidFill>
                  <a:srgbClr val="490092"/>
                </a:solidFill>
                <a:latin typeface="Times New Roman" pitchFamily="18" charset="0"/>
                <a:ea typeface="华文楷体" pitchFamily="2" charset="-122"/>
              </a:rPr>
              <a:t>等号两边涉及的元素个数必须相等；</a:t>
            </a:r>
          </a:p>
          <a:p>
            <a:pPr lvl="1" eaLnBrk="1" hangingPunct="1">
              <a:buFont typeface="Wingdings" pitchFamily="2" charset="2"/>
              <a:buChar char="%"/>
            </a:pPr>
            <a:r>
              <a:rPr lang="zh-CN" altLang="en-US" sz="2000" b="1" smtClean="0">
                <a:solidFill>
                  <a:schemeClr val="hlink"/>
                </a:solidFill>
                <a:latin typeface="Times New Roman" pitchFamily="18" charset="0"/>
                <a:ea typeface="华文楷体" pitchFamily="2" charset="-122"/>
              </a:rPr>
              <a:t>“全下标”方式赋值时，</a:t>
            </a:r>
            <a:r>
              <a:rPr lang="zh-CN" altLang="en-US" sz="2000" b="1" smtClean="0">
                <a:solidFill>
                  <a:srgbClr val="490092"/>
                </a:solidFill>
                <a:latin typeface="Times New Roman" pitchFamily="18" charset="0"/>
                <a:ea typeface="华文楷体" pitchFamily="2" charset="-122"/>
              </a:rPr>
              <a:t>等号右边数组的大小必须等于原数组中涉及元素构成的子数组的大小。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5" dur="500"/>
                                        <p:tgtEl>
                                          <p:spTgt spid="7065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18" dur="500"/>
                                        <p:tgtEl>
                                          <p:spTgt spid="706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23" dur="500"/>
                                        <p:tgtEl>
                                          <p:spTgt spid="7065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0659">
                                            <p:txEl>
                                              <p:pRg st="5" end="5"/>
                                            </p:txEl>
                                          </p:spTgt>
                                        </p:tgtEl>
                                        <p:attrNameLst>
                                          <p:attrName>style.visibility</p:attrName>
                                        </p:attrNameLst>
                                      </p:cBhvr>
                                      <p:to>
                                        <p:strVal val="visible"/>
                                      </p:to>
                                    </p:set>
                                    <p:animEffect transition="in" filter="blinds(horizontal)">
                                      <p:cBhvr>
                                        <p:cTn id="28" dur="500"/>
                                        <p:tgtEl>
                                          <p:spTgt spid="7065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31" dur="500"/>
                                        <p:tgtEl>
                                          <p:spTgt spid="70659">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0659">
                                            <p:txEl>
                                              <p:pRg st="7" end="7"/>
                                            </p:txEl>
                                          </p:spTgt>
                                        </p:tgtEl>
                                        <p:attrNameLst>
                                          <p:attrName>style.visibility</p:attrName>
                                        </p:attrNameLst>
                                      </p:cBhvr>
                                      <p:to>
                                        <p:strVal val="visible"/>
                                      </p:to>
                                    </p:set>
                                    <p:animEffect transition="in" filter="blinds(horizontal)">
                                      <p:cBhvr>
                                        <p:cTn id="34" dur="500"/>
                                        <p:tgtEl>
                                          <p:spTgt spid="7065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70659">
                                            <p:txEl>
                                              <p:pRg st="8" end="8"/>
                                            </p:txEl>
                                          </p:spTgt>
                                        </p:tgtEl>
                                        <p:attrNameLst>
                                          <p:attrName>style.visibility</p:attrName>
                                        </p:attrNameLst>
                                      </p:cBhvr>
                                      <p:to>
                                        <p:strVal val="visible"/>
                                      </p:to>
                                    </p:set>
                                    <p:animEffect transition="in" filter="blinds(horizontal)">
                                      <p:cBhvr>
                                        <p:cTn id="39" dur="500"/>
                                        <p:tgtEl>
                                          <p:spTgt spid="7065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70659">
                                            <p:txEl>
                                              <p:pRg st="9" end="9"/>
                                            </p:txEl>
                                          </p:spTgt>
                                        </p:tgtEl>
                                        <p:attrNameLst>
                                          <p:attrName>style.visibility</p:attrName>
                                        </p:attrNameLst>
                                      </p:cBhvr>
                                      <p:to>
                                        <p:strVal val="visible"/>
                                      </p:to>
                                    </p:set>
                                    <p:animEffect transition="in" filter="blinds(horizontal)">
                                      <p:cBhvr>
                                        <p:cTn id="44" dur="500"/>
                                        <p:tgtEl>
                                          <p:spTgt spid="7065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70659">
                                            <p:txEl>
                                              <p:pRg st="10" end="10"/>
                                            </p:txEl>
                                          </p:spTgt>
                                        </p:tgtEl>
                                        <p:attrNameLst>
                                          <p:attrName>style.visibility</p:attrName>
                                        </p:attrNameLst>
                                      </p:cBhvr>
                                      <p:to>
                                        <p:strVal val="visible"/>
                                      </p:to>
                                    </p:set>
                                    <p:animEffect transition="in" filter="blinds(horizontal)">
                                      <p:cBhvr>
                                        <p:cTn id="49" dur="500"/>
                                        <p:tgtEl>
                                          <p:spTgt spid="706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87450" y="333375"/>
            <a:ext cx="7793038" cy="647700"/>
          </a:xfrm>
        </p:spPr>
        <p:txBody>
          <a:bodyPr>
            <a:normAutofit fontScale="90000"/>
          </a:bodyPr>
          <a:lstStyle/>
          <a:p>
            <a:pPr marL="685800" indent="-685800" eaLnBrk="1" hangingPunct="1"/>
            <a:r>
              <a:rPr lang="en-US" altLang="zh-CN" sz="4000" b="1" smtClean="0">
                <a:solidFill>
                  <a:srgbClr val="4D009A"/>
                </a:solidFill>
                <a:latin typeface="Times New Roman" pitchFamily="18" charset="0"/>
                <a:ea typeface="华文楷体" pitchFamily="2" charset="-122"/>
              </a:rPr>
              <a:t>3</a:t>
            </a:r>
            <a:r>
              <a:rPr lang="zh-CN" altLang="en-US" sz="4000" b="1" smtClean="0">
                <a:solidFill>
                  <a:srgbClr val="4D009A"/>
                </a:solidFill>
                <a:latin typeface="Times New Roman" pitchFamily="18" charset="0"/>
                <a:ea typeface="华文楷体" pitchFamily="2" charset="-122"/>
              </a:rPr>
              <a:t>、数组元素的标识与寻访 （续）</a:t>
            </a:r>
          </a:p>
        </p:txBody>
      </p:sp>
      <p:sp>
        <p:nvSpPr>
          <p:cNvPr id="71683" name="Rectangle 3"/>
          <p:cNvSpPr>
            <a:spLocks noGrp="1" noChangeArrowheads="1"/>
          </p:cNvSpPr>
          <p:nvPr>
            <p:ph type="body" idx="1"/>
          </p:nvPr>
        </p:nvSpPr>
        <p:spPr>
          <a:xfrm>
            <a:off x="971550" y="1052513"/>
            <a:ext cx="3244850" cy="4791075"/>
          </a:xfrm>
        </p:spPr>
        <p:txBody>
          <a:bodyPr/>
          <a:lstStyle/>
          <a:p>
            <a:pPr lvl="1" eaLnBrk="1" hangingPunct="1">
              <a:buFontTx/>
              <a:buNone/>
            </a:pPr>
            <a:r>
              <a:rPr lang="en-US" altLang="zh-CN" sz="2000" b="1" smtClean="0">
                <a:solidFill>
                  <a:srgbClr val="490092"/>
                </a:solidFill>
                <a:latin typeface="Times New Roman" pitchFamily="18" charset="0"/>
              </a:rPr>
              <a:t>&gt;&gt;a_2(:,end)</a:t>
            </a:r>
          </a:p>
          <a:p>
            <a:pPr lvl="2" eaLnBrk="1" hangingPunct="1">
              <a:buFontTx/>
              <a:buNone/>
            </a:pPr>
            <a:r>
              <a:rPr lang="en-US" altLang="zh-CN" sz="2000" b="1" smtClean="0">
                <a:solidFill>
                  <a:srgbClr val="490092"/>
                </a:solidFill>
                <a:latin typeface="Times New Roman" pitchFamily="18" charset="0"/>
              </a:rPr>
              <a:t>ans =</a:t>
            </a:r>
          </a:p>
          <a:p>
            <a:pPr lvl="2" eaLnBrk="1" hangingPunct="1">
              <a:spcBef>
                <a:spcPct val="0"/>
              </a:spcBef>
              <a:buFontTx/>
              <a:buNone/>
            </a:pPr>
            <a:r>
              <a:rPr lang="en-US" altLang="zh-CN" sz="2000" b="1" smtClean="0">
                <a:solidFill>
                  <a:srgbClr val="490092"/>
                </a:solidFill>
                <a:latin typeface="Times New Roman" pitchFamily="18" charset="0"/>
              </a:rPr>
              <a:t>     7</a:t>
            </a:r>
          </a:p>
          <a:p>
            <a:pPr lvl="2" eaLnBrk="1" hangingPunct="1">
              <a:spcBef>
                <a:spcPct val="0"/>
              </a:spcBef>
              <a:buFontTx/>
              <a:buNone/>
            </a:pPr>
            <a:r>
              <a:rPr lang="en-US" altLang="zh-CN" sz="2000" b="1" smtClean="0">
                <a:solidFill>
                  <a:srgbClr val="490092"/>
                </a:solidFill>
                <a:latin typeface="Times New Roman" pitchFamily="18" charset="0"/>
              </a:rPr>
              <a:t>    30</a:t>
            </a:r>
          </a:p>
          <a:p>
            <a:pPr lvl="1" eaLnBrk="1" hangingPunct="1">
              <a:buFontTx/>
              <a:buNone/>
            </a:pPr>
            <a:r>
              <a:rPr lang="en-US" altLang="zh-CN" sz="2000" b="1" smtClean="0">
                <a:solidFill>
                  <a:srgbClr val="490092"/>
                </a:solidFill>
                <a:latin typeface="Times New Roman" pitchFamily="18" charset="0"/>
              </a:rPr>
              <a:t>&gt;&gt;a_2(:,end-1)</a:t>
            </a:r>
          </a:p>
          <a:p>
            <a:pPr lvl="2" eaLnBrk="1" hangingPunct="1">
              <a:spcBef>
                <a:spcPct val="0"/>
              </a:spcBef>
              <a:buFontTx/>
              <a:buNone/>
            </a:pPr>
            <a:r>
              <a:rPr lang="en-US" altLang="zh-CN" sz="2000" b="1" smtClean="0">
                <a:solidFill>
                  <a:srgbClr val="490092"/>
                </a:solidFill>
                <a:latin typeface="Times New Roman" pitchFamily="18" charset="0"/>
              </a:rPr>
              <a:t>ans =</a:t>
            </a:r>
          </a:p>
          <a:p>
            <a:pPr lvl="2" eaLnBrk="1" hangingPunct="1">
              <a:spcBef>
                <a:spcPct val="0"/>
              </a:spcBef>
              <a:buFontTx/>
              <a:buNone/>
            </a:pPr>
            <a:r>
              <a:rPr lang="en-US" altLang="zh-CN" sz="2000" b="1" smtClean="0">
                <a:solidFill>
                  <a:srgbClr val="490092"/>
                </a:solidFill>
                <a:latin typeface="Times New Roman" pitchFamily="18" charset="0"/>
              </a:rPr>
              <a:t>     1</a:t>
            </a:r>
          </a:p>
          <a:p>
            <a:pPr lvl="2" eaLnBrk="1" hangingPunct="1">
              <a:spcBef>
                <a:spcPct val="0"/>
              </a:spcBef>
              <a:buFontTx/>
              <a:buNone/>
            </a:pPr>
            <a:r>
              <a:rPr lang="en-US" altLang="zh-CN" sz="2000" b="1" smtClean="0">
                <a:solidFill>
                  <a:srgbClr val="490092"/>
                </a:solidFill>
                <a:latin typeface="Times New Roman" pitchFamily="18" charset="0"/>
              </a:rPr>
              <a:t>     1</a:t>
            </a:r>
          </a:p>
          <a:p>
            <a:pPr lvl="1" eaLnBrk="1" hangingPunct="1">
              <a:buFontTx/>
              <a:buNone/>
            </a:pPr>
            <a:r>
              <a:rPr lang="en-US" altLang="zh-CN" sz="2000" b="1" smtClean="0">
                <a:solidFill>
                  <a:srgbClr val="490092"/>
                </a:solidFill>
                <a:latin typeface="Times New Roman" pitchFamily="18" charset="0"/>
              </a:rPr>
              <a:t>&gt;&gt;a_2(:, end:-1:3)</a:t>
            </a:r>
          </a:p>
          <a:p>
            <a:pPr lvl="2" eaLnBrk="1" hangingPunct="1">
              <a:buFontTx/>
              <a:buNone/>
            </a:pPr>
            <a:r>
              <a:rPr lang="fr-FR" altLang="zh-CN" sz="2000" b="1" smtClean="0">
                <a:solidFill>
                  <a:srgbClr val="490092"/>
                </a:solidFill>
                <a:latin typeface="Times New Roman" pitchFamily="18" charset="0"/>
              </a:rPr>
              <a:t>ans =</a:t>
            </a:r>
          </a:p>
          <a:p>
            <a:pPr lvl="2" eaLnBrk="1" hangingPunct="1">
              <a:buFontTx/>
              <a:buNone/>
            </a:pPr>
            <a:r>
              <a:rPr lang="fr-FR" altLang="zh-CN" sz="2000" b="1" smtClean="0">
                <a:solidFill>
                  <a:srgbClr val="490092"/>
                </a:solidFill>
                <a:latin typeface="Times New Roman" pitchFamily="18" charset="0"/>
              </a:rPr>
              <a:t>     7     1</a:t>
            </a:r>
          </a:p>
          <a:p>
            <a:pPr lvl="2" eaLnBrk="1" hangingPunct="1">
              <a:buFontTx/>
              <a:buNone/>
            </a:pPr>
            <a:r>
              <a:rPr lang="fr-FR" altLang="zh-CN" sz="2000" b="1" smtClean="0">
                <a:solidFill>
                  <a:srgbClr val="490092"/>
                </a:solidFill>
                <a:latin typeface="Times New Roman" pitchFamily="18" charset="0"/>
              </a:rPr>
              <a:t>    30     1</a:t>
            </a:r>
            <a:endParaRPr lang="en-US" altLang="zh-CN" sz="2000" b="1" smtClean="0">
              <a:solidFill>
                <a:srgbClr val="490092"/>
              </a:solidFill>
              <a:latin typeface="Times New Roman" pitchFamily="18" charset="0"/>
            </a:endParaRPr>
          </a:p>
        </p:txBody>
      </p:sp>
      <p:sp>
        <p:nvSpPr>
          <p:cNvPr id="71684" name="Rectangle 4"/>
          <p:cNvSpPr>
            <a:spLocks noChangeArrowheads="1"/>
          </p:cNvSpPr>
          <p:nvPr/>
        </p:nvSpPr>
        <p:spPr bwMode="auto">
          <a:xfrm>
            <a:off x="4464050" y="1268413"/>
            <a:ext cx="4103688" cy="4791075"/>
          </a:xfrm>
          <a:prstGeom prst="rect">
            <a:avLst/>
          </a:prstGeom>
          <a:noFill/>
          <a:ln w="9525">
            <a:noFill/>
            <a:miter lim="800000"/>
            <a:headEnd/>
            <a:tailEnd/>
          </a:ln>
          <a:effectLst/>
        </p:spPr>
        <p:txBody>
          <a:bodyPr/>
          <a:lstStyle/>
          <a:p>
            <a:pPr marL="742950" lvl="1" indent="-285750">
              <a:lnSpc>
                <a:spcPct val="90000"/>
              </a:lnSpc>
              <a:spcBef>
                <a:spcPct val="20000"/>
              </a:spcBef>
            </a:pPr>
            <a:r>
              <a:rPr lang="en-US" altLang="zh-CN" sz="2000" b="1">
                <a:solidFill>
                  <a:srgbClr val="490092"/>
                </a:solidFill>
                <a:latin typeface="Times New Roman" pitchFamily="18" charset="0"/>
              </a:rPr>
              <a:t>&gt;&gt;a_2(end,:)</a:t>
            </a:r>
          </a:p>
          <a:p>
            <a:pPr marL="1143000" lvl="2" indent="-228600">
              <a:spcBef>
                <a:spcPct val="20000"/>
              </a:spcBef>
            </a:pPr>
            <a:r>
              <a:rPr lang="fr-FR" altLang="zh-CN" sz="2000" b="1">
                <a:solidFill>
                  <a:srgbClr val="490092"/>
                </a:solidFill>
                <a:latin typeface="Times New Roman" pitchFamily="18" charset="0"/>
              </a:rPr>
              <a:t>ans =</a:t>
            </a:r>
          </a:p>
          <a:p>
            <a:pPr marL="1143000" lvl="2" indent="-228600">
              <a:spcBef>
                <a:spcPct val="20000"/>
              </a:spcBef>
            </a:pPr>
            <a:r>
              <a:rPr lang="fr-FR" altLang="zh-CN" sz="2000" b="1">
                <a:solidFill>
                  <a:srgbClr val="490092"/>
                </a:solidFill>
                <a:latin typeface="Times New Roman" pitchFamily="18" charset="0"/>
              </a:rPr>
              <a:t>    10     1     1    30</a:t>
            </a:r>
            <a:endParaRPr lang="en-US" altLang="zh-CN" sz="2000" b="1">
              <a:solidFill>
                <a:srgbClr val="490092"/>
              </a:solidFill>
              <a:latin typeface="Times New Roman" pitchFamily="18" charset="0"/>
            </a:endParaRPr>
          </a:p>
          <a:p>
            <a:pPr marL="742950" lvl="1" indent="-285750">
              <a:lnSpc>
                <a:spcPct val="90000"/>
              </a:lnSpc>
              <a:spcBef>
                <a:spcPct val="20000"/>
              </a:spcBef>
            </a:pPr>
            <a:r>
              <a:rPr lang="en-US" altLang="zh-CN" sz="2000" b="1">
                <a:solidFill>
                  <a:srgbClr val="490092"/>
                </a:solidFill>
                <a:latin typeface="Times New Roman" pitchFamily="18" charset="0"/>
              </a:rPr>
              <a:t>&gt;&gt;a_2(end,[2:4])</a:t>
            </a:r>
          </a:p>
          <a:p>
            <a:pPr marL="1143000" lvl="2" indent="-228600">
              <a:spcBef>
                <a:spcPct val="20000"/>
              </a:spcBef>
            </a:pPr>
            <a:r>
              <a:rPr lang="en-US" altLang="zh-CN" sz="2000" b="1">
                <a:solidFill>
                  <a:srgbClr val="490092"/>
                </a:solidFill>
                <a:latin typeface="Times New Roman" pitchFamily="18" charset="0"/>
              </a:rPr>
              <a:t>ans =</a:t>
            </a:r>
          </a:p>
          <a:p>
            <a:pPr marL="1143000" lvl="2" indent="-228600">
              <a:spcBef>
                <a:spcPct val="20000"/>
              </a:spcBef>
            </a:pPr>
            <a:r>
              <a:rPr lang="en-US" altLang="zh-CN" sz="2000" b="1">
                <a:solidFill>
                  <a:srgbClr val="490092"/>
                </a:solidFill>
                <a:latin typeface="Times New Roman" pitchFamily="18" charset="0"/>
              </a:rPr>
              <a:t>     1     1    30</a:t>
            </a:r>
          </a:p>
          <a:p>
            <a:pPr marL="742950" lvl="1" indent="-285750">
              <a:spcBef>
                <a:spcPct val="20000"/>
              </a:spcBef>
            </a:pPr>
            <a:r>
              <a:rPr lang="en-US" altLang="zh-CN" sz="2000" b="1">
                <a:solidFill>
                  <a:srgbClr val="490092"/>
                </a:solidFill>
                <a:latin typeface="Times New Roman" pitchFamily="18" charset="0"/>
              </a:rPr>
              <a:t>&gt;&gt;a_2 ([4 6])=6:7</a:t>
            </a:r>
          </a:p>
          <a:p>
            <a:pPr marL="1143000" lvl="2" indent="-228600">
              <a:spcBef>
                <a:spcPct val="20000"/>
              </a:spcBef>
            </a:pPr>
            <a:r>
              <a:rPr lang="pt-BR" altLang="zh-CN" sz="2000" b="1">
                <a:solidFill>
                  <a:srgbClr val="490092"/>
                </a:solidFill>
                <a:latin typeface="Times New Roman" pitchFamily="18" charset="0"/>
              </a:rPr>
              <a:t>a_2 =</a:t>
            </a:r>
          </a:p>
          <a:p>
            <a:pPr marL="1143000" lvl="2" indent="-228600">
              <a:spcBef>
                <a:spcPct val="20000"/>
              </a:spcBef>
            </a:pPr>
            <a:r>
              <a:rPr lang="pt-BR" altLang="zh-CN" sz="2000" b="1">
                <a:solidFill>
                  <a:srgbClr val="490092"/>
                </a:solidFill>
                <a:latin typeface="Times New Roman" pitchFamily="18" charset="0"/>
              </a:rPr>
              <a:t>     1     1     1     7</a:t>
            </a:r>
          </a:p>
          <a:p>
            <a:pPr marL="1143000" lvl="2" indent="-228600">
              <a:spcBef>
                <a:spcPct val="20000"/>
              </a:spcBef>
            </a:pPr>
            <a:r>
              <a:rPr lang="pt-BR" altLang="zh-CN" sz="2000" b="1">
                <a:solidFill>
                  <a:srgbClr val="490092"/>
                </a:solidFill>
                <a:latin typeface="Times New Roman" pitchFamily="18" charset="0"/>
              </a:rPr>
              <a:t>    10     6     7    30</a:t>
            </a:r>
            <a:endParaRPr lang="en-US" altLang="zh-CN" sz="2000" b="1">
              <a:solidFill>
                <a:srgbClr val="490092"/>
              </a:solidFill>
              <a:latin typeface="Times New Roman" pitchFamily="18" charset="0"/>
            </a:endParaRPr>
          </a:p>
          <a:p>
            <a:pPr marL="742950" lvl="1" indent="-285750">
              <a:spcBef>
                <a:spcPct val="20000"/>
              </a:spcBef>
            </a:pPr>
            <a:r>
              <a:rPr lang="en-US" altLang="zh-CN" sz="2000" b="1">
                <a:solidFill>
                  <a:srgbClr val="490092"/>
                </a:solidFill>
                <a:latin typeface="Times New Roman" pitchFamily="18" charset="0"/>
              </a:rPr>
              <a:t>&gt;&gt;a_2(end,[2:end-1])</a:t>
            </a:r>
          </a:p>
          <a:p>
            <a:pPr marL="742950" lvl="1" indent="-285750">
              <a:spcBef>
                <a:spcPct val="20000"/>
              </a:spcBef>
            </a:pPr>
            <a:r>
              <a:rPr lang="en-US" altLang="zh-CN" sz="2800" b="1">
                <a:solidFill>
                  <a:srgbClr val="490092"/>
                </a:solidFill>
                <a:latin typeface="Times New Roman" pitchFamily="18" charset="0"/>
              </a:rPr>
              <a:t> </a:t>
            </a:r>
            <a:r>
              <a:rPr lang="en-US" altLang="zh-CN" sz="2400" b="1">
                <a:solidFill>
                  <a:srgbClr val="A61D06"/>
                </a:solidFill>
                <a:latin typeface="Times New Roman" pitchFamily="18" charset="0"/>
              </a:rPr>
              <a:t>What is the result?</a:t>
            </a:r>
          </a:p>
        </p:txBody>
      </p:sp>
      <p:sp>
        <p:nvSpPr>
          <p:cNvPr id="70661" name="Line 5"/>
          <p:cNvSpPr>
            <a:spLocks noChangeShapeType="1"/>
          </p:cNvSpPr>
          <p:nvPr/>
        </p:nvSpPr>
        <p:spPr bwMode="auto">
          <a:xfrm>
            <a:off x="4716463" y="1233488"/>
            <a:ext cx="0" cy="5003800"/>
          </a:xfrm>
          <a:prstGeom prst="line">
            <a:avLst/>
          </a:prstGeom>
          <a:noFill/>
          <a:ln w="38100" cmpd="dbl">
            <a:solidFill>
              <a:schemeClr val="tx1"/>
            </a:solidFill>
            <a:prstDash val="lgDashDotDot"/>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5" dur="500"/>
                                        <p:tgtEl>
                                          <p:spTgt spid="7168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18" dur="500"/>
                                        <p:tgtEl>
                                          <p:spTgt spid="716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Effect transition="in" filter="blinds(horizontal)">
                                      <p:cBhvr>
                                        <p:cTn id="23" dur="500"/>
                                        <p:tgtEl>
                                          <p:spTgt spid="7168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Effect transition="in" filter="blinds(horizontal)">
                                      <p:cBhvr>
                                        <p:cTn id="28" dur="500"/>
                                        <p:tgtEl>
                                          <p:spTgt spid="7168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Effect transition="in" filter="blinds(horizontal)">
                                      <p:cBhvr>
                                        <p:cTn id="31" dur="500"/>
                                        <p:tgtEl>
                                          <p:spTgt spid="7168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683">
                                            <p:txEl>
                                              <p:pRg st="7" end="7"/>
                                            </p:txEl>
                                          </p:spTgt>
                                        </p:tgtEl>
                                        <p:attrNameLst>
                                          <p:attrName>style.visibility</p:attrName>
                                        </p:attrNameLst>
                                      </p:cBhvr>
                                      <p:to>
                                        <p:strVal val="visible"/>
                                      </p:to>
                                    </p:set>
                                    <p:animEffect transition="in" filter="blinds(horizontal)">
                                      <p:cBhvr>
                                        <p:cTn id="34" dur="500"/>
                                        <p:tgtEl>
                                          <p:spTgt spid="7168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animEffect transition="in" filter="blinds(horizontal)">
                                      <p:cBhvr>
                                        <p:cTn id="39" dur="500"/>
                                        <p:tgtEl>
                                          <p:spTgt spid="71683">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71683">
                                            <p:txEl>
                                              <p:pRg st="9" end="9"/>
                                            </p:txEl>
                                          </p:spTgt>
                                        </p:tgtEl>
                                        <p:attrNameLst>
                                          <p:attrName>style.visibility</p:attrName>
                                        </p:attrNameLst>
                                      </p:cBhvr>
                                      <p:to>
                                        <p:strVal val="visible"/>
                                      </p:to>
                                    </p:set>
                                    <p:animEffect transition="in" filter="blinds(horizontal)">
                                      <p:cBhvr>
                                        <p:cTn id="44" dur="500"/>
                                        <p:tgtEl>
                                          <p:spTgt spid="71683">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71683">
                                            <p:txEl>
                                              <p:pRg st="10" end="10"/>
                                            </p:txEl>
                                          </p:spTgt>
                                        </p:tgtEl>
                                        <p:attrNameLst>
                                          <p:attrName>style.visibility</p:attrName>
                                        </p:attrNameLst>
                                      </p:cBhvr>
                                      <p:to>
                                        <p:strVal val="visible"/>
                                      </p:to>
                                    </p:set>
                                    <p:animEffect transition="in" filter="blinds(horizontal)">
                                      <p:cBhvr>
                                        <p:cTn id="47" dur="500"/>
                                        <p:tgtEl>
                                          <p:spTgt spid="71683">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1683">
                                            <p:txEl>
                                              <p:pRg st="11" end="11"/>
                                            </p:txEl>
                                          </p:spTgt>
                                        </p:tgtEl>
                                        <p:attrNameLst>
                                          <p:attrName>style.visibility</p:attrName>
                                        </p:attrNameLst>
                                      </p:cBhvr>
                                      <p:to>
                                        <p:strVal val="visible"/>
                                      </p:to>
                                    </p:set>
                                    <p:animEffect transition="in" filter="blinds(horizontal)">
                                      <p:cBhvr>
                                        <p:cTn id="50" dur="500"/>
                                        <p:tgtEl>
                                          <p:spTgt spid="71683">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55" dur="500"/>
                                        <p:tgtEl>
                                          <p:spTgt spid="71684">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60" dur="500"/>
                                        <p:tgtEl>
                                          <p:spTgt spid="71684">
                                            <p:txEl>
                                              <p:pRg st="1" end="1"/>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63" dur="500"/>
                                        <p:tgtEl>
                                          <p:spTgt spid="71684">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68" dur="500"/>
                                        <p:tgtEl>
                                          <p:spTgt spid="71684">
                                            <p:txEl>
                                              <p:pRg st="3" end="3"/>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1684">
                                            <p:txEl>
                                              <p:pRg st="4" end="4"/>
                                            </p:txEl>
                                          </p:spTgt>
                                        </p:tgtEl>
                                        <p:attrNameLst>
                                          <p:attrName>style.visibility</p:attrName>
                                        </p:attrNameLst>
                                      </p:cBhvr>
                                      <p:to>
                                        <p:strVal val="visible"/>
                                      </p:to>
                                    </p:set>
                                    <p:animEffect transition="in" filter="blinds(horizontal)">
                                      <p:cBhvr>
                                        <p:cTn id="73" dur="500"/>
                                        <p:tgtEl>
                                          <p:spTgt spid="71684">
                                            <p:txEl>
                                              <p:pRg st="4" end="4"/>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71684">
                                            <p:txEl>
                                              <p:pRg st="5" end="5"/>
                                            </p:txEl>
                                          </p:spTgt>
                                        </p:tgtEl>
                                        <p:attrNameLst>
                                          <p:attrName>style.visibility</p:attrName>
                                        </p:attrNameLst>
                                      </p:cBhvr>
                                      <p:to>
                                        <p:strVal val="visible"/>
                                      </p:to>
                                    </p:set>
                                    <p:animEffect transition="in" filter="blinds(horizontal)">
                                      <p:cBhvr>
                                        <p:cTn id="76" dur="500"/>
                                        <p:tgtEl>
                                          <p:spTgt spid="71684">
                                            <p:txEl>
                                              <p:pRg st="5" end="5"/>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71684">
                                            <p:txEl>
                                              <p:pRg st="6" end="6"/>
                                            </p:txEl>
                                          </p:spTgt>
                                        </p:tgtEl>
                                        <p:attrNameLst>
                                          <p:attrName>style.visibility</p:attrName>
                                        </p:attrNameLst>
                                      </p:cBhvr>
                                      <p:to>
                                        <p:strVal val="visible"/>
                                      </p:to>
                                    </p:set>
                                    <p:animEffect transition="in" filter="blinds(horizontal)">
                                      <p:cBhvr>
                                        <p:cTn id="81" dur="500"/>
                                        <p:tgtEl>
                                          <p:spTgt spid="71684">
                                            <p:txEl>
                                              <p:pRg st="6" end="6"/>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71684">
                                            <p:txEl>
                                              <p:pRg st="7" end="7"/>
                                            </p:txEl>
                                          </p:spTgt>
                                        </p:tgtEl>
                                        <p:attrNameLst>
                                          <p:attrName>style.visibility</p:attrName>
                                        </p:attrNameLst>
                                      </p:cBhvr>
                                      <p:to>
                                        <p:strVal val="visible"/>
                                      </p:to>
                                    </p:set>
                                    <p:animEffect transition="in" filter="blinds(horizontal)">
                                      <p:cBhvr>
                                        <p:cTn id="86" dur="500"/>
                                        <p:tgtEl>
                                          <p:spTgt spid="71684">
                                            <p:txEl>
                                              <p:pRg st="7" end="7"/>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71684">
                                            <p:txEl>
                                              <p:pRg st="8" end="8"/>
                                            </p:txEl>
                                          </p:spTgt>
                                        </p:tgtEl>
                                        <p:attrNameLst>
                                          <p:attrName>style.visibility</p:attrName>
                                        </p:attrNameLst>
                                      </p:cBhvr>
                                      <p:to>
                                        <p:strVal val="visible"/>
                                      </p:to>
                                    </p:set>
                                    <p:animEffect transition="in" filter="blinds(horizontal)">
                                      <p:cBhvr>
                                        <p:cTn id="89" dur="500"/>
                                        <p:tgtEl>
                                          <p:spTgt spid="71684">
                                            <p:txEl>
                                              <p:pRg st="8" end="8"/>
                                            </p:txEl>
                                          </p:spTgt>
                                        </p:tgtEl>
                                      </p:cBhvr>
                                    </p:animEffect>
                                  </p:childTnLst>
                                </p:cTn>
                              </p:par>
                              <p:par>
                                <p:cTn id="90" presetID="3" presetClass="entr" presetSubtype="10" fill="hold" nodeType="withEffect">
                                  <p:stCondLst>
                                    <p:cond delay="0"/>
                                  </p:stCondLst>
                                  <p:childTnLst>
                                    <p:set>
                                      <p:cBhvr>
                                        <p:cTn id="91" dur="1" fill="hold">
                                          <p:stCondLst>
                                            <p:cond delay="0"/>
                                          </p:stCondLst>
                                        </p:cTn>
                                        <p:tgtEl>
                                          <p:spTgt spid="71684">
                                            <p:txEl>
                                              <p:pRg st="9" end="9"/>
                                            </p:txEl>
                                          </p:spTgt>
                                        </p:tgtEl>
                                        <p:attrNameLst>
                                          <p:attrName>style.visibility</p:attrName>
                                        </p:attrNameLst>
                                      </p:cBhvr>
                                      <p:to>
                                        <p:strVal val="visible"/>
                                      </p:to>
                                    </p:set>
                                    <p:animEffect transition="in" filter="blinds(horizontal)">
                                      <p:cBhvr>
                                        <p:cTn id="92" dur="500"/>
                                        <p:tgtEl>
                                          <p:spTgt spid="71684">
                                            <p:txEl>
                                              <p:pRg st="9" end="9"/>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1684">
                                            <p:txEl>
                                              <p:pRg st="10" end="10"/>
                                            </p:txEl>
                                          </p:spTgt>
                                        </p:tgtEl>
                                        <p:attrNameLst>
                                          <p:attrName>style.visibility</p:attrName>
                                        </p:attrNameLst>
                                      </p:cBhvr>
                                      <p:to>
                                        <p:strVal val="visible"/>
                                      </p:to>
                                    </p:set>
                                    <p:animEffect transition="in" filter="blinds(horizontal)">
                                      <p:cBhvr>
                                        <p:cTn id="97" dur="500"/>
                                        <p:tgtEl>
                                          <p:spTgt spid="71684">
                                            <p:txEl>
                                              <p:pRg st="10" end="1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71684">
                                            <p:txEl>
                                              <p:pRg st="11" end="11"/>
                                            </p:txEl>
                                          </p:spTgt>
                                        </p:tgtEl>
                                        <p:attrNameLst>
                                          <p:attrName>style.visibility</p:attrName>
                                        </p:attrNameLst>
                                      </p:cBhvr>
                                      <p:to>
                                        <p:strVal val="visible"/>
                                      </p:to>
                                    </p:set>
                                    <p:animEffect transition="in" filter="blinds(horizontal)">
                                      <p:cBhvr>
                                        <p:cTn id="102" dur="500"/>
                                        <p:tgtEl>
                                          <p:spTgt spid="7168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2029</Words>
  <PresentationFormat>全屏显示(4:3)</PresentationFormat>
  <Paragraphs>253</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3、数组元素的标识与寻访</vt:lpstr>
      <vt:lpstr>3、数组元素的标识与寻访 （续）</vt:lpstr>
      <vt:lpstr>3、数组元素的标识与寻访 （续）</vt:lpstr>
      <vt:lpstr>3、数组元素的标识与寻访 （续）</vt:lpstr>
      <vt:lpstr>3、数组元素的标识与寻访 （续）</vt:lpstr>
      <vt:lpstr>3、数组元素的标识与寻访 （续）</vt:lpstr>
      <vt:lpstr>3、数组元素的标识与寻访 （续）</vt:lpstr>
      <vt:lpstr>3、数组元素的标识与寻访 （续）</vt:lpstr>
      <vt:lpstr>3、数组元素的标识与寻访 （续）</vt:lpstr>
      <vt:lpstr>3、数组元素的标识与寻访 （续）</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3、数组元素的标识与寻访</dc:title>
  <dc:creator>Administrator</dc:creator>
  <cp:lastModifiedBy>PC</cp:lastModifiedBy>
  <cp:revision>1</cp:revision>
  <dcterms:created xsi:type="dcterms:W3CDTF">2016-05-23T02:21:07Z</dcterms:created>
  <dcterms:modified xsi:type="dcterms:W3CDTF">2016-05-23T02:25:41Z</dcterms:modified>
</cp:coreProperties>
</file>