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6.xml"/><Relationship Id="rId22" Type="http://schemas.openxmlformats.org/officeDocument/2006/relationships/font" Target="fonts/DMSans-italic.fntdata"/><Relationship Id="rId10" Type="http://schemas.openxmlformats.org/officeDocument/2006/relationships/slide" Target="slides/slide5.xml"/><Relationship Id="rId21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59b3245a_1_0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59b32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6d64c3c7_0_40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46d64c3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42cf02d9f_0_12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42cf02d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42cf02d9f_0_15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42cf02d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42cf02d9f_0_18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42cf02d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2cf02d9f_0_21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2cf02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42cf02d9f_0_9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42cf02d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2cf02d9f_0_24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2cf02d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2cf02d9f_0_27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2cf02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42cf02d9f_0_6:notes"/>
          <p:cNvSpPr/>
          <p:nvPr>
            <p:ph idx="2" type="sldImg"/>
          </p:nvPr>
        </p:nvSpPr>
        <p:spPr>
          <a:xfrm>
            <a:off x="114322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42cf02d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5500" y="522950"/>
            <a:ext cx="8157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500">
                <a:solidFill>
                  <a:srgbClr val="1C4587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   </a:t>
            </a:r>
            <a:r>
              <a:rPr b="1" lang="es-419" sz="2500">
                <a:solidFill>
                  <a:srgbClr val="1C4587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PRE-ENTREGA PROYECTO FINAL DATA SCIENCE  II</a:t>
            </a:r>
            <a:endParaRPr>
              <a:solidFill>
                <a:srgbClr val="1C4587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907970"/>
            <a:ext cx="852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>
                <a:solidFill>
                  <a:srgbClr val="1C4587"/>
                </a:solidFill>
              </a:rPr>
              <a:t>                </a:t>
            </a:r>
            <a:r>
              <a:rPr lang="es-419" sz="2000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-419" sz="2000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b="1" lang="es-419" sz="2000" u="sng">
                <a:solidFill>
                  <a:srgbClr val="A31515"/>
                </a:solidFill>
                <a:latin typeface="DM Sans"/>
                <a:ea typeface="DM Sans"/>
                <a:cs typeface="DM Sans"/>
                <a:sym typeface="DM Sans"/>
              </a:rPr>
              <a:t>Detección de Fraude en Transacciones con CC</a:t>
            </a:r>
            <a:endParaRPr b="1" sz="2000" u="sng">
              <a:solidFill>
                <a:srgbClr val="A3151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91050"/>
            <a:ext cx="7620000" cy="2561075"/>
          </a:xfrm>
          <a:prstGeom prst="rect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/>
        </p:nvSpPr>
        <p:spPr>
          <a:xfrm>
            <a:off x="3142500" y="5897225"/>
            <a:ext cx="60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C4587"/>
                </a:solidFill>
              </a:rPr>
              <a:t>                                                            </a:t>
            </a:r>
            <a:r>
              <a:rPr lang="es-419" sz="1700">
                <a:solidFill>
                  <a:srgbClr val="1C4587"/>
                </a:solidFill>
              </a:rPr>
              <a:t>by Gimena Cruz</a:t>
            </a:r>
            <a:endParaRPr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6200" y="0"/>
            <a:ext cx="9144000" cy="6864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1C4587"/>
                </a:solidFill>
              </a:rPr>
              <a:t>       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 INSIGHTS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porcentajes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99.42%/0.58% nos indican una mínima proporción de fraudes.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Concentramos el análisis en las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7506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transacciones fraudulentas.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relación a la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frecuencia 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uso de las cc fraudulentas, observamos que se utilizan varias veces en un mismo día, luego 2 o 3 días después y en esta muesta a los 6 meses nuevamente.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cuanto a las edades de titulares de cc fraudulentas es demasiado amplio y los agrupamos, visualizando claramente un grupo etario 20-80 con mayor cantidad de transacciones fraude.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transacciones fraude se efectúan en horarios PM en un 61.3%.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poblaciones más pequeñas son las elegidas para transacciones fraudulentas con menos de 20.000 habitantes.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cuanto al género de los titulares no es relevante 50%.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cuanto a  los días de la semana, eligen los fines de semana, pero no es tan importante la diferencia.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Podemos identificar n° de cc únicos y determinar que han realizado hasta un máximo de 19 transacciones fraude y un mínimo de 2 por cc.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Asimismo podemos identificar emisores de tarjetas fraude, algunos de ellos emitieron hasta un máximo de 30 cc y un mínimo de 2 cc fraudulentas.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Sugerimos </a:t>
            </a:r>
            <a:r>
              <a:rPr b="1"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 1)Acotar los grupos etarios para un mayor análisis. 2) Trabajar sobre el dataset    reducido igualmente representativo.  3) Analizar exhaustivamente más combinaciones de variables. 4) </a:t>
            </a:r>
            <a:r>
              <a:rPr lang="es-419" sz="15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Definitivamente establecer un modelo de predicción que detecte en forma casi inmediata las potenciales tarjetas fraude. 5) Recolectar mayor información sobre nuevas variables y patrones no detectados aun. </a:t>
            </a:r>
            <a:endParaRPr sz="15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 u="sng">
                <a:solidFill>
                  <a:srgbClr val="A31515"/>
                </a:solidFill>
              </a:rPr>
              <a:t>Poder responder is fraud? en forma inmediata es la meta!</a:t>
            </a:r>
            <a:endParaRPr b="1" sz="2500" u="sng">
              <a:solidFill>
                <a:srgbClr val="A3151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025" y="0"/>
            <a:ext cx="8537700" cy="5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500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                                                 </a:t>
            </a:r>
            <a:r>
              <a:rPr b="1" lang="es-419" sz="2500" u="sng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INDICE</a:t>
            </a:r>
            <a:endParaRPr b="1" sz="2500" u="sng">
              <a:solidFill>
                <a:srgbClr val="1C45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-93825" y="0"/>
            <a:ext cx="9237600" cy="68580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98000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835">
                <a:solidFill>
                  <a:srgbClr val="1C4587"/>
                </a:solidFill>
              </a:rPr>
              <a:t>                            </a:t>
            </a:r>
            <a:r>
              <a:rPr b="1" lang="es-419" sz="4767" u="sng">
                <a:solidFill>
                  <a:srgbClr val="1C4587"/>
                </a:solidFill>
                <a:latin typeface="DM Sans"/>
                <a:ea typeface="DM Sans"/>
                <a:cs typeface="DM Sans"/>
                <a:sym typeface="DM Sans"/>
              </a:rPr>
              <a:t>INDICE</a:t>
            </a:r>
            <a:endParaRPr b="1" sz="4767" u="sng">
              <a:solidFill>
                <a:srgbClr val="1C458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69" u="sng">
              <a:solidFill>
                <a:srgbClr val="1C458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9904" lvl="0" marL="457200" rtl="0" algn="l"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Tema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Indice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Abstracto-Motivación-Audiencia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Análisis Exploratorio de Datos (EDA) - Resumen Metadata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II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III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IV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Visualizaciones V</a:t>
            </a:r>
            <a:endParaRPr sz="4618">
              <a:solidFill>
                <a:srgbClr val="1C4587"/>
              </a:solidFill>
            </a:endParaRPr>
          </a:p>
          <a:p>
            <a:pPr indent="-389904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AutoNum type="arabicPeriod"/>
            </a:pPr>
            <a:r>
              <a:rPr lang="es-419" sz="4618">
                <a:solidFill>
                  <a:srgbClr val="1C4587"/>
                </a:solidFill>
              </a:rPr>
              <a:t>Insights</a:t>
            </a:r>
            <a:endParaRPr sz="4618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35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0" y="0"/>
            <a:ext cx="2664900" cy="15831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100">
                <a:solidFill>
                  <a:srgbClr val="EF0E0E"/>
                </a:solidFill>
              </a:rPr>
              <a:t> </a:t>
            </a:r>
            <a:r>
              <a:rPr b="1" lang="es-419" sz="3100">
                <a:solidFill>
                  <a:srgbClr val="EF0E0E"/>
                </a:solidFill>
              </a:rPr>
              <a:t> </a:t>
            </a:r>
            <a:endParaRPr b="1" sz="3100">
              <a:solidFill>
                <a:srgbClr val="EF0E0E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  <a:latin typeface="DM Sans"/>
                <a:ea typeface="DM Sans"/>
                <a:cs typeface="DM Sans"/>
                <a:sym typeface="DM Sans"/>
              </a:rPr>
              <a:t>      </a:t>
            </a:r>
            <a:endParaRPr b="1" sz="2500">
              <a:solidFill>
                <a:srgbClr val="EF0E0E"/>
              </a:solidFill>
              <a:highlight>
                <a:srgbClr val="1C4587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0" y="1583100"/>
            <a:ext cx="2664900" cy="52749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D9D9D9"/>
                </a:highlight>
              </a:rPr>
              <a:t>  </a:t>
            </a: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</a:rPr>
              <a:t> </a:t>
            </a:r>
            <a:r>
              <a:rPr b="1" lang="es-419" sz="2500" u="sng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STORYTELLING</a:t>
            </a:r>
            <a:endParaRPr b="1" sz="2500" u="sng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DM Sans"/>
              <a:buChar char="●"/>
            </a:pP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Abstracto</a:t>
            </a:r>
            <a:endParaRPr b="1" sz="25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M Sans"/>
              <a:buChar char="●"/>
            </a:pP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Motivación</a:t>
            </a:r>
            <a:endParaRPr b="1" sz="25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M Sans"/>
              <a:buChar char="●"/>
            </a:pPr>
            <a:r>
              <a:rPr b="1" lang="es-419" sz="25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Audiencia</a:t>
            </a:r>
            <a:endParaRPr b="1" sz="25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2664900" y="0"/>
            <a:ext cx="6479100" cy="68580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 detección de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fraude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es esencial en las 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transacciones 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con tarjetas de crédito (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cc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).  Impacta negativamente en  instituciones financieras y clientes (titulares y comerciantes). Con la ayuda de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ML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y el </a:t>
            </a: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análisis de datos</a:t>
            </a:r>
            <a:r>
              <a:rPr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podremos  generar alertas tempranas y evitar daños económicos a las partes involucradas.-</a:t>
            </a:r>
            <a:endParaRPr sz="1711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                                           </a:t>
            </a:r>
            <a:r>
              <a:rPr b="1" lang="es-419" sz="2011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Hipótesis</a:t>
            </a:r>
            <a:endParaRPr b="1" sz="2011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“Las transacciones fraudulentas se efectúan por </a:t>
            </a:r>
            <a:r>
              <a:rPr b="1" i="1"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única vez</a:t>
            </a:r>
            <a:r>
              <a:rPr i="1"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con la  misma tarjeta</a:t>
            </a:r>
            <a:r>
              <a:rPr lang="es-419" sz="1400">
                <a:solidFill>
                  <a:srgbClr val="A31515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400">
              <a:solidFill>
                <a:srgbClr val="A31515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31515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-Es posible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detectarlas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denunciarlas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a tiempo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-Cuántas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son fraude, cuántas transacciones no lo son?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-Y en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porcentaje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-Cuáles son las estadísticas por cada tarjeta fraude?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-Se utilizaron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varias veces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el mismo día?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-Son los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montos 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relevantes?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-Y la relaciòn  edad vs  fraude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-Poblaciòn de las ciudades donde se efectúan los fraudes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-Durante horarios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AM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o 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PM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-Varían los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comerciantes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7F7F7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64899" cy="16999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25" y="0"/>
            <a:ext cx="9144000" cy="685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90000" spcFirstLastPara="1" rIns="91425" wrap="square" tIns="1260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ANALISIS EXPLORATORIO D</a:t>
            </a:r>
            <a:r>
              <a:rPr b="1" lang="es-419" sz="20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E DATOS (EDA)</a:t>
            </a:r>
            <a:endParaRPr b="1" sz="20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datos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provienen de EEUU desde 01-01-2019 a 21-06-2020 sobre transacciones con tarjetas de crédito (cc). Contiene más de un millón de tr</a:t>
            </a:r>
            <a:r>
              <a:rPr lang="es-419" sz="18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ansacciones con distintos atributos los cuáles se analizarán para su limpieza, transformación,  selección, obtención d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e estadísticas y visualizaciones . El objetivo final: modelo de </a:t>
            </a:r>
            <a:r>
              <a:rPr b="1"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ML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RESUMEN DE METADATA</a:t>
            </a:r>
            <a:endParaRPr b="1" sz="20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Original ( 1296675 rows/ 24 columns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)</a:t>
            </a:r>
            <a:r>
              <a:rPr lang="es-419" sz="1700">
                <a:solidFill>
                  <a:schemeClr val="dk1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    Reducido (15506 rows/21 columns)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1C4587"/>
                </a:solidFill>
                <a:highlight>
                  <a:srgbClr val="D9D9D9"/>
                </a:highlight>
                <a:latin typeface="DM Sans"/>
                <a:ea typeface="DM Sans"/>
                <a:cs typeface="DM Sans"/>
                <a:sym typeface="DM Sans"/>
              </a:rPr>
              <a:t>      </a:t>
            </a:r>
            <a:endParaRPr b="1" sz="2000">
              <a:solidFill>
                <a:srgbClr val="1C4587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00" y="2865000"/>
            <a:ext cx="3059575" cy="3927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225" y="2897725"/>
            <a:ext cx="2114550" cy="3894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5" y="0"/>
            <a:ext cx="9144000" cy="688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1C4587"/>
                </a:solidFill>
              </a:rPr>
              <a:t>   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         </a:t>
            </a: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Cuántas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son fraude ?                                                 y en </a:t>
            </a: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porcentaje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?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Cúantas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transacciones fraude por cc?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5" y="1580400"/>
            <a:ext cx="2466975" cy="10477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1175"/>
            <a:ext cx="3479100" cy="33580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925" y="3712350"/>
            <a:ext cx="2270350" cy="304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7"/>
          <p:cNvSpPr txBox="1"/>
          <p:nvPr/>
        </p:nvSpPr>
        <p:spPr>
          <a:xfrm>
            <a:off x="4572000" y="5345550"/>
            <a:ext cx="3479100" cy="140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</a:t>
            </a:r>
            <a:endParaRPr b="1" sz="2500">
              <a:solidFill>
                <a:srgbClr val="EF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1C4587"/>
                </a:solidFill>
              </a:rPr>
              <a:t>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II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Se utilizaron </a:t>
            </a:r>
            <a:r>
              <a:rPr b="1"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varias veces</a:t>
            </a: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 el mismo día?   Qué edades los titulares de cc fraude ?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25" y="1782825"/>
            <a:ext cx="3185384" cy="49812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525" y="1782825"/>
            <a:ext cx="4611749" cy="3965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5013550" y="6097050"/>
            <a:ext cx="2849700" cy="532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0"/>
            <a:ext cx="9144000" cy="684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07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1C4587"/>
                </a:solidFill>
              </a:rPr>
              <a:t>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III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</a:rPr>
              <a:t>Agrupamientos</a:t>
            </a:r>
            <a:r>
              <a:rPr lang="es-419" sz="1700">
                <a:solidFill>
                  <a:schemeClr val="dk1"/>
                </a:solidFill>
              </a:rPr>
              <a:t> por edades titulares fraude.                                 AM</a:t>
            </a:r>
            <a:r>
              <a:rPr b="1" lang="es-419" sz="1700">
                <a:solidFill>
                  <a:schemeClr val="dk1"/>
                </a:solidFill>
              </a:rPr>
              <a:t> o</a:t>
            </a:r>
            <a:r>
              <a:rPr lang="es-419" sz="1700">
                <a:solidFill>
                  <a:schemeClr val="dk1"/>
                </a:solidFill>
              </a:rPr>
              <a:t> PM 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" y="923275"/>
            <a:ext cx="4344425" cy="3106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525" y="923275"/>
            <a:ext cx="4122124" cy="3106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1625" y="4127400"/>
            <a:ext cx="3208775" cy="262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9"/>
          <p:cNvSpPr txBox="1"/>
          <p:nvPr/>
        </p:nvSpPr>
        <p:spPr>
          <a:xfrm rot="-2260440">
            <a:off x="334893" y="5152978"/>
            <a:ext cx="2107768" cy="56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is fraud?</a:t>
            </a:r>
            <a:endParaRPr b="1" sz="2500">
              <a:solidFill>
                <a:srgbClr val="EF0E0E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2291306">
            <a:off x="6829637" y="5128826"/>
            <a:ext cx="2010352" cy="569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275550" y="1305850"/>
            <a:ext cx="5899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-13200" y="0"/>
            <a:ext cx="9170400" cy="687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07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1C4587"/>
                </a:solidFill>
              </a:rPr>
              <a:t>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IV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Cantidad población </a:t>
            </a:r>
            <a:r>
              <a:rPr b="1" lang="es-419" sz="1700">
                <a:solidFill>
                  <a:schemeClr val="dk1"/>
                </a:solidFill>
              </a:rPr>
              <a:t>vs</a:t>
            </a:r>
            <a:r>
              <a:rPr lang="es-419" sz="1700">
                <a:solidFill>
                  <a:schemeClr val="dk1"/>
                </a:solidFill>
              </a:rPr>
              <a:t> Transacciones fraude       Población &lt; 100.000 </a:t>
            </a:r>
            <a:r>
              <a:rPr b="1" lang="es-419" sz="1700">
                <a:solidFill>
                  <a:schemeClr val="dk1"/>
                </a:solidFill>
              </a:rPr>
              <a:t>vs</a:t>
            </a:r>
            <a:r>
              <a:rPr lang="es-419" sz="1700">
                <a:solidFill>
                  <a:schemeClr val="dk1"/>
                </a:solidFill>
              </a:rPr>
              <a:t> Transac. fraude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Hay predominio de </a:t>
            </a:r>
            <a:r>
              <a:rPr b="1" lang="es-419" sz="1700">
                <a:solidFill>
                  <a:schemeClr val="dk1"/>
                </a:solidFill>
              </a:rPr>
              <a:t>género</a:t>
            </a:r>
            <a:r>
              <a:rPr lang="es-419" sz="1700">
                <a:solidFill>
                  <a:schemeClr val="dk1"/>
                </a:solidFill>
              </a:rPr>
              <a:t>?                                      Hay predominio de </a:t>
            </a:r>
            <a:r>
              <a:rPr b="1" lang="es-419" sz="1700">
                <a:solidFill>
                  <a:schemeClr val="dk1"/>
                </a:solidFill>
              </a:rPr>
              <a:t>días</a:t>
            </a:r>
            <a:r>
              <a:rPr lang="es-419" sz="1700">
                <a:solidFill>
                  <a:schemeClr val="dk1"/>
                </a:solidFill>
              </a:rPr>
              <a:t> de semana?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" y="1214463"/>
            <a:ext cx="4493624" cy="2460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925" y="1214475"/>
            <a:ext cx="4353049" cy="2460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425" y="4677900"/>
            <a:ext cx="2708125" cy="1997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125" y="4677900"/>
            <a:ext cx="1604400" cy="1038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0"/>
          <p:cNvSpPr txBox="1"/>
          <p:nvPr/>
        </p:nvSpPr>
        <p:spPr>
          <a:xfrm>
            <a:off x="2268175" y="6062100"/>
            <a:ext cx="2611200" cy="613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-875800" y="0"/>
            <a:ext cx="951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124225" y="839950"/>
            <a:ext cx="50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6350" y="0"/>
            <a:ext cx="9144000" cy="68838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8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1C4587"/>
                </a:solidFill>
              </a:rPr>
              <a:t>                                   </a:t>
            </a:r>
            <a:r>
              <a:rPr b="1" lang="es-419" sz="2500" u="sng">
                <a:solidFill>
                  <a:srgbClr val="1C4587"/>
                </a:solidFill>
              </a:rPr>
              <a:t>VISUALIZACIONES V</a:t>
            </a:r>
            <a:endParaRPr b="1" sz="2500" u="sng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rgbClr val="1C4587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999999"/>
                </a:highlight>
                <a:latin typeface="DM Sans"/>
                <a:ea typeface="DM Sans"/>
                <a:cs typeface="DM Sans"/>
                <a:sym typeface="DM Sans"/>
              </a:rPr>
              <a:t>Emisores cc /cc únicas/Transacciones                          Emisores cc vs Transacciones</a:t>
            </a:r>
            <a:endParaRPr sz="1700">
              <a:solidFill>
                <a:schemeClr val="dk1"/>
              </a:solidFill>
              <a:highlight>
                <a:srgbClr val="99999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 u="sng">
              <a:solidFill>
                <a:srgbClr val="1C4587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1391175"/>
            <a:ext cx="4404925" cy="2114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200" y="1391175"/>
            <a:ext cx="3674050" cy="2114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1"/>
          <p:cNvSpPr txBox="1"/>
          <p:nvPr/>
        </p:nvSpPr>
        <p:spPr>
          <a:xfrm>
            <a:off x="3243400" y="4520625"/>
            <a:ext cx="3759300" cy="15729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              </a:t>
            </a:r>
            <a:endParaRPr b="1" sz="2500">
              <a:solidFill>
                <a:srgbClr val="EF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EF0E0E"/>
                </a:solidFill>
              </a:rPr>
              <a:t>           IS FRAUD ?</a:t>
            </a:r>
            <a:endParaRPr b="1" sz="2500">
              <a:solidFill>
                <a:srgbClr val="EF0E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