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7B0EF-5CE7-A74F-9E45-7981D9DA7411}" v="2" dt="2024-03-22T09:35:03.0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6" d="100"/>
          <a:sy n="106" d="100"/>
        </p:scale>
        <p:origin x="1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louraoui" userId="2dbf40dc-caef-4d9e-bc9c-1fe14f1e0bea" providerId="ADAL" clId="{E9B7B0EF-5CE7-A74F-9E45-7981D9DA7411}"/>
    <pc:docChg chg="custSel modSld sldOrd">
      <pc:chgData name="youssef louraoui" userId="2dbf40dc-caef-4d9e-bc9c-1fe14f1e0bea" providerId="ADAL" clId="{E9B7B0EF-5CE7-A74F-9E45-7981D9DA7411}" dt="2024-03-22T10:06:44.915" v="186" actId="14100"/>
      <pc:docMkLst>
        <pc:docMk/>
      </pc:docMkLst>
      <pc:sldChg chg="modSp mod">
        <pc:chgData name="youssef louraoui" userId="2dbf40dc-caef-4d9e-bc9c-1fe14f1e0bea" providerId="ADAL" clId="{E9B7B0EF-5CE7-A74F-9E45-7981D9DA7411}" dt="2024-03-22T10:05:47.106" v="116" actId="20577"/>
        <pc:sldMkLst>
          <pc:docMk/>
          <pc:sldMk cId="0" sldId="257"/>
        </pc:sldMkLst>
        <pc:graphicFrameChg chg="modGraphic">
          <ac:chgData name="youssef louraoui" userId="2dbf40dc-caef-4d9e-bc9c-1fe14f1e0bea" providerId="ADAL" clId="{E9B7B0EF-5CE7-A74F-9E45-7981D9DA7411}" dt="2024-03-22T10:05:47.106" v="116" actId="20577"/>
          <ac:graphicFrameMkLst>
            <pc:docMk/>
            <pc:sldMk cId="0" sldId="257"/>
            <ac:graphicFrameMk id="11" creationId="{00000000-0000-0000-0000-000000000000}"/>
          </ac:graphicFrameMkLst>
        </pc:graphicFrameChg>
      </pc:sldChg>
      <pc:sldChg chg="modSp mod">
        <pc:chgData name="youssef louraoui" userId="2dbf40dc-caef-4d9e-bc9c-1fe14f1e0bea" providerId="ADAL" clId="{E9B7B0EF-5CE7-A74F-9E45-7981D9DA7411}" dt="2024-03-22T10:04:41.527" v="104" actId="20577"/>
        <pc:sldMkLst>
          <pc:docMk/>
          <pc:sldMk cId="0" sldId="259"/>
        </pc:sldMkLst>
        <pc:spChg chg="mod">
          <ac:chgData name="youssef louraoui" userId="2dbf40dc-caef-4d9e-bc9c-1fe14f1e0bea" providerId="ADAL" clId="{E9B7B0EF-5CE7-A74F-9E45-7981D9DA7411}" dt="2024-03-22T10:04:41.527" v="104" actId="20577"/>
          <ac:spMkLst>
            <pc:docMk/>
            <pc:sldMk cId="0" sldId="259"/>
            <ac:spMk id="8" creationId="{00000000-0000-0000-0000-000000000000}"/>
          </ac:spMkLst>
        </pc:spChg>
      </pc:sldChg>
      <pc:sldChg chg="modSp mod">
        <pc:chgData name="youssef louraoui" userId="2dbf40dc-caef-4d9e-bc9c-1fe14f1e0bea" providerId="ADAL" clId="{E9B7B0EF-5CE7-A74F-9E45-7981D9DA7411}" dt="2024-03-22T09:35:43.653" v="59" actId="790"/>
        <pc:sldMkLst>
          <pc:docMk/>
          <pc:sldMk cId="0" sldId="267"/>
        </pc:sldMkLst>
        <pc:graphicFrameChg chg="mod modGraphic">
          <ac:chgData name="youssef louraoui" userId="2dbf40dc-caef-4d9e-bc9c-1fe14f1e0bea" providerId="ADAL" clId="{E9B7B0EF-5CE7-A74F-9E45-7981D9DA7411}" dt="2024-03-22T09:35:43.653" v="59" actId="790"/>
          <ac:graphicFrameMkLst>
            <pc:docMk/>
            <pc:sldMk cId="0" sldId="267"/>
            <ac:graphicFrameMk id="4" creationId="{00000000-0000-0000-0000-000000000000}"/>
          </ac:graphicFrameMkLst>
        </pc:graphicFrameChg>
      </pc:sldChg>
      <pc:sldChg chg="modSp mod">
        <pc:chgData name="youssef louraoui" userId="2dbf40dc-caef-4d9e-bc9c-1fe14f1e0bea" providerId="ADAL" clId="{E9B7B0EF-5CE7-A74F-9E45-7981D9DA7411}" dt="2024-03-22T09:52:27.172" v="86" actId="14100"/>
        <pc:sldMkLst>
          <pc:docMk/>
          <pc:sldMk cId="0" sldId="268"/>
        </pc:sldMkLst>
        <pc:spChg chg="mod">
          <ac:chgData name="youssef louraoui" userId="2dbf40dc-caef-4d9e-bc9c-1fe14f1e0bea" providerId="ADAL" clId="{E9B7B0EF-5CE7-A74F-9E45-7981D9DA7411}" dt="2024-03-22T09:52:27.172" v="86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youssef louraoui" userId="2dbf40dc-caef-4d9e-bc9c-1fe14f1e0bea" providerId="ADAL" clId="{E9B7B0EF-5CE7-A74F-9E45-7981D9DA7411}" dt="2024-03-22T10:05:24.034" v="106" actId="1035"/>
        <pc:sldMkLst>
          <pc:docMk/>
          <pc:sldMk cId="0" sldId="272"/>
        </pc:sldMkLst>
        <pc:picChg chg="mod">
          <ac:chgData name="youssef louraoui" userId="2dbf40dc-caef-4d9e-bc9c-1fe14f1e0bea" providerId="ADAL" clId="{E9B7B0EF-5CE7-A74F-9E45-7981D9DA7411}" dt="2024-03-22T10:05:24.034" v="106" actId="1035"/>
          <ac:picMkLst>
            <pc:docMk/>
            <pc:sldMk cId="0" sldId="272"/>
            <ac:picMk id="6" creationId="{00000000-0000-0000-0000-000000000000}"/>
          </ac:picMkLst>
        </pc:picChg>
      </pc:sldChg>
      <pc:sldChg chg="ord">
        <pc:chgData name="youssef louraoui" userId="2dbf40dc-caef-4d9e-bc9c-1fe14f1e0bea" providerId="ADAL" clId="{E9B7B0EF-5CE7-A74F-9E45-7981D9DA7411}" dt="2024-03-22T10:05:42.496" v="115" actId="20578"/>
        <pc:sldMkLst>
          <pc:docMk/>
          <pc:sldMk cId="0" sldId="274"/>
        </pc:sldMkLst>
      </pc:sldChg>
      <pc:sldChg chg="modSp mod">
        <pc:chgData name="youssef louraoui" userId="2dbf40dc-caef-4d9e-bc9c-1fe14f1e0bea" providerId="ADAL" clId="{E9B7B0EF-5CE7-A74F-9E45-7981D9DA7411}" dt="2024-03-22T10:05:38.736" v="113" actId="20577"/>
        <pc:sldMkLst>
          <pc:docMk/>
          <pc:sldMk cId="0" sldId="276"/>
        </pc:sldMkLst>
        <pc:spChg chg="mod">
          <ac:chgData name="youssef louraoui" userId="2dbf40dc-caef-4d9e-bc9c-1fe14f1e0bea" providerId="ADAL" clId="{E9B7B0EF-5CE7-A74F-9E45-7981D9DA7411}" dt="2024-03-22T10:05:38.736" v="113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youssef louraoui" userId="2dbf40dc-caef-4d9e-bc9c-1fe14f1e0bea" providerId="ADAL" clId="{E9B7B0EF-5CE7-A74F-9E45-7981D9DA7411}" dt="2024-03-22T10:06:44.915" v="186" actId="14100"/>
        <pc:sldMkLst>
          <pc:docMk/>
          <pc:sldMk cId="0" sldId="278"/>
        </pc:sldMkLst>
        <pc:spChg chg="mod">
          <ac:chgData name="youssef louraoui" userId="2dbf40dc-caef-4d9e-bc9c-1fe14f1e0bea" providerId="ADAL" clId="{E9B7B0EF-5CE7-A74F-9E45-7981D9DA7411}" dt="2024-03-22T10:06:44.915" v="186" actId="14100"/>
          <ac:spMkLst>
            <pc:docMk/>
            <pc:sldMk cId="0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6452"/>
            <a:ext cx="9089390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8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D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D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D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6154" y="888491"/>
            <a:ext cx="9721850" cy="0"/>
          </a:xfrm>
          <a:custGeom>
            <a:avLst/>
            <a:gdLst/>
            <a:ahLst/>
            <a:cxnLst/>
            <a:rect l="l" t="t" r="r" b="b"/>
            <a:pathLst>
              <a:path w="9721850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4" y="7168894"/>
            <a:ext cx="9721850" cy="193675"/>
          </a:xfrm>
          <a:custGeom>
            <a:avLst/>
            <a:gdLst/>
            <a:ahLst/>
            <a:cxnLst/>
            <a:rect l="l" t="t" r="r" b="b"/>
            <a:pathLst>
              <a:path w="9721850" h="193675">
                <a:moveTo>
                  <a:pt x="9721596" y="15240"/>
                </a:moveTo>
                <a:lnTo>
                  <a:pt x="9721596" y="193548"/>
                </a:lnTo>
              </a:path>
              <a:path w="9721850" h="193675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58300" y="312420"/>
            <a:ext cx="940306" cy="1996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6154" y="382524"/>
            <a:ext cx="1363979" cy="505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483107"/>
            <a:ext cx="85344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1D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14" y="2354776"/>
            <a:ext cx="10012680" cy="259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8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2344" y="7043738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4" y="888491"/>
            <a:ext cx="8651240" cy="0"/>
          </a:xfrm>
          <a:custGeom>
            <a:avLst/>
            <a:gdLst/>
            <a:ahLst/>
            <a:cxnLst/>
            <a:rect l="l" t="t" r="r" b="b"/>
            <a:pathLst>
              <a:path w="8651240">
                <a:moveTo>
                  <a:pt x="0" y="0"/>
                </a:moveTo>
                <a:lnTo>
                  <a:pt x="8650644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154" y="7168894"/>
            <a:ext cx="9721850" cy="193675"/>
          </a:xfrm>
          <a:custGeom>
            <a:avLst/>
            <a:gdLst/>
            <a:ahLst/>
            <a:cxnLst/>
            <a:rect l="l" t="t" r="r" b="b"/>
            <a:pathLst>
              <a:path w="9721850" h="193675">
                <a:moveTo>
                  <a:pt x="9721596" y="15240"/>
                </a:moveTo>
                <a:lnTo>
                  <a:pt x="9721596" y="193548"/>
                </a:lnTo>
              </a:path>
              <a:path w="9721850" h="193675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8300" y="312420"/>
            <a:ext cx="940306" cy="199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4" y="382524"/>
            <a:ext cx="1363979" cy="505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1509487"/>
            <a:ext cx="10693397" cy="28148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21476" y="4548123"/>
            <a:ext cx="6853555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3152"/>
                </a:solidFill>
                <a:latin typeface="Arial"/>
                <a:cs typeface="Arial"/>
              </a:rPr>
              <a:t>Orange</a:t>
            </a:r>
            <a:r>
              <a:rPr sz="2800" b="1" spc="-35" dirty="0">
                <a:solidFill>
                  <a:srgbClr val="403152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403152"/>
                </a:solidFill>
                <a:latin typeface="Arial"/>
                <a:cs typeface="Arial"/>
              </a:rPr>
              <a:t>(TICKER:ORAN.PA)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Éva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l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7375E"/>
                </a:solidFill>
                <a:latin typeface="Arial"/>
                <a:cs typeface="Arial"/>
              </a:rPr>
              <a:t>at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17375E"/>
                </a:solidFill>
                <a:latin typeface="Arial"/>
                <a:cs typeface="Arial"/>
              </a:rPr>
              <a:t>n</a:t>
            </a:r>
            <a:r>
              <a:rPr sz="2000" b="1" spc="-3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17375E"/>
                </a:solidFill>
                <a:latin typeface="Arial"/>
                <a:cs typeface="Arial"/>
              </a:rPr>
              <a:t>'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ac</a:t>
            </a:r>
            <a:r>
              <a:rPr sz="2000" b="1" spc="-20" dirty="0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on</a:t>
            </a:r>
            <a:r>
              <a:rPr sz="2000" b="1" dirty="0">
                <a:solidFill>
                  <a:srgbClr val="17375E"/>
                </a:solidFill>
                <a:latin typeface="Arial"/>
                <a:cs typeface="Arial"/>
              </a:rPr>
              <a:t>s</a:t>
            </a:r>
            <a:r>
              <a:rPr sz="2000" b="1" spc="-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7375E"/>
                </a:solidFill>
                <a:latin typeface="Arial"/>
                <a:cs typeface="Arial"/>
              </a:rPr>
              <a:t>–</a:t>
            </a:r>
            <a:r>
              <a:rPr sz="2000" b="1" spc="-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235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17375E"/>
                </a:solidFill>
                <a:latin typeface="Arial"/>
                <a:cs typeface="Arial"/>
              </a:rPr>
              <a:t>.</a:t>
            </a:r>
            <a:r>
              <a:rPr sz="2000" b="1" spc="-4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Pan</a:t>
            </a:r>
            <a:r>
              <a:rPr sz="2000" b="1" spc="-20" dirty="0">
                <a:solidFill>
                  <a:srgbClr val="17375E"/>
                </a:solidFill>
                <a:latin typeface="Arial"/>
                <a:cs typeface="Arial"/>
              </a:rPr>
              <a:t>sar</a:t>
            </a:r>
            <a:r>
              <a:rPr sz="2000" b="1" dirty="0">
                <a:solidFill>
                  <a:srgbClr val="17375E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104000"/>
              </a:lnSpc>
            </a:pP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François PEDEBOY 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(francois.pedeboy@etud.univ-evry.fr) </a:t>
            </a:r>
            <a:r>
              <a:rPr sz="2000" b="1" spc="-54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Anas</a:t>
            </a:r>
            <a:r>
              <a:rPr sz="2000" b="1" spc="-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NAJOUI</a:t>
            </a:r>
            <a:r>
              <a:rPr sz="2000" b="1" spc="-4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(anas.najoui@etud.univ-evry.fr)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000" b="1" spc="-35" dirty="0">
                <a:solidFill>
                  <a:srgbClr val="17375E"/>
                </a:solidFill>
                <a:latin typeface="Arial"/>
                <a:cs typeface="Arial"/>
              </a:rPr>
              <a:t>Youssef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17375E"/>
                </a:solidFill>
                <a:latin typeface="Arial"/>
                <a:cs typeface="Arial"/>
              </a:rPr>
              <a:t>LOURAOUI</a:t>
            </a:r>
            <a:r>
              <a:rPr sz="2000" b="1" spc="-25" dirty="0">
                <a:solidFill>
                  <a:srgbClr val="17375E"/>
                </a:solidFill>
                <a:latin typeface="Arial"/>
                <a:cs typeface="Arial"/>
              </a:rPr>
              <a:t> (youssef.louraoui@etud.univ-evry.fr)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6798" y="67345"/>
            <a:ext cx="1299993" cy="8666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93" y="1630870"/>
            <a:ext cx="5452745" cy="249554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2384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Dynamique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moteurs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l'industrie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télécommunications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528828"/>
            <a:ext cx="312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Analyse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du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business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plan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2183891"/>
            <a:ext cx="9366885" cy="10896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concurrence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7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démarquer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sur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marché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européen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saturé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nécessite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l'innovation.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Orange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peut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tirer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cette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innovation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ts val="163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Les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services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groupés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spécialisation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L'expérience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3884676"/>
            <a:ext cx="914463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Déploiement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 la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5G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L'efficacité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déploiement 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5G par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Orange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dépend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plusieurs facteurs, notamment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couverture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du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réseau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10" dirty="0">
                <a:latin typeface="Arial"/>
                <a:cs typeface="Arial"/>
              </a:rPr>
              <a:t>Disponibilité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appareils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Les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forfaits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données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69900" y="7211219"/>
            <a:ext cx="1866900" cy="306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Orange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S.A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Financial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Report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Eikon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1717997"/>
            <a:ext cx="5498465" cy="249554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365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Dynamique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moteurs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l'industrie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télécommunications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528828"/>
            <a:ext cx="35039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Analyse</a:t>
            </a:r>
            <a:r>
              <a:rPr spc="-3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du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business</a:t>
            </a:r>
            <a:r>
              <a:rPr spc="-30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plan</a:t>
            </a:r>
            <a:r>
              <a:rPr spc="-2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2235708"/>
            <a:ext cx="9367520" cy="45059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715">
              <a:lnSpc>
                <a:spcPts val="1580"/>
              </a:lnSpc>
              <a:spcBef>
                <a:spcPts val="235"/>
              </a:spcBef>
            </a:pP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3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cybersécurité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1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cybersécurité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</a:t>
            </a:r>
            <a:r>
              <a:rPr sz="1400" spc="3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une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préoccupation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croissante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pour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</a:t>
            </a:r>
            <a:r>
              <a:rPr sz="1400" spc="3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entreprises.</a:t>
            </a:r>
            <a:r>
              <a:rPr sz="1400" spc="3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</a:t>
            </a:r>
            <a:r>
              <a:rPr sz="1400" spc="3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investissements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d'Orange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dans </a:t>
            </a:r>
            <a:r>
              <a:rPr sz="1400" dirty="0">
                <a:latin typeface="Arial MT"/>
                <a:cs typeface="Arial MT"/>
              </a:rPr>
              <a:t>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domaine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pourraient consister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à: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Développer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solutions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sécurité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Offrir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sécurité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gérés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12700" marR="5080">
              <a:lnSpc>
                <a:spcPct val="1014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Expansion</a:t>
            </a:r>
            <a:r>
              <a:rPr sz="1400" b="1" spc="3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africaine</a:t>
            </a:r>
            <a:r>
              <a:rPr sz="1400" b="1" spc="3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5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L'Afrique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marché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à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forte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croissance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avec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potentiel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inexploité.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Orange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pourrait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continuer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à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98450" indent="-285750">
              <a:lnSpc>
                <a:spcPts val="163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Étendre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infrastructure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réseau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ts val="163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Développer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forfaits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données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mobiles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abordables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offrir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d'argent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mobile.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580"/>
              </a:lnSpc>
            </a:pPr>
            <a:r>
              <a:rPr sz="1400" b="1" spc="-5" dirty="0">
                <a:latin typeface="Arial"/>
                <a:cs typeface="Arial"/>
              </a:rPr>
              <a:t>Gestion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</a:t>
            </a:r>
            <a:r>
              <a:rPr sz="1400" b="1" spc="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coûts</a:t>
            </a:r>
            <a:r>
              <a:rPr sz="1400" b="1" spc="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L'équilibre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l'optimisation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coûts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qualité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tâche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délicate.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Orange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pourrait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concentrer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 points suivants: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L'automatisation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processus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requalification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employés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existants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Investir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dans l'intelligence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artificielle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9900" y="7211219"/>
            <a:ext cx="1866900" cy="306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Orange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S.A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Financial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Report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Eikon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01395"/>
            <a:ext cx="18249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Analyse</a:t>
            </a:r>
            <a:r>
              <a:rPr spc="-75" dirty="0"/>
              <a:t> </a:t>
            </a:r>
            <a:r>
              <a:rPr spc="-10" dirty="0"/>
              <a:t>SWOT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7200392"/>
            <a:ext cx="2710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 Eikon 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 Orange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S.A Financial Results 2023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77824"/>
              </p:ext>
            </p:extLst>
          </p:nvPr>
        </p:nvGraphicFramePr>
        <p:xfrm>
          <a:off x="463550" y="1281482"/>
          <a:ext cx="9753600" cy="364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84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Analyse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SWOT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Orange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(ORAN.PA)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D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Forces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1D57"/>
                      </a:solidFill>
                      <a:prstDash val="soli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Faiblesses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1D57"/>
                      </a:solidFill>
                      <a:prstDash val="solid"/>
                    </a:lnB>
                    <a:solidFill>
                      <a:srgbClr val="BD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501">
                <a:tc>
                  <a:txBody>
                    <a:bodyPr/>
                    <a:lstStyle/>
                    <a:p>
                      <a:pPr marR="1503680">
                        <a:lnSpc>
                          <a:spcPts val="161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Solides performances financières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Consolidations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partenariats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stratégiques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R="447040">
                        <a:lnSpc>
                          <a:spcPts val="17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Innovations dans l'infrastructure numérique et de r</a:t>
                      </a:r>
                      <a:r>
                        <a:rPr lang="en-GB" sz="14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seau</a:t>
                      </a:r>
                      <a:endParaRPr lang="fr-FR" sz="1400" spc="-5" dirty="0">
                        <a:latin typeface="Arial MT"/>
                        <a:cs typeface="Arial MT"/>
                      </a:endParaRPr>
                    </a:p>
                    <a:p>
                      <a:pPr marR="447040">
                        <a:lnSpc>
                          <a:spcPts val="1700"/>
                        </a:lnSpc>
                        <a:spcBef>
                          <a:spcPts val="20"/>
                        </a:spcBef>
                      </a:pPr>
                      <a:r>
                        <a:rPr lang="fr-FR" sz="1400" spc="-5" noProof="0" dirty="0">
                          <a:latin typeface="Arial MT"/>
                          <a:cs typeface="Arial MT"/>
                        </a:rPr>
                        <a:t>Forte présence</a:t>
                      </a:r>
                      <a:endParaRPr lang="fr-FR" sz="1400" noProof="0" dirty="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1D57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0220">
                        <a:lnSpc>
                          <a:spcPts val="1610"/>
                        </a:lnSpc>
                        <a:spcBef>
                          <a:spcPts val="4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Diversification géographique limitée des flux de revenus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Coûts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opérationnels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1D57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Opportunités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Menaces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2043">
                <a:tc>
                  <a:txBody>
                    <a:bodyPr/>
                    <a:lstStyle/>
                    <a:p>
                      <a:pPr marL="91440" marR="1913889">
                        <a:lnSpc>
                          <a:spcPts val="1580"/>
                        </a:lnSpc>
                        <a:spcBef>
                          <a:spcPts val="128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Développer les services numériques </a:t>
                      </a:r>
                      <a:r>
                        <a:rPr sz="1400" spc="-3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Déploiement de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5G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ts val="16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Acquisitions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 err="1">
                          <a:latin typeface="Arial MT"/>
                          <a:cs typeface="Arial MT"/>
                        </a:rPr>
                        <a:t>stratégiques</a:t>
                      </a:r>
                      <a:endParaRPr lang="fr-FR" sz="1400" spc="-5" dirty="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ts val="1670"/>
                        </a:lnSpc>
                      </a:pPr>
                      <a:r>
                        <a:rPr lang="en-GB" sz="1400" spc="-5" dirty="0" err="1">
                          <a:latin typeface="Arial MT"/>
                          <a:cs typeface="Arial MT"/>
                        </a:rPr>
                        <a:t>Priorité</a:t>
                      </a:r>
                      <a:r>
                        <a:rPr lang="en-GB"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GB" sz="1400" spc="-5" dirty="0">
                          <a:latin typeface="Arial MT"/>
                          <a:cs typeface="Arial MT"/>
                        </a:rPr>
                        <a:t>au </a:t>
                      </a:r>
                      <a:r>
                        <a:rPr lang="en-GB" sz="1400" spc="-5" dirty="0" err="1">
                          <a:latin typeface="Arial MT"/>
                          <a:cs typeface="Arial MT"/>
                        </a:rPr>
                        <a:t>développement</a:t>
                      </a:r>
                      <a:r>
                        <a:rPr lang="en-GB" sz="1400" spc="-5" dirty="0">
                          <a:latin typeface="Arial MT"/>
                          <a:cs typeface="Arial MT"/>
                        </a:rPr>
                        <a:t> durable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marR="2413000">
                        <a:lnSpc>
                          <a:spcPct val="116399"/>
                        </a:lnSpc>
                        <a:spcBef>
                          <a:spcPts val="7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Défis réglementaires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Concurrence intense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Perturbations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technologiques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492252"/>
            <a:ext cx="3200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Analyse de la compétition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7200392"/>
            <a:ext cx="5400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 Eikon,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2024 (ORAN.PA,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EQ). All figures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in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 billion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USD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at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 today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spot price.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Data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as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of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07/03/2024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614" y="2354776"/>
          <a:ext cx="9998071" cy="2583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5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07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6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28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United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28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United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5715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Pays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France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France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Kingdom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Kingdom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Germany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Italy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France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Germany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Italy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Netherlands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Mkt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cap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30.53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14.87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23.90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13.56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120.96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8318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10.91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11.40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7.62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6.45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14.61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EV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64.72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26.42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72.63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44.80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307.51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15.80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7.07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10.96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38.11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20.40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75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Revenu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47.74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61.85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47.94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26.44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124.69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10.93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9.48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17.60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6.07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EBITDA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15.87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20.53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9.78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38.70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2.81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76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EBIT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6.12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5.77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12.48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-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587">
                <a:tc>
                  <a:txBody>
                    <a:bodyPr/>
                    <a:lstStyle/>
                    <a:p>
                      <a:pPr marL="5715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b="1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2.63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3.44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8.59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0.36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-0.23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ts val="1220"/>
                        </a:lnSpc>
                        <a:spcBef>
                          <a:spcPts val="7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23378" y="1278661"/>
          <a:ext cx="9037316" cy="492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6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1855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Orange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Bouygues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Vodafone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BT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Group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Deutsche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Infrastrutture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Vivendi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Telefonica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Telecom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1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Koninklijke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26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PLC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PLC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6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Telekom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169545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Wireless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ane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SpA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 marR="253365">
                        <a:lnSpc>
                          <a:spcPts val="1300"/>
                        </a:lnSpc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eu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sch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Holding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26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Italia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SpA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KPN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NV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119917" y="1768983"/>
            <a:ext cx="1497330" cy="556895"/>
            <a:chOff x="1119917" y="1768983"/>
            <a:chExt cx="1497330" cy="5568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917" y="1768983"/>
              <a:ext cx="834706" cy="5564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9893" y="1856718"/>
              <a:ext cx="677332" cy="3810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0178" y="1856718"/>
            <a:ext cx="499533" cy="381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9506" y="1778671"/>
            <a:ext cx="825497" cy="5503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1313" y="1798388"/>
            <a:ext cx="504898" cy="5048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4796" y="1956540"/>
            <a:ext cx="800100" cy="18135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8992" y="1739308"/>
            <a:ext cx="748083" cy="4984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75789" y="1770464"/>
            <a:ext cx="912159" cy="5549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71056" y="1800225"/>
            <a:ext cx="473864" cy="4738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40488" y="1915232"/>
            <a:ext cx="358233" cy="181643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61962" y="5437795"/>
          <a:ext cx="9753594" cy="108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4590">
                <a:tc>
                  <a:txBody>
                    <a:bodyPr/>
                    <a:lstStyle/>
                    <a:p>
                      <a:pPr marL="1608455" marR="17780">
                        <a:lnSpc>
                          <a:spcPts val="1300"/>
                        </a:lnSpc>
                        <a:spcBef>
                          <a:spcPts val="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Market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za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85115">
                        <a:lnSpc>
                          <a:spcPts val="1300"/>
                        </a:lnSpc>
                        <a:spcBef>
                          <a:spcPts val="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Enterprise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100" b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(EV)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Revenue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EBITDA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EBIT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4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High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120.96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307.51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124.69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38.70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12.48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8.59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7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Low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6.45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7.07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0.45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-0.23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Mean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25.48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60.84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35.38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10.94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3.75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90">
                <a:tc>
                  <a:txBody>
                    <a:bodyPr/>
                    <a:lstStyle/>
                    <a:p>
                      <a:pPr marL="8890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Median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14.09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32.27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22.02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5.68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905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2.46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3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1.02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09487"/>
            <a:ext cx="10693398" cy="28148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005" y="4710684"/>
            <a:ext cx="4222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solidFill>
                  <a:srgbClr val="002060"/>
                </a:solidFill>
                <a:latin typeface="Arial"/>
                <a:cs typeface="Arial"/>
              </a:rPr>
              <a:t>Valorisation </a:t>
            </a:r>
            <a:r>
              <a:rPr sz="2600" b="1" spc="-5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sz="2600" b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2060"/>
                </a:solidFill>
                <a:latin typeface="Arial"/>
                <a:cs typeface="Arial"/>
              </a:rPr>
              <a:t>l’entreprise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151" y="4715876"/>
            <a:ext cx="543560" cy="628650"/>
            <a:chOff x="727151" y="4715876"/>
            <a:chExt cx="543560" cy="628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988" y="4765023"/>
              <a:ext cx="480495" cy="469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151" y="4715876"/>
              <a:ext cx="542936" cy="6284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8149" y="4773442"/>
            <a:ext cx="390525" cy="339725"/>
          </a:xfrm>
          <a:prstGeom prst="rect">
            <a:avLst/>
          </a:prstGeom>
          <a:solidFill>
            <a:srgbClr val="1A426E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05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3039" y="5470947"/>
            <a:ext cx="1568450" cy="1558290"/>
            <a:chOff x="3333039" y="5470947"/>
            <a:chExt cx="1568450" cy="15582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3039" y="5470947"/>
              <a:ext cx="1567835" cy="1557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6271" y="5941491"/>
              <a:ext cx="1084131" cy="6531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51146" y="5479207"/>
              <a:ext cx="1477645" cy="1477645"/>
            </a:xfrm>
            <a:custGeom>
              <a:avLst/>
              <a:gdLst/>
              <a:ahLst/>
              <a:cxnLst/>
              <a:rect l="l" t="t" r="r" b="b"/>
              <a:pathLst>
                <a:path w="1477645" h="1477645">
                  <a:moveTo>
                    <a:pt x="738666" y="0"/>
                  </a:moveTo>
                  <a:lnTo>
                    <a:pt x="685909" y="1852"/>
                  </a:lnTo>
                  <a:lnTo>
                    <a:pt x="634152" y="7334"/>
                  </a:lnTo>
                  <a:lnTo>
                    <a:pt x="583524" y="16314"/>
                  </a:lnTo>
                  <a:lnTo>
                    <a:pt x="534148" y="28671"/>
                  </a:lnTo>
                  <a:lnTo>
                    <a:pt x="486147" y="44278"/>
                  </a:lnTo>
                  <a:lnTo>
                    <a:pt x="439649" y="63011"/>
                  </a:lnTo>
                  <a:lnTo>
                    <a:pt x="394778" y="84744"/>
                  </a:lnTo>
                  <a:lnTo>
                    <a:pt x="351657" y="109354"/>
                  </a:lnTo>
                  <a:lnTo>
                    <a:pt x="310414" y="136716"/>
                  </a:lnTo>
                  <a:lnTo>
                    <a:pt x="271171" y="166704"/>
                  </a:lnTo>
                  <a:lnTo>
                    <a:pt x="234055" y="199191"/>
                  </a:lnTo>
                  <a:lnTo>
                    <a:pt x="199191" y="234055"/>
                  </a:lnTo>
                  <a:lnTo>
                    <a:pt x="166704" y="271172"/>
                  </a:lnTo>
                  <a:lnTo>
                    <a:pt x="136716" y="310414"/>
                  </a:lnTo>
                  <a:lnTo>
                    <a:pt x="109354" y="351657"/>
                  </a:lnTo>
                  <a:lnTo>
                    <a:pt x="84744" y="394778"/>
                  </a:lnTo>
                  <a:lnTo>
                    <a:pt x="63011" y="439649"/>
                  </a:lnTo>
                  <a:lnTo>
                    <a:pt x="44278" y="486148"/>
                  </a:lnTo>
                  <a:lnTo>
                    <a:pt x="28670" y="534148"/>
                  </a:lnTo>
                  <a:lnTo>
                    <a:pt x="16314" y="583525"/>
                  </a:lnTo>
                  <a:lnTo>
                    <a:pt x="7334" y="634152"/>
                  </a:lnTo>
                  <a:lnTo>
                    <a:pt x="1852" y="685909"/>
                  </a:lnTo>
                  <a:lnTo>
                    <a:pt x="0" y="738666"/>
                  </a:lnTo>
                  <a:lnTo>
                    <a:pt x="1852" y="791419"/>
                  </a:lnTo>
                  <a:lnTo>
                    <a:pt x="7334" y="843170"/>
                  </a:lnTo>
                  <a:lnTo>
                    <a:pt x="16314" y="893795"/>
                  </a:lnTo>
                  <a:lnTo>
                    <a:pt x="28670" y="943169"/>
                  </a:lnTo>
                  <a:lnTo>
                    <a:pt x="44278" y="991167"/>
                  </a:lnTo>
                  <a:lnTo>
                    <a:pt x="63011" y="1037665"/>
                  </a:lnTo>
                  <a:lnTo>
                    <a:pt x="84744" y="1082536"/>
                  </a:lnTo>
                  <a:lnTo>
                    <a:pt x="109354" y="1125656"/>
                  </a:lnTo>
                  <a:lnTo>
                    <a:pt x="136716" y="1166900"/>
                  </a:lnTo>
                  <a:lnTo>
                    <a:pt x="166704" y="1206143"/>
                  </a:lnTo>
                  <a:lnTo>
                    <a:pt x="199191" y="1243260"/>
                  </a:lnTo>
                  <a:lnTo>
                    <a:pt x="234055" y="1278126"/>
                  </a:lnTo>
                  <a:lnTo>
                    <a:pt x="271171" y="1310616"/>
                  </a:lnTo>
                  <a:lnTo>
                    <a:pt x="310414" y="1340605"/>
                  </a:lnTo>
                  <a:lnTo>
                    <a:pt x="351657" y="1367968"/>
                  </a:lnTo>
                  <a:lnTo>
                    <a:pt x="394778" y="1392579"/>
                  </a:lnTo>
                  <a:lnTo>
                    <a:pt x="439649" y="1414315"/>
                  </a:lnTo>
                  <a:lnTo>
                    <a:pt x="486147" y="1433050"/>
                  </a:lnTo>
                  <a:lnTo>
                    <a:pt x="534148" y="1448658"/>
                  </a:lnTo>
                  <a:lnTo>
                    <a:pt x="583524" y="1461016"/>
                  </a:lnTo>
                  <a:lnTo>
                    <a:pt x="634152" y="1469998"/>
                  </a:lnTo>
                  <a:lnTo>
                    <a:pt x="685909" y="1475478"/>
                  </a:lnTo>
                  <a:lnTo>
                    <a:pt x="738666" y="1477333"/>
                  </a:lnTo>
                  <a:lnTo>
                    <a:pt x="791423" y="1475478"/>
                  </a:lnTo>
                  <a:lnTo>
                    <a:pt x="843179" y="1469998"/>
                  </a:lnTo>
                  <a:lnTo>
                    <a:pt x="893806" y="1461016"/>
                  </a:lnTo>
                  <a:lnTo>
                    <a:pt x="943183" y="1448658"/>
                  </a:lnTo>
                  <a:lnTo>
                    <a:pt x="991184" y="1433050"/>
                  </a:lnTo>
                  <a:lnTo>
                    <a:pt x="1037681" y="1414315"/>
                  </a:lnTo>
                  <a:lnTo>
                    <a:pt x="1082554" y="1392579"/>
                  </a:lnTo>
                  <a:lnTo>
                    <a:pt x="1125674" y="1367968"/>
                  </a:lnTo>
                  <a:lnTo>
                    <a:pt x="1166916" y="1340605"/>
                  </a:lnTo>
                  <a:lnTo>
                    <a:pt x="1206159" y="1310616"/>
                  </a:lnTo>
                  <a:lnTo>
                    <a:pt x="1243275" y="1278126"/>
                  </a:lnTo>
                  <a:lnTo>
                    <a:pt x="1278139" y="1243260"/>
                  </a:lnTo>
                  <a:lnTo>
                    <a:pt x="1310628" y="1206143"/>
                  </a:lnTo>
                  <a:lnTo>
                    <a:pt x="1340614" y="1166900"/>
                  </a:lnTo>
                  <a:lnTo>
                    <a:pt x="1367976" y="1125656"/>
                  </a:lnTo>
                  <a:lnTo>
                    <a:pt x="1392586" y="1082536"/>
                  </a:lnTo>
                  <a:lnTo>
                    <a:pt x="1414320" y="1037665"/>
                  </a:lnTo>
                  <a:lnTo>
                    <a:pt x="1433054" y="991167"/>
                  </a:lnTo>
                  <a:lnTo>
                    <a:pt x="1448661" y="943169"/>
                  </a:lnTo>
                  <a:lnTo>
                    <a:pt x="1461018" y="893795"/>
                  </a:lnTo>
                  <a:lnTo>
                    <a:pt x="1469998" y="843170"/>
                  </a:lnTo>
                  <a:lnTo>
                    <a:pt x="1475478" y="791419"/>
                  </a:lnTo>
                  <a:lnTo>
                    <a:pt x="1477332" y="738666"/>
                  </a:lnTo>
                  <a:lnTo>
                    <a:pt x="1475478" y="685909"/>
                  </a:lnTo>
                  <a:lnTo>
                    <a:pt x="1469998" y="634152"/>
                  </a:lnTo>
                  <a:lnTo>
                    <a:pt x="1461018" y="583525"/>
                  </a:lnTo>
                  <a:lnTo>
                    <a:pt x="1448661" y="534148"/>
                  </a:lnTo>
                  <a:lnTo>
                    <a:pt x="1433054" y="486148"/>
                  </a:lnTo>
                  <a:lnTo>
                    <a:pt x="1414320" y="439649"/>
                  </a:lnTo>
                  <a:lnTo>
                    <a:pt x="1392586" y="394778"/>
                  </a:lnTo>
                  <a:lnTo>
                    <a:pt x="1367976" y="351657"/>
                  </a:lnTo>
                  <a:lnTo>
                    <a:pt x="1340614" y="310414"/>
                  </a:lnTo>
                  <a:lnTo>
                    <a:pt x="1310628" y="271172"/>
                  </a:lnTo>
                  <a:lnTo>
                    <a:pt x="1278139" y="234055"/>
                  </a:lnTo>
                  <a:lnTo>
                    <a:pt x="1243275" y="199191"/>
                  </a:lnTo>
                  <a:lnTo>
                    <a:pt x="1206159" y="166704"/>
                  </a:lnTo>
                  <a:lnTo>
                    <a:pt x="1166916" y="136716"/>
                  </a:lnTo>
                  <a:lnTo>
                    <a:pt x="1125674" y="109354"/>
                  </a:lnTo>
                  <a:lnTo>
                    <a:pt x="1082554" y="84744"/>
                  </a:lnTo>
                  <a:lnTo>
                    <a:pt x="1037681" y="63011"/>
                  </a:lnTo>
                  <a:lnTo>
                    <a:pt x="991184" y="44278"/>
                  </a:lnTo>
                  <a:lnTo>
                    <a:pt x="943183" y="28671"/>
                  </a:lnTo>
                  <a:lnTo>
                    <a:pt x="893806" y="16314"/>
                  </a:lnTo>
                  <a:lnTo>
                    <a:pt x="843179" y="7334"/>
                  </a:lnTo>
                  <a:lnTo>
                    <a:pt x="791423" y="1852"/>
                  </a:lnTo>
                  <a:lnTo>
                    <a:pt x="738666" y="0"/>
                  </a:lnTo>
                  <a:close/>
                </a:path>
              </a:pathLst>
            </a:custGeom>
            <a:solidFill>
              <a:srgbClr val="1A42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33959" y="6003544"/>
            <a:ext cx="1068705" cy="415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59385" marR="5080" indent="-147320">
              <a:lnSpc>
                <a:spcPts val="1510"/>
              </a:lnSpc>
              <a:spcBef>
                <a:spcPts val="190"/>
              </a:spcBef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omp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les 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boursiers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50455" y="5470947"/>
            <a:ext cx="1568450" cy="1558290"/>
            <a:chOff x="5950455" y="5470947"/>
            <a:chExt cx="1568450" cy="15582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0455" y="5470947"/>
              <a:ext cx="1567835" cy="1557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3427" y="5941491"/>
              <a:ext cx="1046334" cy="6531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68560" y="5479207"/>
              <a:ext cx="1477645" cy="1477645"/>
            </a:xfrm>
            <a:custGeom>
              <a:avLst/>
              <a:gdLst/>
              <a:ahLst/>
              <a:cxnLst/>
              <a:rect l="l" t="t" r="r" b="b"/>
              <a:pathLst>
                <a:path w="1477645" h="1477645">
                  <a:moveTo>
                    <a:pt x="738667" y="0"/>
                  </a:moveTo>
                  <a:lnTo>
                    <a:pt x="685910" y="1852"/>
                  </a:lnTo>
                  <a:lnTo>
                    <a:pt x="634154" y="7334"/>
                  </a:lnTo>
                  <a:lnTo>
                    <a:pt x="583525" y="16314"/>
                  </a:lnTo>
                  <a:lnTo>
                    <a:pt x="534149" y="28671"/>
                  </a:lnTo>
                  <a:lnTo>
                    <a:pt x="486148" y="44278"/>
                  </a:lnTo>
                  <a:lnTo>
                    <a:pt x="439651" y="63011"/>
                  </a:lnTo>
                  <a:lnTo>
                    <a:pt x="394778" y="84744"/>
                  </a:lnTo>
                  <a:lnTo>
                    <a:pt x="351657" y="109354"/>
                  </a:lnTo>
                  <a:lnTo>
                    <a:pt x="310415" y="136716"/>
                  </a:lnTo>
                  <a:lnTo>
                    <a:pt x="271172" y="166704"/>
                  </a:lnTo>
                  <a:lnTo>
                    <a:pt x="234057" y="199191"/>
                  </a:lnTo>
                  <a:lnTo>
                    <a:pt x="199193" y="234055"/>
                  </a:lnTo>
                  <a:lnTo>
                    <a:pt x="166704" y="271172"/>
                  </a:lnTo>
                  <a:lnTo>
                    <a:pt x="136718" y="310414"/>
                  </a:lnTo>
                  <a:lnTo>
                    <a:pt x="109355" y="351657"/>
                  </a:lnTo>
                  <a:lnTo>
                    <a:pt x="84745" y="394778"/>
                  </a:lnTo>
                  <a:lnTo>
                    <a:pt x="63012" y="439649"/>
                  </a:lnTo>
                  <a:lnTo>
                    <a:pt x="44278" y="486148"/>
                  </a:lnTo>
                  <a:lnTo>
                    <a:pt x="28671" y="534148"/>
                  </a:lnTo>
                  <a:lnTo>
                    <a:pt x="16314" y="583525"/>
                  </a:lnTo>
                  <a:lnTo>
                    <a:pt x="7334" y="634152"/>
                  </a:lnTo>
                  <a:lnTo>
                    <a:pt x="1854" y="685909"/>
                  </a:lnTo>
                  <a:lnTo>
                    <a:pt x="0" y="738666"/>
                  </a:lnTo>
                  <a:lnTo>
                    <a:pt x="1854" y="791419"/>
                  </a:lnTo>
                  <a:lnTo>
                    <a:pt x="7334" y="843170"/>
                  </a:lnTo>
                  <a:lnTo>
                    <a:pt x="16314" y="893795"/>
                  </a:lnTo>
                  <a:lnTo>
                    <a:pt x="28671" y="943169"/>
                  </a:lnTo>
                  <a:lnTo>
                    <a:pt x="44278" y="991167"/>
                  </a:lnTo>
                  <a:lnTo>
                    <a:pt x="63012" y="1037665"/>
                  </a:lnTo>
                  <a:lnTo>
                    <a:pt x="84745" y="1082536"/>
                  </a:lnTo>
                  <a:lnTo>
                    <a:pt x="109355" y="1125656"/>
                  </a:lnTo>
                  <a:lnTo>
                    <a:pt x="136718" y="1166900"/>
                  </a:lnTo>
                  <a:lnTo>
                    <a:pt x="166704" y="1206143"/>
                  </a:lnTo>
                  <a:lnTo>
                    <a:pt x="199193" y="1243260"/>
                  </a:lnTo>
                  <a:lnTo>
                    <a:pt x="234057" y="1278126"/>
                  </a:lnTo>
                  <a:lnTo>
                    <a:pt x="271172" y="1310616"/>
                  </a:lnTo>
                  <a:lnTo>
                    <a:pt x="310415" y="1340605"/>
                  </a:lnTo>
                  <a:lnTo>
                    <a:pt x="351657" y="1367968"/>
                  </a:lnTo>
                  <a:lnTo>
                    <a:pt x="394778" y="1392579"/>
                  </a:lnTo>
                  <a:lnTo>
                    <a:pt x="439651" y="1414315"/>
                  </a:lnTo>
                  <a:lnTo>
                    <a:pt x="486148" y="1433050"/>
                  </a:lnTo>
                  <a:lnTo>
                    <a:pt x="534149" y="1448658"/>
                  </a:lnTo>
                  <a:lnTo>
                    <a:pt x="583525" y="1461016"/>
                  </a:lnTo>
                  <a:lnTo>
                    <a:pt x="634154" y="1469998"/>
                  </a:lnTo>
                  <a:lnTo>
                    <a:pt x="685910" y="1475478"/>
                  </a:lnTo>
                  <a:lnTo>
                    <a:pt x="738667" y="1477333"/>
                  </a:lnTo>
                  <a:lnTo>
                    <a:pt x="791424" y="1475478"/>
                  </a:lnTo>
                  <a:lnTo>
                    <a:pt x="843180" y="1469998"/>
                  </a:lnTo>
                  <a:lnTo>
                    <a:pt x="893808" y="1461016"/>
                  </a:lnTo>
                  <a:lnTo>
                    <a:pt x="943185" y="1448658"/>
                  </a:lnTo>
                  <a:lnTo>
                    <a:pt x="991185" y="1433050"/>
                  </a:lnTo>
                  <a:lnTo>
                    <a:pt x="1037683" y="1414315"/>
                  </a:lnTo>
                  <a:lnTo>
                    <a:pt x="1082555" y="1392579"/>
                  </a:lnTo>
                  <a:lnTo>
                    <a:pt x="1125675" y="1367968"/>
                  </a:lnTo>
                  <a:lnTo>
                    <a:pt x="1166919" y="1340605"/>
                  </a:lnTo>
                  <a:lnTo>
                    <a:pt x="1206160" y="1310616"/>
                  </a:lnTo>
                  <a:lnTo>
                    <a:pt x="1243277" y="1278126"/>
                  </a:lnTo>
                  <a:lnTo>
                    <a:pt x="1278141" y="1243260"/>
                  </a:lnTo>
                  <a:lnTo>
                    <a:pt x="1310629" y="1206143"/>
                  </a:lnTo>
                  <a:lnTo>
                    <a:pt x="1340617" y="1166900"/>
                  </a:lnTo>
                  <a:lnTo>
                    <a:pt x="1367977" y="1125656"/>
                  </a:lnTo>
                  <a:lnTo>
                    <a:pt x="1392589" y="1082536"/>
                  </a:lnTo>
                  <a:lnTo>
                    <a:pt x="1414321" y="1037665"/>
                  </a:lnTo>
                  <a:lnTo>
                    <a:pt x="1433055" y="991167"/>
                  </a:lnTo>
                  <a:lnTo>
                    <a:pt x="1448662" y="943169"/>
                  </a:lnTo>
                  <a:lnTo>
                    <a:pt x="1461019" y="893795"/>
                  </a:lnTo>
                  <a:lnTo>
                    <a:pt x="1469999" y="843170"/>
                  </a:lnTo>
                  <a:lnTo>
                    <a:pt x="1475480" y="791419"/>
                  </a:lnTo>
                  <a:lnTo>
                    <a:pt x="1477335" y="738666"/>
                  </a:lnTo>
                  <a:lnTo>
                    <a:pt x="1475480" y="685909"/>
                  </a:lnTo>
                  <a:lnTo>
                    <a:pt x="1469999" y="634152"/>
                  </a:lnTo>
                  <a:lnTo>
                    <a:pt x="1461019" y="583525"/>
                  </a:lnTo>
                  <a:lnTo>
                    <a:pt x="1448662" y="534148"/>
                  </a:lnTo>
                  <a:lnTo>
                    <a:pt x="1433055" y="486148"/>
                  </a:lnTo>
                  <a:lnTo>
                    <a:pt x="1414321" y="439649"/>
                  </a:lnTo>
                  <a:lnTo>
                    <a:pt x="1392589" y="394778"/>
                  </a:lnTo>
                  <a:lnTo>
                    <a:pt x="1367977" y="351657"/>
                  </a:lnTo>
                  <a:lnTo>
                    <a:pt x="1340617" y="310414"/>
                  </a:lnTo>
                  <a:lnTo>
                    <a:pt x="1310629" y="271172"/>
                  </a:lnTo>
                  <a:lnTo>
                    <a:pt x="1278141" y="234055"/>
                  </a:lnTo>
                  <a:lnTo>
                    <a:pt x="1243277" y="199191"/>
                  </a:lnTo>
                  <a:lnTo>
                    <a:pt x="1206160" y="166704"/>
                  </a:lnTo>
                  <a:lnTo>
                    <a:pt x="1166919" y="136716"/>
                  </a:lnTo>
                  <a:lnTo>
                    <a:pt x="1125675" y="109354"/>
                  </a:lnTo>
                  <a:lnTo>
                    <a:pt x="1082555" y="84744"/>
                  </a:lnTo>
                  <a:lnTo>
                    <a:pt x="1037683" y="63011"/>
                  </a:lnTo>
                  <a:lnTo>
                    <a:pt x="991185" y="44278"/>
                  </a:lnTo>
                  <a:lnTo>
                    <a:pt x="943185" y="28671"/>
                  </a:lnTo>
                  <a:lnTo>
                    <a:pt x="893808" y="16314"/>
                  </a:lnTo>
                  <a:lnTo>
                    <a:pt x="843180" y="7334"/>
                  </a:lnTo>
                  <a:lnTo>
                    <a:pt x="791424" y="1852"/>
                  </a:lnTo>
                  <a:lnTo>
                    <a:pt x="73866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18288" y="6113272"/>
            <a:ext cx="13989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omm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19100"/>
            <a:ext cx="3448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Analyse</a:t>
            </a:r>
            <a:r>
              <a:rPr spc="-35" dirty="0"/>
              <a:t> </a:t>
            </a:r>
            <a:r>
              <a:rPr spc="-5" dirty="0"/>
              <a:t>du</a:t>
            </a:r>
            <a:r>
              <a:rPr spc="-25" dirty="0"/>
              <a:t> </a:t>
            </a:r>
            <a:r>
              <a:rPr spc="-10" dirty="0"/>
              <a:t>cours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10" dirty="0"/>
              <a:t>l’action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912" y="1149907"/>
            <a:ext cx="9721850" cy="249554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42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Analyse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Orange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S.A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(ORAN.PA)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CAC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(.FCHI)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50" y="7209535"/>
            <a:ext cx="3571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9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Eikon,</a:t>
            </a:r>
            <a:r>
              <a:rPr sz="900" spc="19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2024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EQ).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Data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from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03/2019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 to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03/2024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55094" y="2171543"/>
            <a:ext cx="8103234" cy="3859529"/>
            <a:chOff x="1455094" y="2171543"/>
            <a:chExt cx="8103234" cy="3859529"/>
          </a:xfrm>
        </p:grpSpPr>
        <p:sp>
          <p:nvSpPr>
            <p:cNvPr id="8" name="object 8"/>
            <p:cNvSpPr/>
            <p:nvPr/>
          </p:nvSpPr>
          <p:spPr>
            <a:xfrm>
              <a:off x="1502481" y="2175986"/>
              <a:ext cx="0" cy="3850640"/>
            </a:xfrm>
            <a:custGeom>
              <a:avLst/>
              <a:gdLst/>
              <a:ahLst/>
              <a:cxnLst/>
              <a:rect l="l" t="t" r="r" b="b"/>
              <a:pathLst>
                <a:path h="3850640">
                  <a:moveTo>
                    <a:pt x="0" y="3850140"/>
                  </a:moveTo>
                  <a:lnTo>
                    <a:pt x="0" y="0"/>
                  </a:lnTo>
                </a:path>
              </a:pathLst>
            </a:custGeom>
            <a:ln w="8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5094" y="2175986"/>
              <a:ext cx="47625" cy="3850640"/>
            </a:xfrm>
            <a:custGeom>
              <a:avLst/>
              <a:gdLst/>
              <a:ahLst/>
              <a:cxnLst/>
              <a:rect l="l" t="t" r="r" b="b"/>
              <a:pathLst>
                <a:path w="47625" h="3850640">
                  <a:moveTo>
                    <a:pt x="0" y="3850140"/>
                  </a:moveTo>
                  <a:lnTo>
                    <a:pt x="47386" y="3850140"/>
                  </a:lnTo>
                </a:path>
                <a:path w="47625" h="3850640">
                  <a:moveTo>
                    <a:pt x="0" y="3465126"/>
                  </a:moveTo>
                  <a:lnTo>
                    <a:pt x="47386" y="3465126"/>
                  </a:lnTo>
                </a:path>
                <a:path w="47625" h="3850640">
                  <a:moveTo>
                    <a:pt x="0" y="3080112"/>
                  </a:moveTo>
                  <a:lnTo>
                    <a:pt x="47386" y="3080112"/>
                  </a:lnTo>
                </a:path>
                <a:path w="47625" h="3850640">
                  <a:moveTo>
                    <a:pt x="0" y="2695098"/>
                  </a:moveTo>
                  <a:lnTo>
                    <a:pt x="47386" y="2695098"/>
                  </a:lnTo>
                </a:path>
                <a:path w="47625" h="3850640">
                  <a:moveTo>
                    <a:pt x="0" y="2310084"/>
                  </a:moveTo>
                  <a:lnTo>
                    <a:pt x="47386" y="2310084"/>
                  </a:lnTo>
                </a:path>
                <a:path w="47625" h="3850640">
                  <a:moveTo>
                    <a:pt x="0" y="1925070"/>
                  </a:moveTo>
                  <a:lnTo>
                    <a:pt x="47386" y="1925070"/>
                  </a:lnTo>
                </a:path>
                <a:path w="47625" h="3850640">
                  <a:moveTo>
                    <a:pt x="0" y="1540056"/>
                  </a:moveTo>
                  <a:lnTo>
                    <a:pt x="47386" y="1540056"/>
                  </a:lnTo>
                </a:path>
                <a:path w="47625" h="3850640">
                  <a:moveTo>
                    <a:pt x="0" y="1155042"/>
                  </a:moveTo>
                  <a:lnTo>
                    <a:pt x="47386" y="1155042"/>
                  </a:lnTo>
                </a:path>
                <a:path w="47625" h="3850640">
                  <a:moveTo>
                    <a:pt x="0" y="770028"/>
                  </a:moveTo>
                  <a:lnTo>
                    <a:pt x="47386" y="770028"/>
                  </a:lnTo>
                </a:path>
                <a:path w="47625" h="3850640">
                  <a:moveTo>
                    <a:pt x="0" y="385014"/>
                  </a:moveTo>
                  <a:lnTo>
                    <a:pt x="47386" y="385014"/>
                  </a:lnTo>
                </a:path>
                <a:path w="47625" h="3850640">
                  <a:moveTo>
                    <a:pt x="0" y="0"/>
                  </a:moveTo>
                  <a:lnTo>
                    <a:pt x="47386" y="0"/>
                  </a:lnTo>
                </a:path>
              </a:pathLst>
            </a:custGeom>
            <a:ln w="8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8038" y="2372936"/>
              <a:ext cx="8060122" cy="34562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75387" y="5616566"/>
            <a:ext cx="37782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800" spc="1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r>
              <a:rPr sz="800" spc="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800" spc="15" dirty="0">
                <a:solidFill>
                  <a:srgbClr val="404040"/>
                </a:solidFill>
                <a:latin typeface="Calibri"/>
                <a:cs typeface="Calibri"/>
              </a:rPr>
              <a:t>59%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695" y="2216596"/>
            <a:ext cx="34480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15" dirty="0">
                <a:solidFill>
                  <a:srgbClr val="404040"/>
                </a:solidFill>
                <a:latin typeface="Calibri"/>
                <a:cs typeface="Calibri"/>
              </a:rPr>
              <a:t>50</a:t>
            </a:r>
            <a:r>
              <a:rPr sz="800" spc="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800" spc="15" dirty="0">
                <a:solidFill>
                  <a:srgbClr val="404040"/>
                </a:solidFill>
                <a:latin typeface="Calibri"/>
                <a:cs typeface="Calibri"/>
              </a:rPr>
              <a:t>44%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227" y="5906808"/>
            <a:ext cx="3168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40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227" y="5521793"/>
            <a:ext cx="3168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30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227" y="2441681"/>
            <a:ext cx="316865" cy="2891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50%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40%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30%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20%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10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2764" y="2050744"/>
            <a:ext cx="2686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60%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737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1092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06/9/2019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2637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2992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06/9/2020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0136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0492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06/9/2021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7634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7991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06/9/2022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5132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493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06/9/2023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7028" y="6102069"/>
            <a:ext cx="199390" cy="6419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06/3/2024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6826" y="1523570"/>
            <a:ext cx="6219825" cy="485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b="1" spc="5" dirty="0">
                <a:latin typeface="Calibri"/>
                <a:cs typeface="Calibri"/>
              </a:rPr>
              <a:t>Performance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b="1" spc="5" dirty="0">
                <a:latin typeface="Calibri"/>
                <a:cs typeface="Calibri"/>
              </a:rPr>
              <a:t>analysis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b="1" dirty="0">
                <a:latin typeface="Calibri"/>
                <a:cs typeface="Calibri"/>
              </a:rPr>
              <a:t>Orange</a:t>
            </a:r>
            <a:r>
              <a:rPr sz="1650" b="1" spc="15" dirty="0">
                <a:latin typeface="Calibri"/>
                <a:cs typeface="Calibri"/>
              </a:rPr>
              <a:t> S.A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b="1" spc="-5" dirty="0">
                <a:latin typeface="Calibri"/>
                <a:cs typeface="Calibri"/>
              </a:rPr>
              <a:t>(ORAN.PA)</a:t>
            </a:r>
            <a:r>
              <a:rPr sz="1650" b="1" spc="15" dirty="0">
                <a:latin typeface="Calibri"/>
                <a:cs typeface="Calibri"/>
              </a:rPr>
              <a:t> </a:t>
            </a:r>
            <a:r>
              <a:rPr sz="1650" b="1" spc="10" dirty="0">
                <a:latin typeface="Calibri"/>
                <a:cs typeface="Calibri"/>
              </a:rPr>
              <a:t>with </a:t>
            </a:r>
            <a:r>
              <a:rPr sz="1650" b="1" spc="5" dirty="0">
                <a:latin typeface="Calibri"/>
                <a:cs typeface="Calibri"/>
              </a:rPr>
              <a:t>CAC</a:t>
            </a:r>
            <a:r>
              <a:rPr sz="1650" b="1" spc="10" dirty="0">
                <a:latin typeface="Calibri"/>
                <a:cs typeface="Calibri"/>
              </a:rPr>
              <a:t> 40</a:t>
            </a:r>
            <a:r>
              <a:rPr sz="1650" b="1" spc="15" dirty="0">
                <a:latin typeface="Calibri"/>
                <a:cs typeface="Calibri"/>
              </a:rPr>
              <a:t> </a:t>
            </a:r>
            <a:r>
              <a:rPr sz="1650" b="1" spc="5" dirty="0">
                <a:latin typeface="Calibri"/>
                <a:cs typeface="Calibri"/>
              </a:rPr>
              <a:t>index</a:t>
            </a:r>
            <a:r>
              <a:rPr sz="1650" b="1" spc="10" dirty="0">
                <a:latin typeface="Calibri"/>
                <a:cs typeface="Calibri"/>
              </a:rPr>
              <a:t> </a:t>
            </a:r>
            <a:r>
              <a:rPr sz="1650" b="1" spc="5" dirty="0">
                <a:latin typeface="Calibri"/>
                <a:cs typeface="Calibri"/>
              </a:rPr>
              <a:t>(.FCHI)</a:t>
            </a:r>
            <a:endParaRPr sz="1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300" spc="-10" dirty="0">
                <a:solidFill>
                  <a:srgbClr val="7F7F7F"/>
                </a:solidFill>
                <a:latin typeface="Calibri"/>
                <a:cs typeface="Calibri"/>
              </a:rPr>
              <a:t>Data: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7F7F7F"/>
                </a:solidFill>
                <a:latin typeface="Calibri"/>
                <a:cs typeface="Calibri"/>
              </a:rPr>
              <a:t>Refinitiv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7F7F7F"/>
                </a:solidFill>
                <a:latin typeface="Calibri"/>
                <a:cs typeface="Calibri"/>
              </a:rPr>
              <a:t>Eikon,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 time</a:t>
            </a:r>
            <a:r>
              <a:rPr sz="1300" spc="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series </a:t>
            </a:r>
            <a:r>
              <a:rPr sz="1300" spc="-5" dirty="0">
                <a:solidFill>
                  <a:srgbClr val="7F7F7F"/>
                </a:solidFill>
                <a:latin typeface="Calibri"/>
                <a:cs typeface="Calibri"/>
              </a:rPr>
              <a:t>from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 03/2019</a:t>
            </a:r>
            <a:r>
              <a:rPr sz="1300" spc="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1300" dirty="0">
                <a:solidFill>
                  <a:srgbClr val="7F7F7F"/>
                </a:solidFill>
                <a:latin typeface="Calibri"/>
                <a:cs typeface="Calibri"/>
              </a:rPr>
              <a:t> 03/2024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62218" y="6929429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085" y="0"/>
                </a:lnTo>
              </a:path>
            </a:pathLst>
          </a:custGeom>
          <a:ln w="26654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99580" y="6807148"/>
            <a:ext cx="13252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Orange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S.A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(ORAN.PA)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45129" y="6929429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085" y="0"/>
                </a:lnTo>
              </a:path>
            </a:pathLst>
          </a:custGeom>
          <a:ln w="266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81987" y="6807148"/>
            <a:ext cx="12058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AC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1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100" spc="7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ex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595959"/>
                </a:solidFill>
                <a:latin typeface="Calibri"/>
                <a:cs typeface="Calibri"/>
              </a:rPr>
              <a:t>(</a:t>
            </a:r>
            <a:r>
              <a:rPr sz="1100" spc="9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1100" spc="-45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1100" spc="-3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100" spc="5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967" y="458723"/>
            <a:ext cx="471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Analyse</a:t>
            </a:r>
            <a:r>
              <a:rPr spc="-65" dirty="0"/>
              <a:t> </a:t>
            </a:r>
            <a:r>
              <a:rPr spc="-20" dirty="0"/>
              <a:t>bêta</a:t>
            </a:r>
            <a:r>
              <a:rPr spc="-65" dirty="0"/>
              <a:t> </a:t>
            </a:r>
            <a:r>
              <a:rPr spc="-20" dirty="0"/>
              <a:t>(approche</a:t>
            </a:r>
            <a:r>
              <a:rPr spc="-60" dirty="0"/>
              <a:t> </a:t>
            </a:r>
            <a:r>
              <a:rPr spc="-15" dirty="0"/>
              <a:t>par</a:t>
            </a:r>
            <a:r>
              <a:rPr spc="-65" dirty="0"/>
              <a:t> </a:t>
            </a:r>
            <a:r>
              <a:rPr spc="-20" dirty="0"/>
              <a:t>régression)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094" y="7193788"/>
            <a:ext cx="5643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Historic beta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(based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regression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stock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return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market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return),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daily data over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5-year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time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frame.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57667" y="2042668"/>
            <a:ext cx="7735570" cy="4349750"/>
            <a:chOff x="1657667" y="2042668"/>
            <a:chExt cx="7735570" cy="4349750"/>
          </a:xfrm>
        </p:grpSpPr>
        <p:sp>
          <p:nvSpPr>
            <p:cNvPr id="7" name="object 7"/>
            <p:cNvSpPr/>
            <p:nvPr/>
          </p:nvSpPr>
          <p:spPr>
            <a:xfrm>
              <a:off x="5525201" y="2042668"/>
              <a:ext cx="0" cy="4349750"/>
            </a:xfrm>
            <a:custGeom>
              <a:avLst/>
              <a:gdLst/>
              <a:ahLst/>
              <a:cxnLst/>
              <a:rect l="l" t="t" r="r" b="b"/>
              <a:pathLst>
                <a:path h="4349750">
                  <a:moveTo>
                    <a:pt x="0" y="4349488"/>
                  </a:moveTo>
                  <a:lnTo>
                    <a:pt x="0" y="0"/>
                  </a:lnTo>
                </a:path>
              </a:pathLst>
            </a:custGeom>
            <a:ln w="89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7667" y="3786033"/>
              <a:ext cx="7735570" cy="0"/>
            </a:xfrm>
            <a:custGeom>
              <a:avLst/>
              <a:gdLst/>
              <a:ahLst/>
              <a:cxnLst/>
              <a:rect l="l" t="t" r="r" b="b"/>
              <a:pathLst>
                <a:path w="7735570">
                  <a:moveTo>
                    <a:pt x="0" y="0"/>
                  </a:moveTo>
                  <a:lnTo>
                    <a:pt x="7735068" y="0"/>
                  </a:lnTo>
                </a:path>
              </a:pathLst>
            </a:custGeom>
            <a:ln w="89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327" y="3531668"/>
              <a:ext cx="68425" cy="68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3823" y="5275034"/>
              <a:ext cx="68425" cy="68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0662" y="6030690"/>
              <a:ext cx="68425" cy="684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1683" y="4781179"/>
              <a:ext cx="68425" cy="684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9912" y="3263916"/>
              <a:ext cx="68425" cy="684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0488" y="4816880"/>
              <a:ext cx="68425" cy="68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5092" y="2900963"/>
              <a:ext cx="68425" cy="684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6297" y="2347608"/>
              <a:ext cx="68425" cy="684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7133" y="2990214"/>
              <a:ext cx="68425" cy="684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1346" y="2966414"/>
              <a:ext cx="68425" cy="684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8197" y="2877162"/>
              <a:ext cx="68425" cy="684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1443" y="3174665"/>
              <a:ext cx="68425" cy="684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4201" y="3757770"/>
              <a:ext cx="68425" cy="68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1845" y="2478509"/>
              <a:ext cx="68425" cy="684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3876" y="3025913"/>
              <a:ext cx="2567447" cy="16808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8643" y="2549910"/>
              <a:ext cx="68425" cy="684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3451" y="3597119"/>
              <a:ext cx="68425" cy="684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97835" y="2878460"/>
              <a:ext cx="5553710" cy="1831339"/>
            </a:xfrm>
            <a:custGeom>
              <a:avLst/>
              <a:gdLst/>
              <a:ahLst/>
              <a:cxnLst/>
              <a:rect l="l" t="t" r="r" b="b"/>
              <a:pathLst>
                <a:path w="5553709" h="1831339">
                  <a:moveTo>
                    <a:pt x="11940" y="1810885"/>
                  </a:moveTo>
                  <a:lnTo>
                    <a:pt x="2555" y="1813956"/>
                  </a:lnTo>
                  <a:lnTo>
                    <a:pt x="0" y="1818996"/>
                  </a:lnTo>
                  <a:lnTo>
                    <a:pt x="3065" y="1828366"/>
                  </a:lnTo>
                  <a:lnTo>
                    <a:pt x="8106" y="1830920"/>
                  </a:lnTo>
                  <a:lnTo>
                    <a:pt x="17492" y="1827850"/>
                  </a:lnTo>
                  <a:lnTo>
                    <a:pt x="20048" y="1822809"/>
                  </a:lnTo>
                  <a:lnTo>
                    <a:pt x="16982" y="1813440"/>
                  </a:lnTo>
                  <a:lnTo>
                    <a:pt x="11940" y="1810885"/>
                  </a:lnTo>
                  <a:close/>
                </a:path>
                <a:path w="5553709" h="1831339">
                  <a:moveTo>
                    <a:pt x="45887" y="1799775"/>
                  </a:moveTo>
                  <a:lnTo>
                    <a:pt x="36501" y="1802847"/>
                  </a:lnTo>
                  <a:lnTo>
                    <a:pt x="33947" y="1807888"/>
                  </a:lnTo>
                  <a:lnTo>
                    <a:pt x="37012" y="1817258"/>
                  </a:lnTo>
                  <a:lnTo>
                    <a:pt x="42053" y="1819812"/>
                  </a:lnTo>
                  <a:lnTo>
                    <a:pt x="51440" y="1816740"/>
                  </a:lnTo>
                  <a:lnTo>
                    <a:pt x="53995" y="1811699"/>
                  </a:lnTo>
                  <a:lnTo>
                    <a:pt x="50928" y="1802330"/>
                  </a:lnTo>
                  <a:lnTo>
                    <a:pt x="45887" y="1799775"/>
                  </a:lnTo>
                  <a:close/>
                </a:path>
                <a:path w="5553709" h="1831339">
                  <a:moveTo>
                    <a:pt x="79833" y="1788665"/>
                  </a:moveTo>
                  <a:lnTo>
                    <a:pt x="70446" y="1791737"/>
                  </a:lnTo>
                  <a:lnTo>
                    <a:pt x="67892" y="1796778"/>
                  </a:lnTo>
                  <a:lnTo>
                    <a:pt x="70959" y="1806148"/>
                  </a:lnTo>
                  <a:lnTo>
                    <a:pt x="76000" y="1808702"/>
                  </a:lnTo>
                  <a:lnTo>
                    <a:pt x="85387" y="1805630"/>
                  </a:lnTo>
                  <a:lnTo>
                    <a:pt x="87941" y="1800589"/>
                  </a:lnTo>
                  <a:lnTo>
                    <a:pt x="84874" y="1791220"/>
                  </a:lnTo>
                  <a:lnTo>
                    <a:pt x="79833" y="1788665"/>
                  </a:lnTo>
                  <a:close/>
                </a:path>
                <a:path w="5553709" h="1831339">
                  <a:moveTo>
                    <a:pt x="113779" y="1777555"/>
                  </a:moveTo>
                  <a:lnTo>
                    <a:pt x="104393" y="1780627"/>
                  </a:lnTo>
                  <a:lnTo>
                    <a:pt x="101838" y="1785668"/>
                  </a:lnTo>
                  <a:lnTo>
                    <a:pt x="104905" y="1795038"/>
                  </a:lnTo>
                  <a:lnTo>
                    <a:pt x="109946" y="1797592"/>
                  </a:lnTo>
                  <a:lnTo>
                    <a:pt x="119333" y="1794520"/>
                  </a:lnTo>
                  <a:lnTo>
                    <a:pt x="121886" y="1789479"/>
                  </a:lnTo>
                  <a:lnTo>
                    <a:pt x="118821" y="1780110"/>
                  </a:lnTo>
                  <a:lnTo>
                    <a:pt x="113779" y="1777555"/>
                  </a:lnTo>
                  <a:close/>
                </a:path>
                <a:path w="5553709" h="1831339">
                  <a:moveTo>
                    <a:pt x="147727" y="1766446"/>
                  </a:moveTo>
                  <a:lnTo>
                    <a:pt x="138339" y="1769517"/>
                  </a:lnTo>
                  <a:lnTo>
                    <a:pt x="135785" y="1774558"/>
                  </a:lnTo>
                  <a:lnTo>
                    <a:pt x="138851" y="1783928"/>
                  </a:lnTo>
                  <a:lnTo>
                    <a:pt x="143892" y="1786482"/>
                  </a:lnTo>
                  <a:lnTo>
                    <a:pt x="153278" y="1783411"/>
                  </a:lnTo>
                  <a:lnTo>
                    <a:pt x="155834" y="1778370"/>
                  </a:lnTo>
                  <a:lnTo>
                    <a:pt x="152768" y="1769002"/>
                  </a:lnTo>
                  <a:lnTo>
                    <a:pt x="147727" y="1766446"/>
                  </a:lnTo>
                  <a:close/>
                </a:path>
                <a:path w="5553709" h="1831339">
                  <a:moveTo>
                    <a:pt x="181673" y="1755336"/>
                  </a:moveTo>
                  <a:lnTo>
                    <a:pt x="172288" y="1758407"/>
                  </a:lnTo>
                  <a:lnTo>
                    <a:pt x="169732" y="1763449"/>
                  </a:lnTo>
                  <a:lnTo>
                    <a:pt x="172798" y="1772818"/>
                  </a:lnTo>
                  <a:lnTo>
                    <a:pt x="177839" y="1775372"/>
                  </a:lnTo>
                  <a:lnTo>
                    <a:pt x="187224" y="1772301"/>
                  </a:lnTo>
                  <a:lnTo>
                    <a:pt x="189779" y="1767260"/>
                  </a:lnTo>
                  <a:lnTo>
                    <a:pt x="186714" y="1757892"/>
                  </a:lnTo>
                  <a:lnTo>
                    <a:pt x="181673" y="1755336"/>
                  </a:lnTo>
                  <a:close/>
                </a:path>
                <a:path w="5553709" h="1831339">
                  <a:moveTo>
                    <a:pt x="215621" y="1744226"/>
                  </a:moveTo>
                  <a:lnTo>
                    <a:pt x="206235" y="1747296"/>
                  </a:lnTo>
                  <a:lnTo>
                    <a:pt x="203678" y="1752337"/>
                  </a:lnTo>
                  <a:lnTo>
                    <a:pt x="206743" y="1761707"/>
                  </a:lnTo>
                  <a:lnTo>
                    <a:pt x="211782" y="1764262"/>
                  </a:lnTo>
                  <a:lnTo>
                    <a:pt x="221169" y="1761192"/>
                  </a:lnTo>
                  <a:lnTo>
                    <a:pt x="223725" y="1756153"/>
                  </a:lnTo>
                  <a:lnTo>
                    <a:pt x="220661" y="1746783"/>
                  </a:lnTo>
                  <a:lnTo>
                    <a:pt x="215621" y="1744226"/>
                  </a:lnTo>
                  <a:close/>
                </a:path>
                <a:path w="5553709" h="1831339">
                  <a:moveTo>
                    <a:pt x="249567" y="1733118"/>
                  </a:moveTo>
                  <a:lnTo>
                    <a:pt x="240181" y="1736186"/>
                  </a:lnTo>
                  <a:lnTo>
                    <a:pt x="237625" y="1741227"/>
                  </a:lnTo>
                  <a:lnTo>
                    <a:pt x="240689" y="1750597"/>
                  </a:lnTo>
                  <a:lnTo>
                    <a:pt x="245729" y="1753152"/>
                  </a:lnTo>
                  <a:lnTo>
                    <a:pt x="255117" y="1750084"/>
                  </a:lnTo>
                  <a:lnTo>
                    <a:pt x="257672" y="1745043"/>
                  </a:lnTo>
                  <a:lnTo>
                    <a:pt x="254609" y="1735673"/>
                  </a:lnTo>
                  <a:lnTo>
                    <a:pt x="249567" y="1733118"/>
                  </a:lnTo>
                  <a:close/>
                </a:path>
                <a:path w="5553709" h="1831339">
                  <a:moveTo>
                    <a:pt x="283512" y="1722006"/>
                  </a:moveTo>
                  <a:lnTo>
                    <a:pt x="274126" y="1725079"/>
                  </a:lnTo>
                  <a:lnTo>
                    <a:pt x="271571" y="1730121"/>
                  </a:lnTo>
                  <a:lnTo>
                    <a:pt x="274638" y="1739489"/>
                  </a:lnTo>
                  <a:lnTo>
                    <a:pt x="279679" y="1742043"/>
                  </a:lnTo>
                  <a:lnTo>
                    <a:pt x="289064" y="1738971"/>
                  </a:lnTo>
                  <a:lnTo>
                    <a:pt x="291619" y="1733931"/>
                  </a:lnTo>
                  <a:lnTo>
                    <a:pt x="288552" y="1724562"/>
                  </a:lnTo>
                  <a:lnTo>
                    <a:pt x="283512" y="1722006"/>
                  </a:lnTo>
                  <a:close/>
                </a:path>
                <a:path w="5553709" h="1831339">
                  <a:moveTo>
                    <a:pt x="317459" y="1710897"/>
                  </a:moveTo>
                  <a:lnTo>
                    <a:pt x="308072" y="1713969"/>
                  </a:lnTo>
                  <a:lnTo>
                    <a:pt x="305517" y="1719011"/>
                  </a:lnTo>
                  <a:lnTo>
                    <a:pt x="308584" y="1728379"/>
                  </a:lnTo>
                  <a:lnTo>
                    <a:pt x="313625" y="1730933"/>
                  </a:lnTo>
                  <a:lnTo>
                    <a:pt x="323010" y="1727861"/>
                  </a:lnTo>
                  <a:lnTo>
                    <a:pt x="325565" y="1722822"/>
                  </a:lnTo>
                  <a:lnTo>
                    <a:pt x="322498" y="1713452"/>
                  </a:lnTo>
                  <a:lnTo>
                    <a:pt x="317459" y="1710897"/>
                  </a:lnTo>
                  <a:close/>
                </a:path>
                <a:path w="5553709" h="1831339">
                  <a:moveTo>
                    <a:pt x="351405" y="1699788"/>
                  </a:moveTo>
                  <a:lnTo>
                    <a:pt x="342018" y="1702859"/>
                  </a:lnTo>
                  <a:lnTo>
                    <a:pt x="339463" y="1707901"/>
                  </a:lnTo>
                  <a:lnTo>
                    <a:pt x="342530" y="1717269"/>
                  </a:lnTo>
                  <a:lnTo>
                    <a:pt x="347571" y="1719823"/>
                  </a:lnTo>
                  <a:lnTo>
                    <a:pt x="356957" y="1716751"/>
                  </a:lnTo>
                  <a:lnTo>
                    <a:pt x="359511" y="1711712"/>
                  </a:lnTo>
                  <a:lnTo>
                    <a:pt x="356445" y="1702342"/>
                  </a:lnTo>
                  <a:lnTo>
                    <a:pt x="351405" y="1699788"/>
                  </a:lnTo>
                  <a:close/>
                </a:path>
                <a:path w="5553709" h="1831339">
                  <a:moveTo>
                    <a:pt x="385352" y="1688678"/>
                  </a:moveTo>
                  <a:lnTo>
                    <a:pt x="375965" y="1691749"/>
                  </a:lnTo>
                  <a:lnTo>
                    <a:pt x="373410" y="1696791"/>
                  </a:lnTo>
                  <a:lnTo>
                    <a:pt x="376477" y="1706159"/>
                  </a:lnTo>
                  <a:lnTo>
                    <a:pt x="381518" y="1708713"/>
                  </a:lnTo>
                  <a:lnTo>
                    <a:pt x="390904" y="1705643"/>
                  </a:lnTo>
                  <a:lnTo>
                    <a:pt x="393458" y="1700602"/>
                  </a:lnTo>
                  <a:lnTo>
                    <a:pt x="390392" y="1691233"/>
                  </a:lnTo>
                  <a:lnTo>
                    <a:pt x="385352" y="1688678"/>
                  </a:lnTo>
                  <a:close/>
                </a:path>
                <a:path w="5553709" h="1831339">
                  <a:moveTo>
                    <a:pt x="419298" y="1677568"/>
                  </a:moveTo>
                  <a:lnTo>
                    <a:pt x="409911" y="1680639"/>
                  </a:lnTo>
                  <a:lnTo>
                    <a:pt x="407357" y="1685681"/>
                  </a:lnTo>
                  <a:lnTo>
                    <a:pt x="410423" y="1695051"/>
                  </a:lnTo>
                  <a:lnTo>
                    <a:pt x="415463" y="1697603"/>
                  </a:lnTo>
                  <a:lnTo>
                    <a:pt x="424850" y="1694533"/>
                  </a:lnTo>
                  <a:lnTo>
                    <a:pt x="427405" y="1689492"/>
                  </a:lnTo>
                  <a:lnTo>
                    <a:pt x="424338" y="1680123"/>
                  </a:lnTo>
                  <a:lnTo>
                    <a:pt x="419298" y="1677568"/>
                  </a:lnTo>
                  <a:close/>
                </a:path>
                <a:path w="5553709" h="1831339">
                  <a:moveTo>
                    <a:pt x="453243" y="1666458"/>
                  </a:moveTo>
                  <a:lnTo>
                    <a:pt x="443858" y="1669530"/>
                  </a:lnTo>
                  <a:lnTo>
                    <a:pt x="441303" y="1674571"/>
                  </a:lnTo>
                  <a:lnTo>
                    <a:pt x="444370" y="1683941"/>
                  </a:lnTo>
                  <a:lnTo>
                    <a:pt x="449409" y="1686495"/>
                  </a:lnTo>
                  <a:lnTo>
                    <a:pt x="458797" y="1683423"/>
                  </a:lnTo>
                  <a:lnTo>
                    <a:pt x="461351" y="1678382"/>
                  </a:lnTo>
                  <a:lnTo>
                    <a:pt x="458285" y="1669013"/>
                  </a:lnTo>
                  <a:lnTo>
                    <a:pt x="453243" y="1666458"/>
                  </a:lnTo>
                  <a:close/>
                </a:path>
                <a:path w="5553709" h="1831339">
                  <a:moveTo>
                    <a:pt x="487191" y="1655348"/>
                  </a:moveTo>
                  <a:lnTo>
                    <a:pt x="477804" y="1658420"/>
                  </a:lnTo>
                  <a:lnTo>
                    <a:pt x="475250" y="1663462"/>
                  </a:lnTo>
                  <a:lnTo>
                    <a:pt x="478316" y="1672831"/>
                  </a:lnTo>
                  <a:lnTo>
                    <a:pt x="483358" y="1675385"/>
                  </a:lnTo>
                  <a:lnTo>
                    <a:pt x="492743" y="1672313"/>
                  </a:lnTo>
                  <a:lnTo>
                    <a:pt x="495298" y="1667272"/>
                  </a:lnTo>
                  <a:lnTo>
                    <a:pt x="492231" y="1657903"/>
                  </a:lnTo>
                  <a:lnTo>
                    <a:pt x="487191" y="1655348"/>
                  </a:lnTo>
                  <a:close/>
                </a:path>
                <a:path w="5553709" h="1831339">
                  <a:moveTo>
                    <a:pt x="521143" y="1644239"/>
                  </a:moveTo>
                  <a:lnTo>
                    <a:pt x="511755" y="1647308"/>
                  </a:lnTo>
                  <a:lnTo>
                    <a:pt x="509197" y="1652346"/>
                  </a:lnTo>
                  <a:lnTo>
                    <a:pt x="512259" y="1661717"/>
                  </a:lnTo>
                  <a:lnTo>
                    <a:pt x="517297" y="1664275"/>
                  </a:lnTo>
                  <a:lnTo>
                    <a:pt x="526685" y="1661208"/>
                  </a:lnTo>
                  <a:lnTo>
                    <a:pt x="529243" y="1656168"/>
                  </a:lnTo>
                  <a:lnTo>
                    <a:pt x="526181" y="1646797"/>
                  </a:lnTo>
                  <a:lnTo>
                    <a:pt x="521143" y="1644239"/>
                  </a:lnTo>
                  <a:close/>
                </a:path>
                <a:path w="5553709" h="1831339">
                  <a:moveTo>
                    <a:pt x="555089" y="1633129"/>
                  </a:moveTo>
                  <a:lnTo>
                    <a:pt x="545701" y="1636198"/>
                  </a:lnTo>
                  <a:lnTo>
                    <a:pt x="543143" y="1641237"/>
                  </a:lnTo>
                  <a:lnTo>
                    <a:pt x="546205" y="1650607"/>
                  </a:lnTo>
                  <a:lnTo>
                    <a:pt x="551246" y="1653165"/>
                  </a:lnTo>
                  <a:lnTo>
                    <a:pt x="560633" y="1650098"/>
                  </a:lnTo>
                  <a:lnTo>
                    <a:pt x="563189" y="1645058"/>
                  </a:lnTo>
                  <a:lnTo>
                    <a:pt x="560128" y="1635687"/>
                  </a:lnTo>
                  <a:lnTo>
                    <a:pt x="555089" y="1633129"/>
                  </a:lnTo>
                  <a:close/>
                </a:path>
                <a:path w="5553709" h="1831339">
                  <a:moveTo>
                    <a:pt x="589034" y="1622021"/>
                  </a:moveTo>
                  <a:lnTo>
                    <a:pt x="579647" y="1625088"/>
                  </a:lnTo>
                  <a:lnTo>
                    <a:pt x="577090" y="1630127"/>
                  </a:lnTo>
                  <a:lnTo>
                    <a:pt x="580152" y="1639497"/>
                  </a:lnTo>
                  <a:lnTo>
                    <a:pt x="585191" y="1642055"/>
                  </a:lnTo>
                  <a:lnTo>
                    <a:pt x="594579" y="1638988"/>
                  </a:lnTo>
                  <a:lnTo>
                    <a:pt x="597137" y="1633948"/>
                  </a:lnTo>
                  <a:lnTo>
                    <a:pt x="594075" y="1624578"/>
                  </a:lnTo>
                  <a:lnTo>
                    <a:pt x="589034" y="1622021"/>
                  </a:lnTo>
                  <a:close/>
                </a:path>
                <a:path w="5553709" h="1831339">
                  <a:moveTo>
                    <a:pt x="622981" y="1610911"/>
                  </a:moveTo>
                  <a:lnTo>
                    <a:pt x="613594" y="1613978"/>
                  </a:lnTo>
                  <a:lnTo>
                    <a:pt x="611036" y="1619017"/>
                  </a:lnTo>
                  <a:lnTo>
                    <a:pt x="614098" y="1628388"/>
                  </a:lnTo>
                  <a:lnTo>
                    <a:pt x="619137" y="1630945"/>
                  </a:lnTo>
                  <a:lnTo>
                    <a:pt x="628525" y="1627878"/>
                  </a:lnTo>
                  <a:lnTo>
                    <a:pt x="631083" y="1622839"/>
                  </a:lnTo>
                  <a:lnTo>
                    <a:pt x="628021" y="1613468"/>
                  </a:lnTo>
                  <a:lnTo>
                    <a:pt x="622981" y="1610911"/>
                  </a:lnTo>
                  <a:close/>
                </a:path>
                <a:path w="5553709" h="1831339">
                  <a:moveTo>
                    <a:pt x="656929" y="1599801"/>
                  </a:moveTo>
                  <a:lnTo>
                    <a:pt x="647541" y="1602868"/>
                  </a:lnTo>
                  <a:lnTo>
                    <a:pt x="644983" y="1607907"/>
                  </a:lnTo>
                  <a:lnTo>
                    <a:pt x="648044" y="1617278"/>
                  </a:lnTo>
                  <a:lnTo>
                    <a:pt x="653083" y="1619836"/>
                  </a:lnTo>
                  <a:lnTo>
                    <a:pt x="662472" y="1616768"/>
                  </a:lnTo>
                  <a:lnTo>
                    <a:pt x="665029" y="1611729"/>
                  </a:lnTo>
                  <a:lnTo>
                    <a:pt x="661967" y="1602359"/>
                  </a:lnTo>
                  <a:lnTo>
                    <a:pt x="656929" y="1599801"/>
                  </a:lnTo>
                  <a:close/>
                </a:path>
                <a:path w="5553709" h="1831339">
                  <a:moveTo>
                    <a:pt x="690874" y="1588691"/>
                  </a:moveTo>
                  <a:lnTo>
                    <a:pt x="681487" y="1591759"/>
                  </a:lnTo>
                  <a:lnTo>
                    <a:pt x="678930" y="1596797"/>
                  </a:lnTo>
                  <a:lnTo>
                    <a:pt x="681991" y="1606169"/>
                  </a:lnTo>
                  <a:lnTo>
                    <a:pt x="687030" y="1608726"/>
                  </a:lnTo>
                  <a:lnTo>
                    <a:pt x="696418" y="1605658"/>
                  </a:lnTo>
                  <a:lnTo>
                    <a:pt x="698976" y="1600620"/>
                  </a:lnTo>
                  <a:lnTo>
                    <a:pt x="695914" y="1591249"/>
                  </a:lnTo>
                  <a:lnTo>
                    <a:pt x="690874" y="1588691"/>
                  </a:lnTo>
                  <a:close/>
                </a:path>
                <a:path w="5553709" h="1831339">
                  <a:moveTo>
                    <a:pt x="724822" y="1577581"/>
                  </a:moveTo>
                  <a:lnTo>
                    <a:pt x="715432" y="1580649"/>
                  </a:lnTo>
                  <a:lnTo>
                    <a:pt x="712876" y="1585687"/>
                  </a:lnTo>
                  <a:lnTo>
                    <a:pt x="715938" y="1595059"/>
                  </a:lnTo>
                  <a:lnTo>
                    <a:pt x="720976" y="1597616"/>
                  </a:lnTo>
                  <a:lnTo>
                    <a:pt x="730364" y="1594548"/>
                  </a:lnTo>
                  <a:lnTo>
                    <a:pt x="732922" y="1589510"/>
                  </a:lnTo>
                  <a:lnTo>
                    <a:pt x="729861" y="1580139"/>
                  </a:lnTo>
                  <a:lnTo>
                    <a:pt x="724822" y="1577581"/>
                  </a:lnTo>
                  <a:close/>
                </a:path>
                <a:path w="5553709" h="1831339">
                  <a:moveTo>
                    <a:pt x="758767" y="1566471"/>
                  </a:moveTo>
                  <a:lnTo>
                    <a:pt x="749380" y="1569539"/>
                  </a:lnTo>
                  <a:lnTo>
                    <a:pt x="746822" y="1574579"/>
                  </a:lnTo>
                  <a:lnTo>
                    <a:pt x="749884" y="1583949"/>
                  </a:lnTo>
                  <a:lnTo>
                    <a:pt x="754923" y="1586506"/>
                  </a:lnTo>
                  <a:lnTo>
                    <a:pt x="764311" y="1583439"/>
                  </a:lnTo>
                  <a:lnTo>
                    <a:pt x="766869" y="1578400"/>
                  </a:lnTo>
                  <a:lnTo>
                    <a:pt x="763807" y="1569029"/>
                  </a:lnTo>
                  <a:lnTo>
                    <a:pt x="758767" y="1566471"/>
                  </a:lnTo>
                  <a:close/>
                </a:path>
                <a:path w="5553709" h="1831339">
                  <a:moveTo>
                    <a:pt x="792707" y="1555360"/>
                  </a:moveTo>
                  <a:lnTo>
                    <a:pt x="783320" y="1558434"/>
                  </a:lnTo>
                  <a:lnTo>
                    <a:pt x="780768" y="1563476"/>
                  </a:lnTo>
                  <a:lnTo>
                    <a:pt x="783836" y="1572845"/>
                  </a:lnTo>
                  <a:lnTo>
                    <a:pt x="788877" y="1575398"/>
                  </a:lnTo>
                  <a:lnTo>
                    <a:pt x="798263" y="1572323"/>
                  </a:lnTo>
                  <a:lnTo>
                    <a:pt x="800816" y="1567282"/>
                  </a:lnTo>
                  <a:lnTo>
                    <a:pt x="797747" y="1557914"/>
                  </a:lnTo>
                  <a:lnTo>
                    <a:pt x="792707" y="1555360"/>
                  </a:lnTo>
                  <a:close/>
                </a:path>
                <a:path w="5553709" h="1831339">
                  <a:moveTo>
                    <a:pt x="826653" y="1544250"/>
                  </a:moveTo>
                  <a:lnTo>
                    <a:pt x="817267" y="1547324"/>
                  </a:lnTo>
                  <a:lnTo>
                    <a:pt x="814713" y="1552366"/>
                  </a:lnTo>
                  <a:lnTo>
                    <a:pt x="817782" y="1561735"/>
                  </a:lnTo>
                  <a:lnTo>
                    <a:pt x="822825" y="1564289"/>
                  </a:lnTo>
                  <a:lnTo>
                    <a:pt x="832209" y="1561213"/>
                  </a:lnTo>
                  <a:lnTo>
                    <a:pt x="834763" y="1556172"/>
                  </a:lnTo>
                  <a:lnTo>
                    <a:pt x="831693" y="1546804"/>
                  </a:lnTo>
                  <a:lnTo>
                    <a:pt x="826653" y="1544250"/>
                  </a:lnTo>
                  <a:close/>
                </a:path>
                <a:path w="5553709" h="1831339">
                  <a:moveTo>
                    <a:pt x="860598" y="1533141"/>
                  </a:moveTo>
                  <a:lnTo>
                    <a:pt x="851213" y="1536214"/>
                  </a:lnTo>
                  <a:lnTo>
                    <a:pt x="848660" y="1541258"/>
                  </a:lnTo>
                  <a:lnTo>
                    <a:pt x="851729" y="1550625"/>
                  </a:lnTo>
                  <a:lnTo>
                    <a:pt x="856771" y="1553179"/>
                  </a:lnTo>
                  <a:lnTo>
                    <a:pt x="866156" y="1550103"/>
                  </a:lnTo>
                  <a:lnTo>
                    <a:pt x="868709" y="1545062"/>
                  </a:lnTo>
                  <a:lnTo>
                    <a:pt x="865639" y="1535694"/>
                  </a:lnTo>
                  <a:lnTo>
                    <a:pt x="860598" y="1533141"/>
                  </a:lnTo>
                  <a:close/>
                </a:path>
                <a:path w="5553709" h="1831339">
                  <a:moveTo>
                    <a:pt x="894546" y="1522031"/>
                  </a:moveTo>
                  <a:lnTo>
                    <a:pt x="885159" y="1525104"/>
                  </a:lnTo>
                  <a:lnTo>
                    <a:pt x="882606" y="1530148"/>
                  </a:lnTo>
                  <a:lnTo>
                    <a:pt x="885676" y="1539515"/>
                  </a:lnTo>
                  <a:lnTo>
                    <a:pt x="890717" y="1542069"/>
                  </a:lnTo>
                  <a:lnTo>
                    <a:pt x="900102" y="1538993"/>
                  </a:lnTo>
                  <a:lnTo>
                    <a:pt x="902656" y="1533952"/>
                  </a:lnTo>
                  <a:lnTo>
                    <a:pt x="899587" y="1524584"/>
                  </a:lnTo>
                  <a:lnTo>
                    <a:pt x="894546" y="1522031"/>
                  </a:lnTo>
                  <a:close/>
                </a:path>
                <a:path w="5553709" h="1831339">
                  <a:moveTo>
                    <a:pt x="928491" y="1510921"/>
                  </a:moveTo>
                  <a:lnTo>
                    <a:pt x="919107" y="1513996"/>
                  </a:lnTo>
                  <a:lnTo>
                    <a:pt x="916553" y="1519038"/>
                  </a:lnTo>
                  <a:lnTo>
                    <a:pt x="919622" y="1528405"/>
                  </a:lnTo>
                  <a:lnTo>
                    <a:pt x="924664" y="1530959"/>
                  </a:lnTo>
                  <a:lnTo>
                    <a:pt x="934049" y="1527884"/>
                  </a:lnTo>
                  <a:lnTo>
                    <a:pt x="936603" y="1522843"/>
                  </a:lnTo>
                  <a:lnTo>
                    <a:pt x="933533" y="1513475"/>
                  </a:lnTo>
                  <a:lnTo>
                    <a:pt x="928491" y="1510921"/>
                  </a:lnTo>
                  <a:close/>
                </a:path>
                <a:path w="5553709" h="1831339">
                  <a:moveTo>
                    <a:pt x="962439" y="1499811"/>
                  </a:moveTo>
                  <a:lnTo>
                    <a:pt x="953053" y="1502886"/>
                  </a:lnTo>
                  <a:lnTo>
                    <a:pt x="950499" y="1507928"/>
                  </a:lnTo>
                  <a:lnTo>
                    <a:pt x="953569" y="1517296"/>
                  </a:lnTo>
                  <a:lnTo>
                    <a:pt x="958609" y="1519849"/>
                  </a:lnTo>
                  <a:lnTo>
                    <a:pt x="967995" y="1516774"/>
                  </a:lnTo>
                  <a:lnTo>
                    <a:pt x="970549" y="1511733"/>
                  </a:lnTo>
                  <a:lnTo>
                    <a:pt x="967479" y="1502365"/>
                  </a:lnTo>
                  <a:lnTo>
                    <a:pt x="962439" y="1499811"/>
                  </a:lnTo>
                  <a:close/>
                </a:path>
                <a:path w="5553709" h="1831339">
                  <a:moveTo>
                    <a:pt x="996386" y="1488701"/>
                  </a:moveTo>
                  <a:lnTo>
                    <a:pt x="986999" y="1491776"/>
                  </a:lnTo>
                  <a:lnTo>
                    <a:pt x="984445" y="1496818"/>
                  </a:lnTo>
                  <a:lnTo>
                    <a:pt x="987515" y="1506186"/>
                  </a:lnTo>
                  <a:lnTo>
                    <a:pt x="992555" y="1508739"/>
                  </a:lnTo>
                  <a:lnTo>
                    <a:pt x="1001941" y="1505665"/>
                  </a:lnTo>
                  <a:lnTo>
                    <a:pt x="1004495" y="1500623"/>
                  </a:lnTo>
                  <a:lnTo>
                    <a:pt x="1001426" y="1491255"/>
                  </a:lnTo>
                  <a:lnTo>
                    <a:pt x="996386" y="1488701"/>
                  </a:lnTo>
                  <a:close/>
                </a:path>
                <a:path w="5553709" h="1831339">
                  <a:moveTo>
                    <a:pt x="1030331" y="1477591"/>
                  </a:moveTo>
                  <a:lnTo>
                    <a:pt x="1020946" y="1480666"/>
                  </a:lnTo>
                  <a:lnTo>
                    <a:pt x="1018392" y="1485708"/>
                  </a:lnTo>
                  <a:lnTo>
                    <a:pt x="1021461" y="1495077"/>
                  </a:lnTo>
                  <a:lnTo>
                    <a:pt x="1026502" y="1497630"/>
                  </a:lnTo>
                  <a:lnTo>
                    <a:pt x="1035889" y="1494555"/>
                  </a:lnTo>
                  <a:lnTo>
                    <a:pt x="1038442" y="1489514"/>
                  </a:lnTo>
                  <a:lnTo>
                    <a:pt x="1035372" y="1480145"/>
                  </a:lnTo>
                  <a:lnTo>
                    <a:pt x="1030331" y="1477591"/>
                  </a:lnTo>
                  <a:close/>
                </a:path>
                <a:path w="5553709" h="1831339">
                  <a:moveTo>
                    <a:pt x="1064277" y="1466481"/>
                  </a:moveTo>
                  <a:lnTo>
                    <a:pt x="1054892" y="1469556"/>
                  </a:lnTo>
                  <a:lnTo>
                    <a:pt x="1052339" y="1474598"/>
                  </a:lnTo>
                  <a:lnTo>
                    <a:pt x="1055409" y="1483967"/>
                  </a:lnTo>
                  <a:lnTo>
                    <a:pt x="1060450" y="1486521"/>
                  </a:lnTo>
                  <a:lnTo>
                    <a:pt x="1069835" y="1483445"/>
                  </a:lnTo>
                  <a:lnTo>
                    <a:pt x="1072388" y="1478404"/>
                  </a:lnTo>
                  <a:lnTo>
                    <a:pt x="1069318" y="1469035"/>
                  </a:lnTo>
                  <a:lnTo>
                    <a:pt x="1064277" y="1466481"/>
                  </a:lnTo>
                  <a:close/>
                </a:path>
                <a:path w="5553709" h="1831339">
                  <a:moveTo>
                    <a:pt x="1098223" y="1455373"/>
                  </a:moveTo>
                  <a:lnTo>
                    <a:pt x="1088838" y="1458446"/>
                  </a:lnTo>
                  <a:lnTo>
                    <a:pt x="1086285" y="1463489"/>
                  </a:lnTo>
                  <a:lnTo>
                    <a:pt x="1089355" y="1472857"/>
                  </a:lnTo>
                  <a:lnTo>
                    <a:pt x="1094395" y="1475411"/>
                  </a:lnTo>
                  <a:lnTo>
                    <a:pt x="1103781" y="1472335"/>
                  </a:lnTo>
                  <a:lnTo>
                    <a:pt x="1106335" y="1467294"/>
                  </a:lnTo>
                  <a:lnTo>
                    <a:pt x="1103266" y="1457925"/>
                  </a:lnTo>
                  <a:lnTo>
                    <a:pt x="1098223" y="1455373"/>
                  </a:lnTo>
                  <a:close/>
                </a:path>
                <a:path w="5553709" h="1831339">
                  <a:moveTo>
                    <a:pt x="1132170" y="1444263"/>
                  </a:moveTo>
                  <a:lnTo>
                    <a:pt x="1122785" y="1447336"/>
                  </a:lnTo>
                  <a:lnTo>
                    <a:pt x="1120232" y="1452379"/>
                  </a:lnTo>
                  <a:lnTo>
                    <a:pt x="1123301" y="1461747"/>
                  </a:lnTo>
                  <a:lnTo>
                    <a:pt x="1128341" y="1464301"/>
                  </a:lnTo>
                  <a:lnTo>
                    <a:pt x="1137728" y="1461225"/>
                  </a:lnTo>
                  <a:lnTo>
                    <a:pt x="1140280" y="1456184"/>
                  </a:lnTo>
                  <a:lnTo>
                    <a:pt x="1137212" y="1446815"/>
                  </a:lnTo>
                  <a:lnTo>
                    <a:pt x="1132170" y="1444263"/>
                  </a:lnTo>
                  <a:close/>
                </a:path>
                <a:path w="5553709" h="1831339">
                  <a:moveTo>
                    <a:pt x="1166117" y="1433153"/>
                  </a:moveTo>
                  <a:lnTo>
                    <a:pt x="1156732" y="1436227"/>
                  </a:lnTo>
                  <a:lnTo>
                    <a:pt x="1154178" y="1441269"/>
                  </a:lnTo>
                  <a:lnTo>
                    <a:pt x="1157248" y="1450638"/>
                  </a:lnTo>
                  <a:lnTo>
                    <a:pt x="1162288" y="1453191"/>
                  </a:lnTo>
                  <a:lnTo>
                    <a:pt x="1171674" y="1450116"/>
                  </a:lnTo>
                  <a:lnTo>
                    <a:pt x="1174228" y="1445074"/>
                  </a:lnTo>
                  <a:lnTo>
                    <a:pt x="1171158" y="1435707"/>
                  </a:lnTo>
                  <a:lnTo>
                    <a:pt x="1166117" y="1433153"/>
                  </a:lnTo>
                  <a:close/>
                </a:path>
                <a:path w="5553709" h="1831339">
                  <a:moveTo>
                    <a:pt x="1200063" y="1422043"/>
                  </a:moveTo>
                  <a:lnTo>
                    <a:pt x="1190678" y="1425117"/>
                  </a:lnTo>
                  <a:lnTo>
                    <a:pt x="1188124" y="1430159"/>
                  </a:lnTo>
                  <a:lnTo>
                    <a:pt x="1191193" y="1439528"/>
                  </a:lnTo>
                  <a:lnTo>
                    <a:pt x="1196235" y="1442081"/>
                  </a:lnTo>
                  <a:lnTo>
                    <a:pt x="1205619" y="1439006"/>
                  </a:lnTo>
                  <a:lnTo>
                    <a:pt x="1208173" y="1433964"/>
                  </a:lnTo>
                  <a:lnTo>
                    <a:pt x="1205105" y="1424597"/>
                  </a:lnTo>
                  <a:lnTo>
                    <a:pt x="1200063" y="1422043"/>
                  </a:lnTo>
                  <a:close/>
                </a:path>
                <a:path w="5553709" h="1831339">
                  <a:moveTo>
                    <a:pt x="1234010" y="1410933"/>
                  </a:moveTo>
                  <a:lnTo>
                    <a:pt x="1224624" y="1414007"/>
                  </a:lnTo>
                  <a:lnTo>
                    <a:pt x="1222071" y="1419049"/>
                  </a:lnTo>
                  <a:lnTo>
                    <a:pt x="1225139" y="1428418"/>
                  </a:lnTo>
                  <a:lnTo>
                    <a:pt x="1230181" y="1430971"/>
                  </a:lnTo>
                  <a:lnTo>
                    <a:pt x="1239568" y="1427896"/>
                  </a:lnTo>
                  <a:lnTo>
                    <a:pt x="1242119" y="1422855"/>
                  </a:lnTo>
                  <a:lnTo>
                    <a:pt x="1239051" y="1413487"/>
                  </a:lnTo>
                  <a:lnTo>
                    <a:pt x="1234010" y="1410933"/>
                  </a:lnTo>
                  <a:close/>
                </a:path>
                <a:path w="5553709" h="1831339">
                  <a:moveTo>
                    <a:pt x="1267956" y="1399823"/>
                  </a:moveTo>
                  <a:lnTo>
                    <a:pt x="1258571" y="1402897"/>
                  </a:lnTo>
                  <a:lnTo>
                    <a:pt x="1256018" y="1407939"/>
                  </a:lnTo>
                  <a:lnTo>
                    <a:pt x="1259086" y="1417308"/>
                  </a:lnTo>
                  <a:lnTo>
                    <a:pt x="1264128" y="1419862"/>
                  </a:lnTo>
                  <a:lnTo>
                    <a:pt x="1273514" y="1416786"/>
                  </a:lnTo>
                  <a:lnTo>
                    <a:pt x="1276068" y="1411745"/>
                  </a:lnTo>
                  <a:lnTo>
                    <a:pt x="1272997" y="1402377"/>
                  </a:lnTo>
                  <a:lnTo>
                    <a:pt x="1267956" y="1399823"/>
                  </a:lnTo>
                  <a:close/>
                </a:path>
                <a:path w="5553709" h="1831339">
                  <a:moveTo>
                    <a:pt x="1301902" y="1388714"/>
                  </a:moveTo>
                  <a:lnTo>
                    <a:pt x="1292517" y="1391787"/>
                  </a:lnTo>
                  <a:lnTo>
                    <a:pt x="1289964" y="1396829"/>
                  </a:lnTo>
                  <a:lnTo>
                    <a:pt x="1293033" y="1406198"/>
                  </a:lnTo>
                  <a:lnTo>
                    <a:pt x="1298074" y="1408752"/>
                  </a:lnTo>
                  <a:lnTo>
                    <a:pt x="1307459" y="1405676"/>
                  </a:lnTo>
                  <a:lnTo>
                    <a:pt x="1310013" y="1400636"/>
                  </a:lnTo>
                  <a:lnTo>
                    <a:pt x="1306944" y="1391267"/>
                  </a:lnTo>
                  <a:lnTo>
                    <a:pt x="1301902" y="1388714"/>
                  </a:lnTo>
                  <a:close/>
                </a:path>
                <a:path w="5553709" h="1831339">
                  <a:moveTo>
                    <a:pt x="1335850" y="1377604"/>
                  </a:moveTo>
                  <a:lnTo>
                    <a:pt x="1326464" y="1380677"/>
                  </a:lnTo>
                  <a:lnTo>
                    <a:pt x="1323911" y="1385721"/>
                  </a:lnTo>
                  <a:lnTo>
                    <a:pt x="1326979" y="1395088"/>
                  </a:lnTo>
                  <a:lnTo>
                    <a:pt x="1332020" y="1397642"/>
                  </a:lnTo>
                  <a:lnTo>
                    <a:pt x="1341407" y="1394566"/>
                  </a:lnTo>
                  <a:lnTo>
                    <a:pt x="1343959" y="1389526"/>
                  </a:lnTo>
                  <a:lnTo>
                    <a:pt x="1340891" y="1380157"/>
                  </a:lnTo>
                  <a:lnTo>
                    <a:pt x="1335850" y="1377604"/>
                  </a:lnTo>
                  <a:close/>
                </a:path>
                <a:path w="5553709" h="1831339">
                  <a:moveTo>
                    <a:pt x="1369796" y="1366494"/>
                  </a:moveTo>
                  <a:lnTo>
                    <a:pt x="1360411" y="1369569"/>
                  </a:lnTo>
                  <a:lnTo>
                    <a:pt x="1357857" y="1374611"/>
                  </a:lnTo>
                  <a:lnTo>
                    <a:pt x="1360925" y="1383978"/>
                  </a:lnTo>
                  <a:lnTo>
                    <a:pt x="1365967" y="1386532"/>
                  </a:lnTo>
                  <a:lnTo>
                    <a:pt x="1375352" y="1383456"/>
                  </a:lnTo>
                  <a:lnTo>
                    <a:pt x="1377906" y="1378416"/>
                  </a:lnTo>
                  <a:lnTo>
                    <a:pt x="1374837" y="1369047"/>
                  </a:lnTo>
                  <a:lnTo>
                    <a:pt x="1369796" y="1366494"/>
                  </a:lnTo>
                  <a:close/>
                </a:path>
                <a:path w="5553709" h="1831339">
                  <a:moveTo>
                    <a:pt x="1403742" y="1355384"/>
                  </a:moveTo>
                  <a:lnTo>
                    <a:pt x="1394357" y="1358459"/>
                  </a:lnTo>
                  <a:lnTo>
                    <a:pt x="1391803" y="1363501"/>
                  </a:lnTo>
                  <a:lnTo>
                    <a:pt x="1394872" y="1372870"/>
                  </a:lnTo>
                  <a:lnTo>
                    <a:pt x="1399914" y="1375422"/>
                  </a:lnTo>
                  <a:lnTo>
                    <a:pt x="1409299" y="1372348"/>
                  </a:lnTo>
                  <a:lnTo>
                    <a:pt x="1411852" y="1367306"/>
                  </a:lnTo>
                  <a:lnTo>
                    <a:pt x="1408783" y="1357938"/>
                  </a:lnTo>
                  <a:lnTo>
                    <a:pt x="1403742" y="1355384"/>
                  </a:lnTo>
                  <a:close/>
                </a:path>
                <a:path w="5553709" h="1831339">
                  <a:moveTo>
                    <a:pt x="1437689" y="1344274"/>
                  </a:moveTo>
                  <a:lnTo>
                    <a:pt x="1428302" y="1347349"/>
                  </a:lnTo>
                  <a:lnTo>
                    <a:pt x="1425748" y="1352391"/>
                  </a:lnTo>
                  <a:lnTo>
                    <a:pt x="1428819" y="1361760"/>
                  </a:lnTo>
                  <a:lnTo>
                    <a:pt x="1433860" y="1364312"/>
                  </a:lnTo>
                  <a:lnTo>
                    <a:pt x="1443245" y="1361238"/>
                  </a:lnTo>
                  <a:lnTo>
                    <a:pt x="1445798" y="1356196"/>
                  </a:lnTo>
                  <a:lnTo>
                    <a:pt x="1442730" y="1346828"/>
                  </a:lnTo>
                  <a:lnTo>
                    <a:pt x="1437689" y="1344274"/>
                  </a:lnTo>
                  <a:close/>
                </a:path>
                <a:path w="5553709" h="1831339">
                  <a:moveTo>
                    <a:pt x="1471635" y="1333164"/>
                  </a:moveTo>
                  <a:lnTo>
                    <a:pt x="1462250" y="1336239"/>
                  </a:lnTo>
                  <a:lnTo>
                    <a:pt x="1459697" y="1341281"/>
                  </a:lnTo>
                  <a:lnTo>
                    <a:pt x="1462765" y="1350650"/>
                  </a:lnTo>
                  <a:lnTo>
                    <a:pt x="1467807" y="1353204"/>
                  </a:lnTo>
                  <a:lnTo>
                    <a:pt x="1477192" y="1350128"/>
                  </a:lnTo>
                  <a:lnTo>
                    <a:pt x="1479746" y="1345087"/>
                  </a:lnTo>
                  <a:lnTo>
                    <a:pt x="1476677" y="1335718"/>
                  </a:lnTo>
                  <a:lnTo>
                    <a:pt x="1471635" y="1333164"/>
                  </a:lnTo>
                  <a:close/>
                </a:path>
                <a:path w="5553709" h="1831339">
                  <a:moveTo>
                    <a:pt x="1505581" y="1322054"/>
                  </a:moveTo>
                  <a:lnTo>
                    <a:pt x="1496197" y="1325130"/>
                  </a:lnTo>
                  <a:lnTo>
                    <a:pt x="1493643" y="1330171"/>
                  </a:lnTo>
                  <a:lnTo>
                    <a:pt x="1496712" y="1339540"/>
                  </a:lnTo>
                  <a:lnTo>
                    <a:pt x="1501753" y="1342094"/>
                  </a:lnTo>
                  <a:lnTo>
                    <a:pt x="1511138" y="1339018"/>
                  </a:lnTo>
                  <a:lnTo>
                    <a:pt x="1513692" y="1333977"/>
                  </a:lnTo>
                  <a:lnTo>
                    <a:pt x="1510623" y="1324608"/>
                  </a:lnTo>
                  <a:lnTo>
                    <a:pt x="1505581" y="1322054"/>
                  </a:lnTo>
                  <a:close/>
                </a:path>
                <a:path w="5553709" h="1831339">
                  <a:moveTo>
                    <a:pt x="1539528" y="1310946"/>
                  </a:moveTo>
                  <a:lnTo>
                    <a:pt x="1530142" y="1314020"/>
                  </a:lnTo>
                  <a:lnTo>
                    <a:pt x="1527589" y="1319062"/>
                  </a:lnTo>
                  <a:lnTo>
                    <a:pt x="1530658" y="1328430"/>
                  </a:lnTo>
                  <a:lnTo>
                    <a:pt x="1535699" y="1330984"/>
                  </a:lnTo>
                  <a:lnTo>
                    <a:pt x="1545084" y="1327908"/>
                  </a:lnTo>
                  <a:lnTo>
                    <a:pt x="1547638" y="1322867"/>
                  </a:lnTo>
                  <a:lnTo>
                    <a:pt x="1544570" y="1313498"/>
                  </a:lnTo>
                  <a:lnTo>
                    <a:pt x="1539528" y="1310946"/>
                  </a:lnTo>
                  <a:close/>
                </a:path>
                <a:path w="5553709" h="1831339">
                  <a:moveTo>
                    <a:pt x="1573475" y="1299836"/>
                  </a:moveTo>
                  <a:lnTo>
                    <a:pt x="1564090" y="1302910"/>
                  </a:lnTo>
                  <a:lnTo>
                    <a:pt x="1561536" y="1307952"/>
                  </a:lnTo>
                  <a:lnTo>
                    <a:pt x="1564604" y="1317320"/>
                  </a:lnTo>
                  <a:lnTo>
                    <a:pt x="1569646" y="1319874"/>
                  </a:lnTo>
                  <a:lnTo>
                    <a:pt x="1579031" y="1316798"/>
                  </a:lnTo>
                  <a:lnTo>
                    <a:pt x="1581585" y="1311757"/>
                  </a:lnTo>
                  <a:lnTo>
                    <a:pt x="1578516" y="1302388"/>
                  </a:lnTo>
                  <a:lnTo>
                    <a:pt x="1573475" y="1299836"/>
                  </a:lnTo>
                  <a:close/>
                </a:path>
                <a:path w="5553709" h="1831339">
                  <a:moveTo>
                    <a:pt x="1607421" y="1288726"/>
                  </a:moveTo>
                  <a:lnTo>
                    <a:pt x="1598035" y="1291802"/>
                  </a:lnTo>
                  <a:lnTo>
                    <a:pt x="1595481" y="1296842"/>
                  </a:lnTo>
                  <a:lnTo>
                    <a:pt x="1598551" y="1306211"/>
                  </a:lnTo>
                  <a:lnTo>
                    <a:pt x="1603593" y="1308764"/>
                  </a:lnTo>
                  <a:lnTo>
                    <a:pt x="1612978" y="1305689"/>
                  </a:lnTo>
                  <a:lnTo>
                    <a:pt x="1615531" y="1300647"/>
                  </a:lnTo>
                  <a:lnTo>
                    <a:pt x="1612461" y="1291280"/>
                  </a:lnTo>
                  <a:lnTo>
                    <a:pt x="1607421" y="1288726"/>
                  </a:lnTo>
                  <a:close/>
                </a:path>
                <a:path w="5553709" h="1831339">
                  <a:moveTo>
                    <a:pt x="1641367" y="1277616"/>
                  </a:moveTo>
                  <a:lnTo>
                    <a:pt x="1631981" y="1280692"/>
                  </a:lnTo>
                  <a:lnTo>
                    <a:pt x="1629429" y="1285732"/>
                  </a:lnTo>
                  <a:lnTo>
                    <a:pt x="1632498" y="1295101"/>
                  </a:lnTo>
                  <a:lnTo>
                    <a:pt x="1637539" y="1297654"/>
                  </a:lnTo>
                  <a:lnTo>
                    <a:pt x="1646924" y="1294579"/>
                  </a:lnTo>
                  <a:lnTo>
                    <a:pt x="1649478" y="1289537"/>
                  </a:lnTo>
                  <a:lnTo>
                    <a:pt x="1646408" y="1280170"/>
                  </a:lnTo>
                  <a:lnTo>
                    <a:pt x="1641367" y="1277616"/>
                  </a:lnTo>
                  <a:close/>
                </a:path>
                <a:path w="5553709" h="1831339">
                  <a:moveTo>
                    <a:pt x="1675314" y="1266506"/>
                  </a:moveTo>
                  <a:lnTo>
                    <a:pt x="1665928" y="1269582"/>
                  </a:lnTo>
                  <a:lnTo>
                    <a:pt x="1663376" y="1274622"/>
                  </a:lnTo>
                  <a:lnTo>
                    <a:pt x="1666444" y="1283991"/>
                  </a:lnTo>
                  <a:lnTo>
                    <a:pt x="1671485" y="1286545"/>
                  </a:lnTo>
                  <a:lnTo>
                    <a:pt x="1680871" y="1283469"/>
                  </a:lnTo>
                  <a:lnTo>
                    <a:pt x="1683424" y="1278428"/>
                  </a:lnTo>
                  <a:lnTo>
                    <a:pt x="1680356" y="1269060"/>
                  </a:lnTo>
                  <a:lnTo>
                    <a:pt x="1675314" y="1266506"/>
                  </a:lnTo>
                  <a:close/>
                </a:path>
                <a:path w="5553709" h="1831339">
                  <a:moveTo>
                    <a:pt x="1709261" y="1255396"/>
                  </a:moveTo>
                  <a:lnTo>
                    <a:pt x="1699875" y="1258472"/>
                  </a:lnTo>
                  <a:lnTo>
                    <a:pt x="1697321" y="1263512"/>
                  </a:lnTo>
                  <a:lnTo>
                    <a:pt x="1700390" y="1272881"/>
                  </a:lnTo>
                  <a:lnTo>
                    <a:pt x="1705432" y="1275435"/>
                  </a:lnTo>
                  <a:lnTo>
                    <a:pt x="1714817" y="1272359"/>
                  </a:lnTo>
                  <a:lnTo>
                    <a:pt x="1717371" y="1267319"/>
                  </a:lnTo>
                  <a:lnTo>
                    <a:pt x="1714301" y="1257950"/>
                  </a:lnTo>
                  <a:lnTo>
                    <a:pt x="1709261" y="1255396"/>
                  </a:lnTo>
                  <a:close/>
                </a:path>
                <a:path w="5553709" h="1831339">
                  <a:moveTo>
                    <a:pt x="1743207" y="1244287"/>
                  </a:moveTo>
                  <a:lnTo>
                    <a:pt x="1733821" y="1247362"/>
                  </a:lnTo>
                  <a:lnTo>
                    <a:pt x="1731267" y="1252404"/>
                  </a:lnTo>
                  <a:lnTo>
                    <a:pt x="1734337" y="1261771"/>
                  </a:lnTo>
                  <a:lnTo>
                    <a:pt x="1739378" y="1264325"/>
                  </a:lnTo>
                  <a:lnTo>
                    <a:pt x="1748763" y="1261249"/>
                  </a:lnTo>
                  <a:lnTo>
                    <a:pt x="1751317" y="1256209"/>
                  </a:lnTo>
                  <a:lnTo>
                    <a:pt x="1748248" y="1246840"/>
                  </a:lnTo>
                  <a:lnTo>
                    <a:pt x="1743207" y="1244287"/>
                  </a:lnTo>
                  <a:close/>
                </a:path>
                <a:path w="5553709" h="1831339">
                  <a:moveTo>
                    <a:pt x="1777154" y="1233177"/>
                  </a:moveTo>
                  <a:lnTo>
                    <a:pt x="1767767" y="1236252"/>
                  </a:lnTo>
                  <a:lnTo>
                    <a:pt x="1765214" y="1241294"/>
                  </a:lnTo>
                  <a:lnTo>
                    <a:pt x="1768283" y="1250661"/>
                  </a:lnTo>
                  <a:lnTo>
                    <a:pt x="1773325" y="1253215"/>
                  </a:lnTo>
                  <a:lnTo>
                    <a:pt x="1782711" y="1250141"/>
                  </a:lnTo>
                  <a:lnTo>
                    <a:pt x="1785263" y="1245099"/>
                  </a:lnTo>
                  <a:lnTo>
                    <a:pt x="1782194" y="1235730"/>
                  </a:lnTo>
                  <a:lnTo>
                    <a:pt x="1777154" y="1233177"/>
                  </a:lnTo>
                  <a:close/>
                </a:path>
                <a:path w="5553709" h="1831339">
                  <a:moveTo>
                    <a:pt x="1811100" y="1222067"/>
                  </a:moveTo>
                  <a:lnTo>
                    <a:pt x="1801714" y="1225143"/>
                  </a:lnTo>
                  <a:lnTo>
                    <a:pt x="1799160" y="1230184"/>
                  </a:lnTo>
                  <a:lnTo>
                    <a:pt x="1802230" y="1239553"/>
                  </a:lnTo>
                  <a:lnTo>
                    <a:pt x="1807272" y="1242105"/>
                  </a:lnTo>
                  <a:lnTo>
                    <a:pt x="1816657" y="1239031"/>
                  </a:lnTo>
                  <a:lnTo>
                    <a:pt x="1819210" y="1233989"/>
                  </a:lnTo>
                  <a:lnTo>
                    <a:pt x="1816140" y="1224621"/>
                  </a:lnTo>
                  <a:lnTo>
                    <a:pt x="1811100" y="1222067"/>
                  </a:lnTo>
                  <a:close/>
                </a:path>
                <a:path w="5553709" h="1831339">
                  <a:moveTo>
                    <a:pt x="1845045" y="1210957"/>
                  </a:moveTo>
                  <a:lnTo>
                    <a:pt x="1835660" y="1214033"/>
                  </a:lnTo>
                  <a:lnTo>
                    <a:pt x="1833107" y="1219074"/>
                  </a:lnTo>
                  <a:lnTo>
                    <a:pt x="1836177" y="1228443"/>
                  </a:lnTo>
                  <a:lnTo>
                    <a:pt x="1841218" y="1230995"/>
                  </a:lnTo>
                  <a:lnTo>
                    <a:pt x="1850603" y="1227921"/>
                  </a:lnTo>
                  <a:lnTo>
                    <a:pt x="1853157" y="1222879"/>
                  </a:lnTo>
                  <a:lnTo>
                    <a:pt x="1850087" y="1213511"/>
                  </a:lnTo>
                  <a:lnTo>
                    <a:pt x="1845045" y="1210957"/>
                  </a:lnTo>
                  <a:close/>
                </a:path>
                <a:path w="5553709" h="1831339">
                  <a:moveTo>
                    <a:pt x="1878992" y="1199847"/>
                  </a:moveTo>
                  <a:lnTo>
                    <a:pt x="1869607" y="1202923"/>
                  </a:lnTo>
                  <a:lnTo>
                    <a:pt x="1867053" y="1207964"/>
                  </a:lnTo>
                  <a:lnTo>
                    <a:pt x="1870123" y="1217333"/>
                  </a:lnTo>
                  <a:lnTo>
                    <a:pt x="1875163" y="1219887"/>
                  </a:lnTo>
                  <a:lnTo>
                    <a:pt x="1884549" y="1216812"/>
                  </a:lnTo>
                  <a:lnTo>
                    <a:pt x="1887103" y="1211770"/>
                  </a:lnTo>
                  <a:lnTo>
                    <a:pt x="1884034" y="1202401"/>
                  </a:lnTo>
                  <a:lnTo>
                    <a:pt x="1878992" y="1199847"/>
                  </a:lnTo>
                  <a:close/>
                </a:path>
                <a:path w="5553709" h="1831339">
                  <a:moveTo>
                    <a:pt x="1912940" y="1188737"/>
                  </a:moveTo>
                  <a:lnTo>
                    <a:pt x="1903554" y="1191813"/>
                  </a:lnTo>
                  <a:lnTo>
                    <a:pt x="1901000" y="1196854"/>
                  </a:lnTo>
                  <a:lnTo>
                    <a:pt x="1904069" y="1206223"/>
                  </a:lnTo>
                  <a:lnTo>
                    <a:pt x="1909110" y="1208777"/>
                  </a:lnTo>
                  <a:lnTo>
                    <a:pt x="1918496" y="1205702"/>
                  </a:lnTo>
                  <a:lnTo>
                    <a:pt x="1921050" y="1200660"/>
                  </a:lnTo>
                  <a:lnTo>
                    <a:pt x="1917980" y="1191291"/>
                  </a:lnTo>
                  <a:lnTo>
                    <a:pt x="1912940" y="1188737"/>
                  </a:lnTo>
                  <a:close/>
                </a:path>
                <a:path w="5553709" h="1831339">
                  <a:moveTo>
                    <a:pt x="1946885" y="1177629"/>
                  </a:moveTo>
                  <a:lnTo>
                    <a:pt x="1937500" y="1180703"/>
                  </a:lnTo>
                  <a:lnTo>
                    <a:pt x="1934946" y="1185745"/>
                  </a:lnTo>
                  <a:lnTo>
                    <a:pt x="1938016" y="1195113"/>
                  </a:lnTo>
                  <a:lnTo>
                    <a:pt x="1943058" y="1197667"/>
                  </a:lnTo>
                  <a:lnTo>
                    <a:pt x="1952442" y="1194592"/>
                  </a:lnTo>
                  <a:lnTo>
                    <a:pt x="1954996" y="1189550"/>
                  </a:lnTo>
                  <a:lnTo>
                    <a:pt x="1951926" y="1180181"/>
                  </a:lnTo>
                  <a:lnTo>
                    <a:pt x="1946885" y="1177629"/>
                  </a:lnTo>
                  <a:close/>
                </a:path>
                <a:path w="5553709" h="1831339">
                  <a:moveTo>
                    <a:pt x="1980812" y="1166516"/>
                  </a:moveTo>
                  <a:lnTo>
                    <a:pt x="1971432" y="1169609"/>
                  </a:lnTo>
                  <a:lnTo>
                    <a:pt x="1968889" y="1174656"/>
                  </a:lnTo>
                  <a:lnTo>
                    <a:pt x="1971977" y="1184017"/>
                  </a:lnTo>
                  <a:lnTo>
                    <a:pt x="1977024" y="1186561"/>
                  </a:lnTo>
                  <a:lnTo>
                    <a:pt x="1986403" y="1183467"/>
                  </a:lnTo>
                  <a:lnTo>
                    <a:pt x="1988945" y="1178420"/>
                  </a:lnTo>
                  <a:lnTo>
                    <a:pt x="1985858" y="1169059"/>
                  </a:lnTo>
                  <a:lnTo>
                    <a:pt x="1980812" y="1166516"/>
                  </a:lnTo>
                  <a:close/>
                </a:path>
                <a:path w="5553709" h="1831339">
                  <a:moveTo>
                    <a:pt x="2014758" y="1155406"/>
                  </a:moveTo>
                  <a:lnTo>
                    <a:pt x="2005378" y="1158500"/>
                  </a:lnTo>
                  <a:lnTo>
                    <a:pt x="2002835" y="1163546"/>
                  </a:lnTo>
                  <a:lnTo>
                    <a:pt x="2005924" y="1172908"/>
                  </a:lnTo>
                  <a:lnTo>
                    <a:pt x="2010970" y="1175452"/>
                  </a:lnTo>
                  <a:lnTo>
                    <a:pt x="2020349" y="1172357"/>
                  </a:lnTo>
                  <a:lnTo>
                    <a:pt x="2022891" y="1167310"/>
                  </a:lnTo>
                  <a:lnTo>
                    <a:pt x="2019804" y="1157949"/>
                  </a:lnTo>
                  <a:lnTo>
                    <a:pt x="2014758" y="1155406"/>
                  </a:lnTo>
                  <a:close/>
                </a:path>
                <a:path w="5553709" h="1831339">
                  <a:moveTo>
                    <a:pt x="2048704" y="1144296"/>
                  </a:moveTo>
                  <a:lnTo>
                    <a:pt x="2039325" y="1147390"/>
                  </a:lnTo>
                  <a:lnTo>
                    <a:pt x="2036781" y="1152436"/>
                  </a:lnTo>
                  <a:lnTo>
                    <a:pt x="2039870" y="1161798"/>
                  </a:lnTo>
                  <a:lnTo>
                    <a:pt x="2044917" y="1164342"/>
                  </a:lnTo>
                  <a:lnTo>
                    <a:pt x="2054294" y="1161247"/>
                  </a:lnTo>
                  <a:lnTo>
                    <a:pt x="2056838" y="1156200"/>
                  </a:lnTo>
                  <a:lnTo>
                    <a:pt x="2053750" y="1146839"/>
                  </a:lnTo>
                  <a:lnTo>
                    <a:pt x="2048704" y="1144296"/>
                  </a:lnTo>
                  <a:close/>
                </a:path>
                <a:path w="5553709" h="1831339">
                  <a:moveTo>
                    <a:pt x="2082651" y="1133186"/>
                  </a:moveTo>
                  <a:lnTo>
                    <a:pt x="2073271" y="1136280"/>
                  </a:lnTo>
                  <a:lnTo>
                    <a:pt x="2070728" y="1141327"/>
                  </a:lnTo>
                  <a:lnTo>
                    <a:pt x="2073816" y="1150688"/>
                  </a:lnTo>
                  <a:lnTo>
                    <a:pt x="2078863" y="1153232"/>
                  </a:lnTo>
                  <a:lnTo>
                    <a:pt x="2088241" y="1150137"/>
                  </a:lnTo>
                  <a:lnTo>
                    <a:pt x="2090784" y="1145090"/>
                  </a:lnTo>
                  <a:lnTo>
                    <a:pt x="2087697" y="1135729"/>
                  </a:lnTo>
                  <a:lnTo>
                    <a:pt x="2082651" y="1133186"/>
                  </a:lnTo>
                  <a:close/>
                </a:path>
                <a:path w="5553709" h="1831339">
                  <a:moveTo>
                    <a:pt x="2116595" y="1122076"/>
                  </a:moveTo>
                  <a:lnTo>
                    <a:pt x="2107217" y="1125170"/>
                  </a:lnTo>
                  <a:lnTo>
                    <a:pt x="2104674" y="1130217"/>
                  </a:lnTo>
                  <a:lnTo>
                    <a:pt x="2107761" y="1139578"/>
                  </a:lnTo>
                  <a:lnTo>
                    <a:pt x="2112808" y="1142122"/>
                  </a:lnTo>
                  <a:lnTo>
                    <a:pt x="2122187" y="1139027"/>
                  </a:lnTo>
                  <a:lnTo>
                    <a:pt x="2124730" y="1133981"/>
                  </a:lnTo>
                  <a:lnTo>
                    <a:pt x="2121642" y="1124619"/>
                  </a:lnTo>
                  <a:lnTo>
                    <a:pt x="2116595" y="1122076"/>
                  </a:lnTo>
                  <a:close/>
                </a:path>
                <a:path w="5553709" h="1831339">
                  <a:moveTo>
                    <a:pt x="2150541" y="1110966"/>
                  </a:moveTo>
                  <a:lnTo>
                    <a:pt x="2141164" y="1114060"/>
                  </a:lnTo>
                  <a:lnTo>
                    <a:pt x="2138620" y="1119107"/>
                  </a:lnTo>
                  <a:lnTo>
                    <a:pt x="2141708" y="1128468"/>
                  </a:lnTo>
                  <a:lnTo>
                    <a:pt x="2146755" y="1131012"/>
                  </a:lnTo>
                  <a:lnTo>
                    <a:pt x="2156133" y="1127917"/>
                  </a:lnTo>
                  <a:lnTo>
                    <a:pt x="2158677" y="1122871"/>
                  </a:lnTo>
                  <a:lnTo>
                    <a:pt x="2155588" y="1113509"/>
                  </a:lnTo>
                  <a:lnTo>
                    <a:pt x="2150541" y="1110966"/>
                  </a:lnTo>
                  <a:close/>
                </a:path>
                <a:path w="5553709" h="1831339">
                  <a:moveTo>
                    <a:pt x="2184488" y="1099858"/>
                  </a:moveTo>
                  <a:lnTo>
                    <a:pt x="2175109" y="1102950"/>
                  </a:lnTo>
                  <a:lnTo>
                    <a:pt x="2172567" y="1107997"/>
                  </a:lnTo>
                  <a:lnTo>
                    <a:pt x="2175654" y="1117358"/>
                  </a:lnTo>
                  <a:lnTo>
                    <a:pt x="2180701" y="1119902"/>
                  </a:lnTo>
                  <a:lnTo>
                    <a:pt x="2190080" y="1116808"/>
                  </a:lnTo>
                  <a:lnTo>
                    <a:pt x="2192623" y="1111761"/>
                  </a:lnTo>
                  <a:lnTo>
                    <a:pt x="2189534" y="1102400"/>
                  </a:lnTo>
                  <a:lnTo>
                    <a:pt x="2184488" y="1099858"/>
                  </a:lnTo>
                  <a:close/>
                </a:path>
                <a:path w="5553709" h="1831339">
                  <a:moveTo>
                    <a:pt x="2218434" y="1088748"/>
                  </a:moveTo>
                  <a:lnTo>
                    <a:pt x="2209055" y="1091841"/>
                  </a:lnTo>
                  <a:lnTo>
                    <a:pt x="2206513" y="1096887"/>
                  </a:lnTo>
                  <a:lnTo>
                    <a:pt x="2209600" y="1106250"/>
                  </a:lnTo>
                  <a:lnTo>
                    <a:pt x="2214647" y="1108793"/>
                  </a:lnTo>
                  <a:lnTo>
                    <a:pt x="2224026" y="1105698"/>
                  </a:lnTo>
                  <a:lnTo>
                    <a:pt x="2226569" y="1100651"/>
                  </a:lnTo>
                  <a:lnTo>
                    <a:pt x="2223481" y="1091290"/>
                  </a:lnTo>
                  <a:lnTo>
                    <a:pt x="2218434" y="1088748"/>
                  </a:lnTo>
                  <a:close/>
                </a:path>
                <a:path w="5553709" h="1831339">
                  <a:moveTo>
                    <a:pt x="2252380" y="1077638"/>
                  </a:moveTo>
                  <a:lnTo>
                    <a:pt x="2243002" y="1080731"/>
                  </a:lnTo>
                  <a:lnTo>
                    <a:pt x="2240459" y="1085777"/>
                  </a:lnTo>
                  <a:lnTo>
                    <a:pt x="2243547" y="1095140"/>
                  </a:lnTo>
                  <a:lnTo>
                    <a:pt x="2248594" y="1097683"/>
                  </a:lnTo>
                  <a:lnTo>
                    <a:pt x="2257972" y="1094588"/>
                  </a:lnTo>
                  <a:lnTo>
                    <a:pt x="2260516" y="1089543"/>
                  </a:lnTo>
                  <a:lnTo>
                    <a:pt x="2257427" y="1080180"/>
                  </a:lnTo>
                  <a:lnTo>
                    <a:pt x="2252380" y="1077638"/>
                  </a:lnTo>
                  <a:close/>
                </a:path>
                <a:path w="5553709" h="1831339">
                  <a:moveTo>
                    <a:pt x="2286327" y="1066528"/>
                  </a:moveTo>
                  <a:lnTo>
                    <a:pt x="2276948" y="1069621"/>
                  </a:lnTo>
                  <a:lnTo>
                    <a:pt x="2274406" y="1074668"/>
                  </a:lnTo>
                  <a:lnTo>
                    <a:pt x="2277493" y="1084030"/>
                  </a:lnTo>
                  <a:lnTo>
                    <a:pt x="2282540" y="1086573"/>
                  </a:lnTo>
                  <a:lnTo>
                    <a:pt x="2291919" y="1083478"/>
                  </a:lnTo>
                  <a:lnTo>
                    <a:pt x="2294462" y="1078433"/>
                  </a:lnTo>
                  <a:lnTo>
                    <a:pt x="2291373" y="1069070"/>
                  </a:lnTo>
                  <a:lnTo>
                    <a:pt x="2286327" y="1066528"/>
                  </a:lnTo>
                  <a:close/>
                </a:path>
                <a:path w="5553709" h="1831339">
                  <a:moveTo>
                    <a:pt x="2320273" y="1055418"/>
                  </a:moveTo>
                  <a:lnTo>
                    <a:pt x="2310894" y="1058511"/>
                  </a:lnTo>
                  <a:lnTo>
                    <a:pt x="2308352" y="1063558"/>
                  </a:lnTo>
                  <a:lnTo>
                    <a:pt x="2311439" y="1072920"/>
                  </a:lnTo>
                  <a:lnTo>
                    <a:pt x="2316486" y="1075463"/>
                  </a:lnTo>
                  <a:lnTo>
                    <a:pt x="2325865" y="1072368"/>
                  </a:lnTo>
                  <a:lnTo>
                    <a:pt x="2328407" y="1067323"/>
                  </a:lnTo>
                  <a:lnTo>
                    <a:pt x="2325320" y="1057960"/>
                  </a:lnTo>
                  <a:lnTo>
                    <a:pt x="2320273" y="1055418"/>
                  </a:lnTo>
                  <a:close/>
                </a:path>
                <a:path w="5553709" h="1831339">
                  <a:moveTo>
                    <a:pt x="2354219" y="1044308"/>
                  </a:moveTo>
                  <a:lnTo>
                    <a:pt x="2344841" y="1047402"/>
                  </a:lnTo>
                  <a:lnTo>
                    <a:pt x="2342297" y="1052449"/>
                  </a:lnTo>
                  <a:lnTo>
                    <a:pt x="2345386" y="1061810"/>
                  </a:lnTo>
                  <a:lnTo>
                    <a:pt x="2350433" y="1064353"/>
                  </a:lnTo>
                  <a:lnTo>
                    <a:pt x="2359811" y="1061258"/>
                  </a:lnTo>
                  <a:lnTo>
                    <a:pt x="2362354" y="1056214"/>
                  </a:lnTo>
                  <a:lnTo>
                    <a:pt x="2359266" y="1046850"/>
                  </a:lnTo>
                  <a:lnTo>
                    <a:pt x="2354219" y="1044308"/>
                  </a:lnTo>
                  <a:close/>
                </a:path>
                <a:path w="5553709" h="1831339">
                  <a:moveTo>
                    <a:pt x="2388166" y="1033199"/>
                  </a:moveTo>
                  <a:lnTo>
                    <a:pt x="2378787" y="1036292"/>
                  </a:lnTo>
                  <a:lnTo>
                    <a:pt x="2376243" y="1041339"/>
                  </a:lnTo>
                  <a:lnTo>
                    <a:pt x="2379332" y="1050700"/>
                  </a:lnTo>
                  <a:lnTo>
                    <a:pt x="2384379" y="1053244"/>
                  </a:lnTo>
                  <a:lnTo>
                    <a:pt x="2393758" y="1050150"/>
                  </a:lnTo>
                  <a:lnTo>
                    <a:pt x="2396300" y="1045104"/>
                  </a:lnTo>
                  <a:lnTo>
                    <a:pt x="2393212" y="1035742"/>
                  </a:lnTo>
                  <a:lnTo>
                    <a:pt x="2388166" y="1033199"/>
                  </a:lnTo>
                  <a:close/>
                </a:path>
                <a:path w="5553709" h="1831339">
                  <a:moveTo>
                    <a:pt x="2422113" y="1022089"/>
                  </a:moveTo>
                  <a:lnTo>
                    <a:pt x="2412733" y="1025183"/>
                  </a:lnTo>
                  <a:lnTo>
                    <a:pt x="2410190" y="1030229"/>
                  </a:lnTo>
                  <a:lnTo>
                    <a:pt x="2413278" y="1039591"/>
                  </a:lnTo>
                  <a:lnTo>
                    <a:pt x="2418325" y="1042135"/>
                  </a:lnTo>
                  <a:lnTo>
                    <a:pt x="2427704" y="1039040"/>
                  </a:lnTo>
                  <a:lnTo>
                    <a:pt x="2430246" y="1033994"/>
                  </a:lnTo>
                  <a:lnTo>
                    <a:pt x="2427159" y="1024632"/>
                  </a:lnTo>
                  <a:lnTo>
                    <a:pt x="2422113" y="1022089"/>
                  </a:lnTo>
                  <a:close/>
                </a:path>
                <a:path w="5553709" h="1831339">
                  <a:moveTo>
                    <a:pt x="2456059" y="1010979"/>
                  </a:moveTo>
                  <a:lnTo>
                    <a:pt x="2446680" y="1014073"/>
                  </a:lnTo>
                  <a:lnTo>
                    <a:pt x="2444136" y="1019120"/>
                  </a:lnTo>
                  <a:lnTo>
                    <a:pt x="2447225" y="1028481"/>
                  </a:lnTo>
                  <a:lnTo>
                    <a:pt x="2452272" y="1031025"/>
                  </a:lnTo>
                  <a:lnTo>
                    <a:pt x="2461651" y="1027930"/>
                  </a:lnTo>
                  <a:lnTo>
                    <a:pt x="2464194" y="1022884"/>
                  </a:lnTo>
                  <a:lnTo>
                    <a:pt x="2461105" y="1013522"/>
                  </a:lnTo>
                  <a:lnTo>
                    <a:pt x="2456059" y="1010979"/>
                  </a:lnTo>
                  <a:close/>
                </a:path>
                <a:path w="5553709" h="1831339">
                  <a:moveTo>
                    <a:pt x="2490005" y="999869"/>
                  </a:moveTo>
                  <a:lnTo>
                    <a:pt x="2480626" y="1002963"/>
                  </a:lnTo>
                  <a:lnTo>
                    <a:pt x="2478082" y="1008010"/>
                  </a:lnTo>
                  <a:lnTo>
                    <a:pt x="2481171" y="1017371"/>
                  </a:lnTo>
                  <a:lnTo>
                    <a:pt x="2486218" y="1019915"/>
                  </a:lnTo>
                  <a:lnTo>
                    <a:pt x="2495596" y="1016820"/>
                  </a:lnTo>
                  <a:lnTo>
                    <a:pt x="2498140" y="1011774"/>
                  </a:lnTo>
                  <a:lnTo>
                    <a:pt x="2495050" y="1002412"/>
                  </a:lnTo>
                  <a:lnTo>
                    <a:pt x="2490005" y="999869"/>
                  </a:lnTo>
                  <a:close/>
                </a:path>
                <a:path w="5553709" h="1831339">
                  <a:moveTo>
                    <a:pt x="2523952" y="988759"/>
                  </a:moveTo>
                  <a:lnTo>
                    <a:pt x="2514572" y="991853"/>
                  </a:lnTo>
                  <a:lnTo>
                    <a:pt x="2512029" y="996900"/>
                  </a:lnTo>
                  <a:lnTo>
                    <a:pt x="2515116" y="1006261"/>
                  </a:lnTo>
                  <a:lnTo>
                    <a:pt x="2520163" y="1008805"/>
                  </a:lnTo>
                  <a:lnTo>
                    <a:pt x="2529544" y="1005710"/>
                  </a:lnTo>
                  <a:lnTo>
                    <a:pt x="2532086" y="1000666"/>
                  </a:lnTo>
                  <a:lnTo>
                    <a:pt x="2528999" y="991302"/>
                  </a:lnTo>
                  <a:lnTo>
                    <a:pt x="2523952" y="988759"/>
                  </a:lnTo>
                  <a:close/>
                </a:path>
                <a:path w="5553709" h="1831339">
                  <a:moveTo>
                    <a:pt x="2557898" y="977649"/>
                  </a:moveTo>
                  <a:lnTo>
                    <a:pt x="2548519" y="980743"/>
                  </a:lnTo>
                  <a:lnTo>
                    <a:pt x="2545976" y="985790"/>
                  </a:lnTo>
                  <a:lnTo>
                    <a:pt x="2549065" y="995151"/>
                  </a:lnTo>
                  <a:lnTo>
                    <a:pt x="2554110" y="997695"/>
                  </a:lnTo>
                  <a:lnTo>
                    <a:pt x="2563489" y="994601"/>
                  </a:lnTo>
                  <a:lnTo>
                    <a:pt x="2566033" y="989556"/>
                  </a:lnTo>
                  <a:lnTo>
                    <a:pt x="2562945" y="980192"/>
                  </a:lnTo>
                  <a:lnTo>
                    <a:pt x="2557898" y="977649"/>
                  </a:lnTo>
                  <a:close/>
                </a:path>
                <a:path w="5553709" h="1831339">
                  <a:moveTo>
                    <a:pt x="2591843" y="966541"/>
                  </a:moveTo>
                  <a:lnTo>
                    <a:pt x="2582466" y="969633"/>
                  </a:lnTo>
                  <a:lnTo>
                    <a:pt x="2579922" y="974680"/>
                  </a:lnTo>
                  <a:lnTo>
                    <a:pt x="2583011" y="984041"/>
                  </a:lnTo>
                  <a:lnTo>
                    <a:pt x="2588056" y="986585"/>
                  </a:lnTo>
                  <a:lnTo>
                    <a:pt x="2597435" y="983491"/>
                  </a:lnTo>
                  <a:lnTo>
                    <a:pt x="2599979" y="978446"/>
                  </a:lnTo>
                  <a:lnTo>
                    <a:pt x="2596890" y="969083"/>
                  </a:lnTo>
                  <a:lnTo>
                    <a:pt x="2591843" y="966541"/>
                  </a:lnTo>
                  <a:close/>
                </a:path>
                <a:path w="5553709" h="1831339">
                  <a:moveTo>
                    <a:pt x="2625791" y="955431"/>
                  </a:moveTo>
                  <a:lnTo>
                    <a:pt x="2616412" y="958524"/>
                  </a:lnTo>
                  <a:lnTo>
                    <a:pt x="2613869" y="963570"/>
                  </a:lnTo>
                  <a:lnTo>
                    <a:pt x="2616956" y="972933"/>
                  </a:lnTo>
                  <a:lnTo>
                    <a:pt x="2622003" y="975476"/>
                  </a:lnTo>
                  <a:lnTo>
                    <a:pt x="2631382" y="972381"/>
                  </a:lnTo>
                  <a:lnTo>
                    <a:pt x="2633925" y="967336"/>
                  </a:lnTo>
                  <a:lnTo>
                    <a:pt x="2630838" y="957973"/>
                  </a:lnTo>
                  <a:lnTo>
                    <a:pt x="2625791" y="955431"/>
                  </a:lnTo>
                  <a:close/>
                </a:path>
                <a:path w="5553709" h="1831339">
                  <a:moveTo>
                    <a:pt x="2659736" y="944321"/>
                  </a:moveTo>
                  <a:lnTo>
                    <a:pt x="2650357" y="947414"/>
                  </a:lnTo>
                  <a:lnTo>
                    <a:pt x="2647815" y="952461"/>
                  </a:lnTo>
                  <a:lnTo>
                    <a:pt x="2650904" y="961823"/>
                  </a:lnTo>
                  <a:lnTo>
                    <a:pt x="2655949" y="964366"/>
                  </a:lnTo>
                  <a:lnTo>
                    <a:pt x="2665328" y="961271"/>
                  </a:lnTo>
                  <a:lnTo>
                    <a:pt x="2667871" y="956226"/>
                  </a:lnTo>
                  <a:lnTo>
                    <a:pt x="2664783" y="946863"/>
                  </a:lnTo>
                  <a:lnTo>
                    <a:pt x="2659736" y="944321"/>
                  </a:lnTo>
                  <a:close/>
                </a:path>
                <a:path w="5553709" h="1831339">
                  <a:moveTo>
                    <a:pt x="2693682" y="933211"/>
                  </a:moveTo>
                  <a:lnTo>
                    <a:pt x="2684305" y="936304"/>
                  </a:lnTo>
                  <a:lnTo>
                    <a:pt x="2681761" y="941351"/>
                  </a:lnTo>
                  <a:lnTo>
                    <a:pt x="2684849" y="950713"/>
                  </a:lnTo>
                  <a:lnTo>
                    <a:pt x="2689896" y="953256"/>
                  </a:lnTo>
                  <a:lnTo>
                    <a:pt x="2699274" y="950163"/>
                  </a:lnTo>
                  <a:lnTo>
                    <a:pt x="2701818" y="945116"/>
                  </a:lnTo>
                  <a:lnTo>
                    <a:pt x="2698729" y="935753"/>
                  </a:lnTo>
                  <a:lnTo>
                    <a:pt x="2693682" y="933211"/>
                  </a:lnTo>
                  <a:close/>
                </a:path>
                <a:path w="5553709" h="1831339">
                  <a:moveTo>
                    <a:pt x="2727629" y="922101"/>
                  </a:moveTo>
                  <a:lnTo>
                    <a:pt x="2718250" y="925195"/>
                  </a:lnTo>
                  <a:lnTo>
                    <a:pt x="2715708" y="930241"/>
                  </a:lnTo>
                  <a:lnTo>
                    <a:pt x="2718795" y="939603"/>
                  </a:lnTo>
                  <a:lnTo>
                    <a:pt x="2723842" y="942146"/>
                  </a:lnTo>
                  <a:lnTo>
                    <a:pt x="2733221" y="939053"/>
                  </a:lnTo>
                  <a:lnTo>
                    <a:pt x="2735764" y="934007"/>
                  </a:lnTo>
                  <a:lnTo>
                    <a:pt x="2732676" y="924643"/>
                  </a:lnTo>
                  <a:lnTo>
                    <a:pt x="2727629" y="922101"/>
                  </a:lnTo>
                  <a:close/>
                </a:path>
                <a:path w="5553709" h="1831339">
                  <a:moveTo>
                    <a:pt x="2761576" y="910992"/>
                  </a:moveTo>
                  <a:lnTo>
                    <a:pt x="2752196" y="914085"/>
                  </a:lnTo>
                  <a:lnTo>
                    <a:pt x="2749654" y="919132"/>
                  </a:lnTo>
                  <a:lnTo>
                    <a:pt x="2752742" y="928493"/>
                  </a:lnTo>
                  <a:lnTo>
                    <a:pt x="2757788" y="931037"/>
                  </a:lnTo>
                  <a:lnTo>
                    <a:pt x="2767167" y="927943"/>
                  </a:lnTo>
                  <a:lnTo>
                    <a:pt x="2769709" y="922897"/>
                  </a:lnTo>
                  <a:lnTo>
                    <a:pt x="2766622" y="913535"/>
                  </a:lnTo>
                  <a:lnTo>
                    <a:pt x="2761576" y="910992"/>
                  </a:lnTo>
                  <a:close/>
                </a:path>
                <a:path w="5553709" h="1831339">
                  <a:moveTo>
                    <a:pt x="2795522" y="899882"/>
                  </a:moveTo>
                  <a:lnTo>
                    <a:pt x="2786143" y="902976"/>
                  </a:lnTo>
                  <a:lnTo>
                    <a:pt x="2783599" y="908022"/>
                  </a:lnTo>
                  <a:lnTo>
                    <a:pt x="2786688" y="917384"/>
                  </a:lnTo>
                  <a:lnTo>
                    <a:pt x="2791735" y="919928"/>
                  </a:lnTo>
                  <a:lnTo>
                    <a:pt x="2801114" y="916833"/>
                  </a:lnTo>
                  <a:lnTo>
                    <a:pt x="2803658" y="911787"/>
                  </a:lnTo>
                  <a:lnTo>
                    <a:pt x="2800569" y="902425"/>
                  </a:lnTo>
                  <a:lnTo>
                    <a:pt x="2795522" y="899882"/>
                  </a:lnTo>
                  <a:close/>
                </a:path>
                <a:path w="5553709" h="1831339">
                  <a:moveTo>
                    <a:pt x="2829469" y="888772"/>
                  </a:moveTo>
                  <a:lnTo>
                    <a:pt x="2820089" y="891866"/>
                  </a:lnTo>
                  <a:lnTo>
                    <a:pt x="2817547" y="896912"/>
                  </a:lnTo>
                  <a:lnTo>
                    <a:pt x="2820635" y="906274"/>
                  </a:lnTo>
                  <a:lnTo>
                    <a:pt x="2825681" y="908818"/>
                  </a:lnTo>
                  <a:lnTo>
                    <a:pt x="2835061" y="905724"/>
                  </a:lnTo>
                  <a:lnTo>
                    <a:pt x="2837604" y="900677"/>
                  </a:lnTo>
                  <a:lnTo>
                    <a:pt x="2834515" y="891315"/>
                  </a:lnTo>
                  <a:lnTo>
                    <a:pt x="2829469" y="888772"/>
                  </a:lnTo>
                  <a:close/>
                </a:path>
                <a:path w="5553709" h="1831339">
                  <a:moveTo>
                    <a:pt x="2863415" y="877662"/>
                  </a:moveTo>
                  <a:lnTo>
                    <a:pt x="2854036" y="880756"/>
                  </a:lnTo>
                  <a:lnTo>
                    <a:pt x="2851494" y="885803"/>
                  </a:lnTo>
                  <a:lnTo>
                    <a:pt x="2854581" y="895164"/>
                  </a:lnTo>
                  <a:lnTo>
                    <a:pt x="2859627" y="897708"/>
                  </a:lnTo>
                  <a:lnTo>
                    <a:pt x="2869007" y="894614"/>
                  </a:lnTo>
                  <a:lnTo>
                    <a:pt x="2871550" y="889567"/>
                  </a:lnTo>
                  <a:lnTo>
                    <a:pt x="2868462" y="880205"/>
                  </a:lnTo>
                  <a:lnTo>
                    <a:pt x="2863415" y="877662"/>
                  </a:lnTo>
                  <a:close/>
                </a:path>
                <a:path w="5553709" h="1831339">
                  <a:moveTo>
                    <a:pt x="2897361" y="866552"/>
                  </a:moveTo>
                  <a:lnTo>
                    <a:pt x="2887983" y="869646"/>
                  </a:lnTo>
                  <a:lnTo>
                    <a:pt x="2885440" y="874693"/>
                  </a:lnTo>
                  <a:lnTo>
                    <a:pt x="2888528" y="884054"/>
                  </a:lnTo>
                  <a:lnTo>
                    <a:pt x="2893575" y="886598"/>
                  </a:lnTo>
                  <a:lnTo>
                    <a:pt x="2902953" y="883504"/>
                  </a:lnTo>
                  <a:lnTo>
                    <a:pt x="2905497" y="878459"/>
                  </a:lnTo>
                  <a:lnTo>
                    <a:pt x="2902408" y="869095"/>
                  </a:lnTo>
                  <a:lnTo>
                    <a:pt x="2897361" y="866552"/>
                  </a:lnTo>
                  <a:close/>
                </a:path>
                <a:path w="5553709" h="1831339">
                  <a:moveTo>
                    <a:pt x="2931308" y="855442"/>
                  </a:moveTo>
                  <a:lnTo>
                    <a:pt x="2921929" y="858536"/>
                  </a:lnTo>
                  <a:lnTo>
                    <a:pt x="2919387" y="863583"/>
                  </a:lnTo>
                  <a:lnTo>
                    <a:pt x="2922474" y="872944"/>
                  </a:lnTo>
                  <a:lnTo>
                    <a:pt x="2927521" y="875488"/>
                  </a:lnTo>
                  <a:lnTo>
                    <a:pt x="2936900" y="872394"/>
                  </a:lnTo>
                  <a:lnTo>
                    <a:pt x="2939442" y="867349"/>
                  </a:lnTo>
                  <a:lnTo>
                    <a:pt x="2936354" y="857985"/>
                  </a:lnTo>
                  <a:lnTo>
                    <a:pt x="2931308" y="855442"/>
                  </a:lnTo>
                  <a:close/>
                </a:path>
                <a:path w="5553709" h="1831339">
                  <a:moveTo>
                    <a:pt x="2965254" y="844334"/>
                  </a:moveTo>
                  <a:lnTo>
                    <a:pt x="2955875" y="847426"/>
                  </a:lnTo>
                  <a:lnTo>
                    <a:pt x="2953332" y="852473"/>
                  </a:lnTo>
                  <a:lnTo>
                    <a:pt x="2956420" y="861834"/>
                  </a:lnTo>
                  <a:lnTo>
                    <a:pt x="2961467" y="864378"/>
                  </a:lnTo>
                  <a:lnTo>
                    <a:pt x="2970846" y="861286"/>
                  </a:lnTo>
                  <a:lnTo>
                    <a:pt x="2973388" y="856239"/>
                  </a:lnTo>
                  <a:lnTo>
                    <a:pt x="2970301" y="846876"/>
                  </a:lnTo>
                  <a:lnTo>
                    <a:pt x="2965254" y="844334"/>
                  </a:lnTo>
                  <a:close/>
                </a:path>
                <a:path w="5553709" h="1831339">
                  <a:moveTo>
                    <a:pt x="2999201" y="833224"/>
                  </a:moveTo>
                  <a:lnTo>
                    <a:pt x="2989822" y="836317"/>
                  </a:lnTo>
                  <a:lnTo>
                    <a:pt x="2987278" y="841363"/>
                  </a:lnTo>
                  <a:lnTo>
                    <a:pt x="2990367" y="850726"/>
                  </a:lnTo>
                  <a:lnTo>
                    <a:pt x="2995414" y="853269"/>
                  </a:lnTo>
                  <a:lnTo>
                    <a:pt x="3004792" y="850176"/>
                  </a:lnTo>
                  <a:lnTo>
                    <a:pt x="3007335" y="845129"/>
                  </a:lnTo>
                  <a:lnTo>
                    <a:pt x="3004247" y="835766"/>
                  </a:lnTo>
                  <a:lnTo>
                    <a:pt x="2999201" y="833224"/>
                  </a:lnTo>
                  <a:close/>
                </a:path>
                <a:path w="5553709" h="1831339">
                  <a:moveTo>
                    <a:pt x="3033179" y="822119"/>
                  </a:moveTo>
                  <a:lnTo>
                    <a:pt x="3023791" y="825183"/>
                  </a:lnTo>
                  <a:lnTo>
                    <a:pt x="3021230" y="830223"/>
                  </a:lnTo>
                  <a:lnTo>
                    <a:pt x="3024290" y="839594"/>
                  </a:lnTo>
                  <a:lnTo>
                    <a:pt x="3029329" y="842153"/>
                  </a:lnTo>
                  <a:lnTo>
                    <a:pt x="3038717" y="839088"/>
                  </a:lnTo>
                  <a:lnTo>
                    <a:pt x="3041276" y="834050"/>
                  </a:lnTo>
                  <a:lnTo>
                    <a:pt x="3038217" y="824678"/>
                  </a:lnTo>
                  <a:lnTo>
                    <a:pt x="3033179" y="822119"/>
                  </a:lnTo>
                  <a:close/>
                </a:path>
                <a:path w="5553709" h="1831339">
                  <a:moveTo>
                    <a:pt x="3067124" y="811009"/>
                  </a:moveTo>
                  <a:lnTo>
                    <a:pt x="3057737" y="814073"/>
                  </a:lnTo>
                  <a:lnTo>
                    <a:pt x="3055176" y="819113"/>
                  </a:lnTo>
                  <a:lnTo>
                    <a:pt x="3058237" y="828485"/>
                  </a:lnTo>
                  <a:lnTo>
                    <a:pt x="3063275" y="831043"/>
                  </a:lnTo>
                  <a:lnTo>
                    <a:pt x="3072663" y="827979"/>
                  </a:lnTo>
                  <a:lnTo>
                    <a:pt x="3075223" y="822940"/>
                  </a:lnTo>
                  <a:lnTo>
                    <a:pt x="3072163" y="813568"/>
                  </a:lnTo>
                  <a:lnTo>
                    <a:pt x="3067124" y="811009"/>
                  </a:lnTo>
                  <a:close/>
                </a:path>
                <a:path w="5553709" h="1831339">
                  <a:moveTo>
                    <a:pt x="3101070" y="799899"/>
                  </a:moveTo>
                  <a:lnTo>
                    <a:pt x="3091682" y="802963"/>
                  </a:lnTo>
                  <a:lnTo>
                    <a:pt x="3089123" y="808003"/>
                  </a:lnTo>
                  <a:lnTo>
                    <a:pt x="3092183" y="817375"/>
                  </a:lnTo>
                  <a:lnTo>
                    <a:pt x="3097221" y="819933"/>
                  </a:lnTo>
                  <a:lnTo>
                    <a:pt x="3106610" y="816869"/>
                  </a:lnTo>
                  <a:lnTo>
                    <a:pt x="3109169" y="811830"/>
                  </a:lnTo>
                  <a:lnTo>
                    <a:pt x="3106110" y="802459"/>
                  </a:lnTo>
                  <a:lnTo>
                    <a:pt x="3101070" y="799899"/>
                  </a:lnTo>
                  <a:close/>
                </a:path>
                <a:path w="5553709" h="1831339">
                  <a:moveTo>
                    <a:pt x="3135019" y="788790"/>
                  </a:moveTo>
                  <a:lnTo>
                    <a:pt x="3125630" y="791855"/>
                  </a:lnTo>
                  <a:lnTo>
                    <a:pt x="3123070" y="796894"/>
                  </a:lnTo>
                  <a:lnTo>
                    <a:pt x="3126129" y="806265"/>
                  </a:lnTo>
                  <a:lnTo>
                    <a:pt x="3131168" y="808823"/>
                  </a:lnTo>
                  <a:lnTo>
                    <a:pt x="3140557" y="805759"/>
                  </a:lnTo>
                  <a:lnTo>
                    <a:pt x="3143115" y="800721"/>
                  </a:lnTo>
                  <a:lnTo>
                    <a:pt x="3140057" y="791349"/>
                  </a:lnTo>
                  <a:lnTo>
                    <a:pt x="3135019" y="788790"/>
                  </a:lnTo>
                  <a:close/>
                </a:path>
                <a:path w="5553709" h="1831339">
                  <a:moveTo>
                    <a:pt x="3168964" y="777680"/>
                  </a:moveTo>
                  <a:lnTo>
                    <a:pt x="3159575" y="780745"/>
                  </a:lnTo>
                  <a:lnTo>
                    <a:pt x="3157016" y="785784"/>
                  </a:lnTo>
                  <a:lnTo>
                    <a:pt x="3160076" y="795155"/>
                  </a:lnTo>
                  <a:lnTo>
                    <a:pt x="3165114" y="797713"/>
                  </a:lnTo>
                  <a:lnTo>
                    <a:pt x="3174503" y="794649"/>
                  </a:lnTo>
                  <a:lnTo>
                    <a:pt x="3177061" y="789611"/>
                  </a:lnTo>
                  <a:lnTo>
                    <a:pt x="3174003" y="780239"/>
                  </a:lnTo>
                  <a:lnTo>
                    <a:pt x="3168964" y="777680"/>
                  </a:lnTo>
                  <a:close/>
                </a:path>
                <a:path w="5553709" h="1831339">
                  <a:moveTo>
                    <a:pt x="3202910" y="766570"/>
                  </a:moveTo>
                  <a:lnTo>
                    <a:pt x="3193521" y="769635"/>
                  </a:lnTo>
                  <a:lnTo>
                    <a:pt x="3190963" y="774674"/>
                  </a:lnTo>
                  <a:lnTo>
                    <a:pt x="3194022" y="784045"/>
                  </a:lnTo>
                  <a:lnTo>
                    <a:pt x="3199060" y="786604"/>
                  </a:lnTo>
                  <a:lnTo>
                    <a:pt x="3208449" y="783539"/>
                  </a:lnTo>
                  <a:lnTo>
                    <a:pt x="3211008" y="778501"/>
                  </a:lnTo>
                  <a:lnTo>
                    <a:pt x="3207950" y="769129"/>
                  </a:lnTo>
                  <a:lnTo>
                    <a:pt x="3202910" y="766570"/>
                  </a:lnTo>
                  <a:close/>
                </a:path>
                <a:path w="5553709" h="1831339">
                  <a:moveTo>
                    <a:pt x="3236857" y="755460"/>
                  </a:moveTo>
                  <a:lnTo>
                    <a:pt x="3227468" y="758525"/>
                  </a:lnTo>
                  <a:lnTo>
                    <a:pt x="3224909" y="763564"/>
                  </a:lnTo>
                  <a:lnTo>
                    <a:pt x="3227967" y="772935"/>
                  </a:lnTo>
                  <a:lnTo>
                    <a:pt x="3233005" y="775495"/>
                  </a:lnTo>
                  <a:lnTo>
                    <a:pt x="3242396" y="772430"/>
                  </a:lnTo>
                  <a:lnTo>
                    <a:pt x="3244954" y="767392"/>
                  </a:lnTo>
                  <a:lnTo>
                    <a:pt x="3241895" y="758019"/>
                  </a:lnTo>
                  <a:lnTo>
                    <a:pt x="3236857" y="755460"/>
                  </a:lnTo>
                  <a:close/>
                </a:path>
                <a:path w="5553709" h="1831339">
                  <a:moveTo>
                    <a:pt x="3270803" y="744352"/>
                  </a:moveTo>
                  <a:lnTo>
                    <a:pt x="3261415" y="747415"/>
                  </a:lnTo>
                  <a:lnTo>
                    <a:pt x="3258855" y="752454"/>
                  </a:lnTo>
                  <a:lnTo>
                    <a:pt x="3261914" y="761827"/>
                  </a:lnTo>
                  <a:lnTo>
                    <a:pt x="3266954" y="764385"/>
                  </a:lnTo>
                  <a:lnTo>
                    <a:pt x="3276342" y="761320"/>
                  </a:lnTo>
                  <a:lnTo>
                    <a:pt x="3278901" y="756282"/>
                  </a:lnTo>
                  <a:lnTo>
                    <a:pt x="3275841" y="746909"/>
                  </a:lnTo>
                  <a:lnTo>
                    <a:pt x="3270803" y="744352"/>
                  </a:lnTo>
                  <a:close/>
                </a:path>
                <a:path w="5553709" h="1831339">
                  <a:moveTo>
                    <a:pt x="3304749" y="733242"/>
                  </a:moveTo>
                  <a:lnTo>
                    <a:pt x="3295361" y="736305"/>
                  </a:lnTo>
                  <a:lnTo>
                    <a:pt x="3292802" y="741344"/>
                  </a:lnTo>
                  <a:lnTo>
                    <a:pt x="3295862" y="750717"/>
                  </a:lnTo>
                  <a:lnTo>
                    <a:pt x="3300900" y="753275"/>
                  </a:lnTo>
                  <a:lnTo>
                    <a:pt x="3310288" y="750210"/>
                  </a:lnTo>
                  <a:lnTo>
                    <a:pt x="3312848" y="745172"/>
                  </a:lnTo>
                  <a:lnTo>
                    <a:pt x="3309788" y="735801"/>
                  </a:lnTo>
                  <a:lnTo>
                    <a:pt x="3304749" y="733242"/>
                  </a:lnTo>
                  <a:close/>
                </a:path>
                <a:path w="5553709" h="1831339">
                  <a:moveTo>
                    <a:pt x="3338696" y="722132"/>
                  </a:moveTo>
                  <a:lnTo>
                    <a:pt x="3329308" y="725196"/>
                  </a:lnTo>
                  <a:lnTo>
                    <a:pt x="3326748" y="730236"/>
                  </a:lnTo>
                  <a:lnTo>
                    <a:pt x="3329807" y="739607"/>
                  </a:lnTo>
                  <a:lnTo>
                    <a:pt x="3334846" y="742165"/>
                  </a:lnTo>
                  <a:lnTo>
                    <a:pt x="3344235" y="739100"/>
                  </a:lnTo>
                  <a:lnTo>
                    <a:pt x="3346794" y="734062"/>
                  </a:lnTo>
                  <a:lnTo>
                    <a:pt x="3343734" y="724691"/>
                  </a:lnTo>
                  <a:lnTo>
                    <a:pt x="3338696" y="722132"/>
                  </a:lnTo>
                  <a:close/>
                </a:path>
                <a:path w="5553709" h="1831339">
                  <a:moveTo>
                    <a:pt x="3372642" y="711023"/>
                  </a:moveTo>
                  <a:lnTo>
                    <a:pt x="3363254" y="714086"/>
                  </a:lnTo>
                  <a:lnTo>
                    <a:pt x="3360694" y="719126"/>
                  </a:lnTo>
                  <a:lnTo>
                    <a:pt x="3363753" y="728497"/>
                  </a:lnTo>
                  <a:lnTo>
                    <a:pt x="3368793" y="731055"/>
                  </a:lnTo>
                  <a:lnTo>
                    <a:pt x="3378182" y="727990"/>
                  </a:lnTo>
                  <a:lnTo>
                    <a:pt x="3380740" y="722952"/>
                  </a:lnTo>
                  <a:lnTo>
                    <a:pt x="3377680" y="713581"/>
                  </a:lnTo>
                  <a:lnTo>
                    <a:pt x="3372642" y="711023"/>
                  </a:lnTo>
                  <a:close/>
                </a:path>
                <a:path w="5553709" h="1831339">
                  <a:moveTo>
                    <a:pt x="3406589" y="699913"/>
                  </a:moveTo>
                  <a:lnTo>
                    <a:pt x="3397200" y="702976"/>
                  </a:lnTo>
                  <a:lnTo>
                    <a:pt x="3394642" y="708016"/>
                  </a:lnTo>
                  <a:lnTo>
                    <a:pt x="3397700" y="717387"/>
                  </a:lnTo>
                  <a:lnTo>
                    <a:pt x="3402738" y="719946"/>
                  </a:lnTo>
                  <a:lnTo>
                    <a:pt x="3412128" y="716880"/>
                  </a:lnTo>
                  <a:lnTo>
                    <a:pt x="3414687" y="711843"/>
                  </a:lnTo>
                  <a:lnTo>
                    <a:pt x="3411628" y="702471"/>
                  </a:lnTo>
                  <a:lnTo>
                    <a:pt x="3406589" y="699913"/>
                  </a:lnTo>
                  <a:close/>
                </a:path>
                <a:path w="5553709" h="1831339">
                  <a:moveTo>
                    <a:pt x="3440536" y="688803"/>
                  </a:moveTo>
                  <a:lnTo>
                    <a:pt x="3431146" y="691866"/>
                  </a:lnTo>
                  <a:lnTo>
                    <a:pt x="3428588" y="696906"/>
                  </a:lnTo>
                  <a:lnTo>
                    <a:pt x="3431646" y="706277"/>
                  </a:lnTo>
                  <a:lnTo>
                    <a:pt x="3436684" y="708836"/>
                  </a:lnTo>
                  <a:lnTo>
                    <a:pt x="3446073" y="705772"/>
                  </a:lnTo>
                  <a:lnTo>
                    <a:pt x="3448632" y="700733"/>
                  </a:lnTo>
                  <a:lnTo>
                    <a:pt x="3445574" y="691361"/>
                  </a:lnTo>
                  <a:lnTo>
                    <a:pt x="3440536" y="688803"/>
                  </a:lnTo>
                  <a:close/>
                </a:path>
                <a:path w="5553709" h="1831339">
                  <a:moveTo>
                    <a:pt x="3474482" y="677693"/>
                  </a:moveTo>
                  <a:lnTo>
                    <a:pt x="3465093" y="680756"/>
                  </a:lnTo>
                  <a:lnTo>
                    <a:pt x="3462534" y="685796"/>
                  </a:lnTo>
                  <a:lnTo>
                    <a:pt x="3465592" y="695168"/>
                  </a:lnTo>
                  <a:lnTo>
                    <a:pt x="3470631" y="697726"/>
                  </a:lnTo>
                  <a:lnTo>
                    <a:pt x="3480020" y="694662"/>
                  </a:lnTo>
                  <a:lnTo>
                    <a:pt x="3482578" y="689623"/>
                  </a:lnTo>
                  <a:lnTo>
                    <a:pt x="3479520" y="680251"/>
                  </a:lnTo>
                  <a:lnTo>
                    <a:pt x="3474482" y="677693"/>
                  </a:lnTo>
                  <a:close/>
                </a:path>
                <a:path w="5553709" h="1831339">
                  <a:moveTo>
                    <a:pt x="3508428" y="666583"/>
                  </a:moveTo>
                  <a:lnTo>
                    <a:pt x="3499039" y="669646"/>
                  </a:lnTo>
                  <a:lnTo>
                    <a:pt x="3496481" y="674686"/>
                  </a:lnTo>
                  <a:lnTo>
                    <a:pt x="3499539" y="684058"/>
                  </a:lnTo>
                  <a:lnTo>
                    <a:pt x="3504578" y="686616"/>
                  </a:lnTo>
                  <a:lnTo>
                    <a:pt x="3513966" y="683552"/>
                  </a:lnTo>
                  <a:lnTo>
                    <a:pt x="3516527" y="678514"/>
                  </a:lnTo>
                  <a:lnTo>
                    <a:pt x="3513467" y="669142"/>
                  </a:lnTo>
                  <a:lnTo>
                    <a:pt x="3508428" y="666583"/>
                  </a:lnTo>
                  <a:close/>
                </a:path>
                <a:path w="5553709" h="1831339">
                  <a:moveTo>
                    <a:pt x="3542375" y="655474"/>
                  </a:moveTo>
                  <a:lnTo>
                    <a:pt x="3532985" y="658538"/>
                  </a:lnTo>
                  <a:lnTo>
                    <a:pt x="3530427" y="663577"/>
                  </a:lnTo>
                  <a:lnTo>
                    <a:pt x="3533485" y="672948"/>
                  </a:lnTo>
                  <a:lnTo>
                    <a:pt x="3538524" y="675506"/>
                  </a:lnTo>
                  <a:lnTo>
                    <a:pt x="3547912" y="672442"/>
                  </a:lnTo>
                  <a:lnTo>
                    <a:pt x="3550471" y="667404"/>
                  </a:lnTo>
                  <a:lnTo>
                    <a:pt x="3547413" y="658032"/>
                  </a:lnTo>
                  <a:lnTo>
                    <a:pt x="3542375" y="655474"/>
                  </a:lnTo>
                  <a:close/>
                </a:path>
                <a:path w="5553709" h="1831339">
                  <a:moveTo>
                    <a:pt x="3576321" y="644364"/>
                  </a:moveTo>
                  <a:lnTo>
                    <a:pt x="3566933" y="647428"/>
                  </a:lnTo>
                  <a:lnTo>
                    <a:pt x="3564373" y="652467"/>
                  </a:lnTo>
                  <a:lnTo>
                    <a:pt x="3567432" y="661838"/>
                  </a:lnTo>
                  <a:lnTo>
                    <a:pt x="3572471" y="664396"/>
                  </a:lnTo>
                  <a:lnTo>
                    <a:pt x="3581859" y="661332"/>
                  </a:lnTo>
                  <a:lnTo>
                    <a:pt x="3584418" y="656294"/>
                  </a:lnTo>
                  <a:lnTo>
                    <a:pt x="3581359" y="646922"/>
                  </a:lnTo>
                  <a:lnTo>
                    <a:pt x="3576321" y="644364"/>
                  </a:lnTo>
                  <a:close/>
                </a:path>
                <a:path w="5553709" h="1831339">
                  <a:moveTo>
                    <a:pt x="3610267" y="633255"/>
                  </a:moveTo>
                  <a:lnTo>
                    <a:pt x="3600879" y="636318"/>
                  </a:lnTo>
                  <a:lnTo>
                    <a:pt x="3598320" y="641357"/>
                  </a:lnTo>
                  <a:lnTo>
                    <a:pt x="3601379" y="650728"/>
                  </a:lnTo>
                  <a:lnTo>
                    <a:pt x="3606417" y="653288"/>
                  </a:lnTo>
                  <a:lnTo>
                    <a:pt x="3615805" y="650223"/>
                  </a:lnTo>
                  <a:lnTo>
                    <a:pt x="3618365" y="645185"/>
                  </a:lnTo>
                  <a:lnTo>
                    <a:pt x="3615305" y="635812"/>
                  </a:lnTo>
                  <a:lnTo>
                    <a:pt x="3610267" y="633255"/>
                  </a:lnTo>
                  <a:close/>
                </a:path>
                <a:path w="5553709" h="1831339">
                  <a:moveTo>
                    <a:pt x="3644212" y="622145"/>
                  </a:moveTo>
                  <a:lnTo>
                    <a:pt x="3634825" y="625208"/>
                  </a:lnTo>
                  <a:lnTo>
                    <a:pt x="3632266" y="630247"/>
                  </a:lnTo>
                  <a:lnTo>
                    <a:pt x="3635325" y="639618"/>
                  </a:lnTo>
                  <a:lnTo>
                    <a:pt x="3640363" y="642178"/>
                  </a:lnTo>
                  <a:lnTo>
                    <a:pt x="3649751" y="639113"/>
                  </a:lnTo>
                  <a:lnTo>
                    <a:pt x="3652311" y="634075"/>
                  </a:lnTo>
                  <a:lnTo>
                    <a:pt x="3649252" y="624702"/>
                  </a:lnTo>
                  <a:lnTo>
                    <a:pt x="3644212" y="622145"/>
                  </a:lnTo>
                  <a:close/>
                </a:path>
                <a:path w="5553709" h="1831339">
                  <a:moveTo>
                    <a:pt x="3678160" y="611035"/>
                  </a:moveTo>
                  <a:lnTo>
                    <a:pt x="3668772" y="614098"/>
                  </a:lnTo>
                  <a:lnTo>
                    <a:pt x="3666213" y="619137"/>
                  </a:lnTo>
                  <a:lnTo>
                    <a:pt x="3669271" y="628510"/>
                  </a:lnTo>
                  <a:lnTo>
                    <a:pt x="3674310" y="631068"/>
                  </a:lnTo>
                  <a:lnTo>
                    <a:pt x="3683699" y="628003"/>
                  </a:lnTo>
                  <a:lnTo>
                    <a:pt x="3686257" y="622965"/>
                  </a:lnTo>
                  <a:lnTo>
                    <a:pt x="3683199" y="613594"/>
                  </a:lnTo>
                  <a:lnTo>
                    <a:pt x="3678160" y="611035"/>
                  </a:lnTo>
                  <a:close/>
                </a:path>
                <a:path w="5553709" h="1831339">
                  <a:moveTo>
                    <a:pt x="3712107" y="599925"/>
                  </a:moveTo>
                  <a:lnTo>
                    <a:pt x="3702718" y="602988"/>
                  </a:lnTo>
                  <a:lnTo>
                    <a:pt x="3700158" y="608027"/>
                  </a:lnTo>
                  <a:lnTo>
                    <a:pt x="3703218" y="617400"/>
                  </a:lnTo>
                  <a:lnTo>
                    <a:pt x="3708256" y="619958"/>
                  </a:lnTo>
                  <a:lnTo>
                    <a:pt x="3717645" y="616893"/>
                  </a:lnTo>
                  <a:lnTo>
                    <a:pt x="3720204" y="611855"/>
                  </a:lnTo>
                  <a:lnTo>
                    <a:pt x="3717145" y="602484"/>
                  </a:lnTo>
                  <a:lnTo>
                    <a:pt x="3712107" y="599925"/>
                  </a:lnTo>
                  <a:close/>
                </a:path>
                <a:path w="5553709" h="1831339">
                  <a:moveTo>
                    <a:pt x="3746052" y="588816"/>
                  </a:moveTo>
                  <a:lnTo>
                    <a:pt x="3736663" y="591879"/>
                  </a:lnTo>
                  <a:lnTo>
                    <a:pt x="3734106" y="596919"/>
                  </a:lnTo>
                  <a:lnTo>
                    <a:pt x="3737164" y="606290"/>
                  </a:lnTo>
                  <a:lnTo>
                    <a:pt x="3742202" y="608848"/>
                  </a:lnTo>
                  <a:lnTo>
                    <a:pt x="3751591" y="605783"/>
                  </a:lnTo>
                  <a:lnTo>
                    <a:pt x="3754150" y="600745"/>
                  </a:lnTo>
                  <a:lnTo>
                    <a:pt x="3751092" y="591374"/>
                  </a:lnTo>
                  <a:lnTo>
                    <a:pt x="3746052" y="588816"/>
                  </a:lnTo>
                  <a:close/>
                </a:path>
                <a:path w="5553709" h="1831339">
                  <a:moveTo>
                    <a:pt x="3780000" y="577706"/>
                  </a:moveTo>
                  <a:lnTo>
                    <a:pt x="3770610" y="580769"/>
                  </a:lnTo>
                  <a:lnTo>
                    <a:pt x="3768051" y="585809"/>
                  </a:lnTo>
                  <a:lnTo>
                    <a:pt x="3771111" y="595180"/>
                  </a:lnTo>
                  <a:lnTo>
                    <a:pt x="3776149" y="597738"/>
                  </a:lnTo>
                  <a:lnTo>
                    <a:pt x="3785538" y="594674"/>
                  </a:lnTo>
                  <a:lnTo>
                    <a:pt x="3788097" y="589635"/>
                  </a:lnTo>
                  <a:lnTo>
                    <a:pt x="3785038" y="580264"/>
                  </a:lnTo>
                  <a:lnTo>
                    <a:pt x="3780000" y="577706"/>
                  </a:lnTo>
                  <a:close/>
                </a:path>
                <a:path w="5553709" h="1831339">
                  <a:moveTo>
                    <a:pt x="3813945" y="566596"/>
                  </a:moveTo>
                  <a:lnTo>
                    <a:pt x="3804558" y="569659"/>
                  </a:lnTo>
                  <a:lnTo>
                    <a:pt x="3801997" y="574699"/>
                  </a:lnTo>
                  <a:lnTo>
                    <a:pt x="3805057" y="584070"/>
                  </a:lnTo>
                  <a:lnTo>
                    <a:pt x="3810096" y="586629"/>
                  </a:lnTo>
                  <a:lnTo>
                    <a:pt x="3819484" y="583564"/>
                  </a:lnTo>
                  <a:lnTo>
                    <a:pt x="3822043" y="578526"/>
                  </a:lnTo>
                  <a:lnTo>
                    <a:pt x="3818983" y="569154"/>
                  </a:lnTo>
                  <a:lnTo>
                    <a:pt x="3813945" y="566596"/>
                  </a:lnTo>
                  <a:close/>
                </a:path>
                <a:path w="5553709" h="1831339">
                  <a:moveTo>
                    <a:pt x="3847891" y="555486"/>
                  </a:moveTo>
                  <a:lnTo>
                    <a:pt x="3838503" y="558549"/>
                  </a:lnTo>
                  <a:lnTo>
                    <a:pt x="3835944" y="563589"/>
                  </a:lnTo>
                  <a:lnTo>
                    <a:pt x="3839004" y="572961"/>
                  </a:lnTo>
                  <a:lnTo>
                    <a:pt x="3844042" y="575519"/>
                  </a:lnTo>
                  <a:lnTo>
                    <a:pt x="3853431" y="572455"/>
                  </a:lnTo>
                  <a:lnTo>
                    <a:pt x="3855990" y="567416"/>
                  </a:lnTo>
                  <a:lnTo>
                    <a:pt x="3852931" y="558044"/>
                  </a:lnTo>
                  <a:lnTo>
                    <a:pt x="3847891" y="555486"/>
                  </a:lnTo>
                  <a:close/>
                </a:path>
                <a:path w="5553709" h="1831339">
                  <a:moveTo>
                    <a:pt x="3881838" y="544376"/>
                  </a:moveTo>
                  <a:lnTo>
                    <a:pt x="3872450" y="547439"/>
                  </a:lnTo>
                  <a:lnTo>
                    <a:pt x="3869890" y="552479"/>
                  </a:lnTo>
                  <a:lnTo>
                    <a:pt x="3872950" y="561851"/>
                  </a:lnTo>
                  <a:lnTo>
                    <a:pt x="3877988" y="564409"/>
                  </a:lnTo>
                  <a:lnTo>
                    <a:pt x="3887377" y="561345"/>
                  </a:lnTo>
                  <a:lnTo>
                    <a:pt x="3889936" y="556306"/>
                  </a:lnTo>
                  <a:lnTo>
                    <a:pt x="3886876" y="546935"/>
                  </a:lnTo>
                  <a:lnTo>
                    <a:pt x="3881838" y="544376"/>
                  </a:lnTo>
                  <a:close/>
                </a:path>
                <a:path w="5553709" h="1831339">
                  <a:moveTo>
                    <a:pt x="3915785" y="533266"/>
                  </a:moveTo>
                  <a:lnTo>
                    <a:pt x="3906396" y="536331"/>
                  </a:lnTo>
                  <a:lnTo>
                    <a:pt x="3903837" y="541369"/>
                  </a:lnTo>
                  <a:lnTo>
                    <a:pt x="3906895" y="550741"/>
                  </a:lnTo>
                  <a:lnTo>
                    <a:pt x="3911935" y="553299"/>
                  </a:lnTo>
                  <a:lnTo>
                    <a:pt x="3921324" y="550236"/>
                  </a:lnTo>
                  <a:lnTo>
                    <a:pt x="3923882" y="545197"/>
                  </a:lnTo>
                  <a:lnTo>
                    <a:pt x="3920824" y="535825"/>
                  </a:lnTo>
                  <a:lnTo>
                    <a:pt x="3915785" y="533266"/>
                  </a:lnTo>
                  <a:close/>
                </a:path>
                <a:path w="5553709" h="1831339">
                  <a:moveTo>
                    <a:pt x="3949731" y="522157"/>
                  </a:moveTo>
                  <a:lnTo>
                    <a:pt x="3940342" y="525221"/>
                  </a:lnTo>
                  <a:lnTo>
                    <a:pt x="3937784" y="530260"/>
                  </a:lnTo>
                  <a:lnTo>
                    <a:pt x="3940843" y="539631"/>
                  </a:lnTo>
                  <a:lnTo>
                    <a:pt x="3945881" y="542189"/>
                  </a:lnTo>
                  <a:lnTo>
                    <a:pt x="3955270" y="539126"/>
                  </a:lnTo>
                  <a:lnTo>
                    <a:pt x="3957829" y="534087"/>
                  </a:lnTo>
                  <a:lnTo>
                    <a:pt x="3954771" y="524715"/>
                  </a:lnTo>
                  <a:lnTo>
                    <a:pt x="3949731" y="522157"/>
                  </a:lnTo>
                  <a:close/>
                </a:path>
                <a:path w="5553709" h="1831339">
                  <a:moveTo>
                    <a:pt x="3983678" y="511048"/>
                  </a:moveTo>
                  <a:lnTo>
                    <a:pt x="3974289" y="514111"/>
                  </a:lnTo>
                  <a:lnTo>
                    <a:pt x="3971730" y="519150"/>
                  </a:lnTo>
                  <a:lnTo>
                    <a:pt x="3974788" y="528521"/>
                  </a:lnTo>
                  <a:lnTo>
                    <a:pt x="3979826" y="531080"/>
                  </a:lnTo>
                  <a:lnTo>
                    <a:pt x="3989216" y="528016"/>
                  </a:lnTo>
                  <a:lnTo>
                    <a:pt x="3991775" y="522977"/>
                  </a:lnTo>
                  <a:lnTo>
                    <a:pt x="3988716" y="513605"/>
                  </a:lnTo>
                  <a:lnTo>
                    <a:pt x="3983678" y="511048"/>
                  </a:lnTo>
                  <a:close/>
                </a:path>
                <a:path w="5553709" h="1831339">
                  <a:moveTo>
                    <a:pt x="4017624" y="499938"/>
                  </a:moveTo>
                  <a:lnTo>
                    <a:pt x="4008235" y="503001"/>
                  </a:lnTo>
                  <a:lnTo>
                    <a:pt x="4005676" y="508040"/>
                  </a:lnTo>
                  <a:lnTo>
                    <a:pt x="4008734" y="517411"/>
                  </a:lnTo>
                  <a:lnTo>
                    <a:pt x="4013774" y="519971"/>
                  </a:lnTo>
                  <a:lnTo>
                    <a:pt x="4023163" y="516907"/>
                  </a:lnTo>
                  <a:lnTo>
                    <a:pt x="4025720" y="511868"/>
                  </a:lnTo>
                  <a:lnTo>
                    <a:pt x="4022662" y="502495"/>
                  </a:lnTo>
                  <a:lnTo>
                    <a:pt x="4017624" y="499938"/>
                  </a:lnTo>
                  <a:close/>
                </a:path>
                <a:path w="5553709" h="1831339">
                  <a:moveTo>
                    <a:pt x="4051570" y="488828"/>
                  </a:moveTo>
                  <a:lnTo>
                    <a:pt x="4042181" y="491891"/>
                  </a:lnTo>
                  <a:lnTo>
                    <a:pt x="4039623" y="496930"/>
                  </a:lnTo>
                  <a:lnTo>
                    <a:pt x="4042681" y="506303"/>
                  </a:lnTo>
                  <a:lnTo>
                    <a:pt x="4047719" y="508861"/>
                  </a:lnTo>
                  <a:lnTo>
                    <a:pt x="4057108" y="505797"/>
                  </a:lnTo>
                  <a:lnTo>
                    <a:pt x="4059668" y="500758"/>
                  </a:lnTo>
                  <a:lnTo>
                    <a:pt x="4056609" y="491385"/>
                  </a:lnTo>
                  <a:lnTo>
                    <a:pt x="4051570" y="488828"/>
                  </a:lnTo>
                  <a:close/>
                </a:path>
                <a:path w="5553709" h="1831339">
                  <a:moveTo>
                    <a:pt x="4085517" y="477718"/>
                  </a:moveTo>
                  <a:lnTo>
                    <a:pt x="4076127" y="480782"/>
                  </a:lnTo>
                  <a:lnTo>
                    <a:pt x="4073569" y="485820"/>
                  </a:lnTo>
                  <a:lnTo>
                    <a:pt x="4076627" y="495193"/>
                  </a:lnTo>
                  <a:lnTo>
                    <a:pt x="4081665" y="497751"/>
                  </a:lnTo>
                  <a:lnTo>
                    <a:pt x="4091054" y="494687"/>
                  </a:lnTo>
                  <a:lnTo>
                    <a:pt x="4093613" y="489648"/>
                  </a:lnTo>
                  <a:lnTo>
                    <a:pt x="4090555" y="480277"/>
                  </a:lnTo>
                  <a:lnTo>
                    <a:pt x="4085517" y="477718"/>
                  </a:lnTo>
                  <a:close/>
                </a:path>
                <a:path w="5553709" h="1831339">
                  <a:moveTo>
                    <a:pt x="4119463" y="466608"/>
                  </a:moveTo>
                  <a:lnTo>
                    <a:pt x="4110074" y="469672"/>
                  </a:lnTo>
                  <a:lnTo>
                    <a:pt x="4107515" y="474712"/>
                  </a:lnTo>
                  <a:lnTo>
                    <a:pt x="4110573" y="484083"/>
                  </a:lnTo>
                  <a:lnTo>
                    <a:pt x="4115612" y="486641"/>
                  </a:lnTo>
                  <a:lnTo>
                    <a:pt x="4125001" y="483577"/>
                  </a:lnTo>
                  <a:lnTo>
                    <a:pt x="4127559" y="478538"/>
                  </a:lnTo>
                  <a:lnTo>
                    <a:pt x="4124501" y="469167"/>
                  </a:lnTo>
                  <a:lnTo>
                    <a:pt x="4119463" y="466608"/>
                  </a:lnTo>
                  <a:close/>
                </a:path>
                <a:path w="5553709" h="1831339">
                  <a:moveTo>
                    <a:pt x="4153409" y="455499"/>
                  </a:moveTo>
                  <a:lnTo>
                    <a:pt x="4144020" y="458562"/>
                  </a:lnTo>
                  <a:lnTo>
                    <a:pt x="4141462" y="463602"/>
                  </a:lnTo>
                  <a:lnTo>
                    <a:pt x="4144520" y="472973"/>
                  </a:lnTo>
                  <a:lnTo>
                    <a:pt x="4149558" y="475531"/>
                  </a:lnTo>
                  <a:lnTo>
                    <a:pt x="4158947" y="472467"/>
                  </a:lnTo>
                  <a:lnTo>
                    <a:pt x="4161506" y="467428"/>
                  </a:lnTo>
                  <a:lnTo>
                    <a:pt x="4158448" y="458057"/>
                  </a:lnTo>
                  <a:lnTo>
                    <a:pt x="4153409" y="455499"/>
                  </a:lnTo>
                  <a:close/>
                </a:path>
                <a:path w="5553709" h="1831339">
                  <a:moveTo>
                    <a:pt x="4187356" y="444389"/>
                  </a:moveTo>
                  <a:lnTo>
                    <a:pt x="4177965" y="447452"/>
                  </a:lnTo>
                  <a:lnTo>
                    <a:pt x="4175408" y="452492"/>
                  </a:lnTo>
                  <a:lnTo>
                    <a:pt x="4178466" y="461863"/>
                  </a:lnTo>
                  <a:lnTo>
                    <a:pt x="4183504" y="464422"/>
                  </a:lnTo>
                  <a:lnTo>
                    <a:pt x="4192893" y="461359"/>
                  </a:lnTo>
                  <a:lnTo>
                    <a:pt x="4195452" y="456319"/>
                  </a:lnTo>
                  <a:lnTo>
                    <a:pt x="4192393" y="446947"/>
                  </a:lnTo>
                  <a:lnTo>
                    <a:pt x="4187356" y="444389"/>
                  </a:lnTo>
                  <a:close/>
                </a:path>
                <a:path w="5553709" h="1831339">
                  <a:moveTo>
                    <a:pt x="4221302" y="433279"/>
                  </a:moveTo>
                  <a:lnTo>
                    <a:pt x="4211913" y="436344"/>
                  </a:lnTo>
                  <a:lnTo>
                    <a:pt x="4209354" y="441382"/>
                  </a:lnTo>
                  <a:lnTo>
                    <a:pt x="4212412" y="450754"/>
                  </a:lnTo>
                  <a:lnTo>
                    <a:pt x="4217451" y="453312"/>
                  </a:lnTo>
                  <a:lnTo>
                    <a:pt x="4226840" y="450249"/>
                  </a:lnTo>
                  <a:lnTo>
                    <a:pt x="4229398" y="445209"/>
                  </a:lnTo>
                  <a:lnTo>
                    <a:pt x="4226339" y="435837"/>
                  </a:lnTo>
                  <a:lnTo>
                    <a:pt x="4221302" y="433279"/>
                  </a:lnTo>
                  <a:close/>
                </a:path>
                <a:path w="5553709" h="1831339">
                  <a:moveTo>
                    <a:pt x="4255248" y="422169"/>
                  </a:moveTo>
                  <a:lnTo>
                    <a:pt x="4245858" y="425234"/>
                  </a:lnTo>
                  <a:lnTo>
                    <a:pt x="4243301" y="430272"/>
                  </a:lnTo>
                  <a:lnTo>
                    <a:pt x="4246359" y="439644"/>
                  </a:lnTo>
                  <a:lnTo>
                    <a:pt x="4251397" y="442202"/>
                  </a:lnTo>
                  <a:lnTo>
                    <a:pt x="4260786" y="439139"/>
                  </a:lnTo>
                  <a:lnTo>
                    <a:pt x="4263345" y="434099"/>
                  </a:lnTo>
                  <a:lnTo>
                    <a:pt x="4260286" y="424728"/>
                  </a:lnTo>
                  <a:lnTo>
                    <a:pt x="4255248" y="422169"/>
                  </a:lnTo>
                  <a:close/>
                </a:path>
                <a:path w="5553709" h="1831339">
                  <a:moveTo>
                    <a:pt x="4289193" y="411060"/>
                  </a:moveTo>
                  <a:lnTo>
                    <a:pt x="4279804" y="414124"/>
                  </a:lnTo>
                  <a:lnTo>
                    <a:pt x="4277246" y="419163"/>
                  </a:lnTo>
                  <a:lnTo>
                    <a:pt x="4280305" y="428534"/>
                  </a:lnTo>
                  <a:lnTo>
                    <a:pt x="4285343" y="431092"/>
                  </a:lnTo>
                  <a:lnTo>
                    <a:pt x="4294732" y="428029"/>
                  </a:lnTo>
                  <a:lnTo>
                    <a:pt x="4297291" y="422990"/>
                  </a:lnTo>
                  <a:lnTo>
                    <a:pt x="4294231" y="413618"/>
                  </a:lnTo>
                  <a:lnTo>
                    <a:pt x="4289193" y="411060"/>
                  </a:lnTo>
                  <a:close/>
                </a:path>
                <a:path w="5553709" h="1831339">
                  <a:moveTo>
                    <a:pt x="4323140" y="399950"/>
                  </a:moveTo>
                  <a:lnTo>
                    <a:pt x="4313751" y="403015"/>
                  </a:lnTo>
                  <a:lnTo>
                    <a:pt x="4311192" y="408053"/>
                  </a:lnTo>
                  <a:lnTo>
                    <a:pt x="4314250" y="417424"/>
                  </a:lnTo>
                  <a:lnTo>
                    <a:pt x="4319290" y="419982"/>
                  </a:lnTo>
                  <a:lnTo>
                    <a:pt x="4328679" y="416919"/>
                  </a:lnTo>
                  <a:lnTo>
                    <a:pt x="4331237" y="411880"/>
                  </a:lnTo>
                  <a:lnTo>
                    <a:pt x="4328177" y="402508"/>
                  </a:lnTo>
                  <a:lnTo>
                    <a:pt x="4323140" y="399950"/>
                  </a:lnTo>
                  <a:close/>
                </a:path>
                <a:path w="5553709" h="1831339">
                  <a:moveTo>
                    <a:pt x="4357086" y="388840"/>
                  </a:moveTo>
                  <a:lnTo>
                    <a:pt x="4347697" y="391905"/>
                  </a:lnTo>
                  <a:lnTo>
                    <a:pt x="4345138" y="396943"/>
                  </a:lnTo>
                  <a:lnTo>
                    <a:pt x="4348198" y="406314"/>
                  </a:lnTo>
                  <a:lnTo>
                    <a:pt x="4353236" y="408873"/>
                  </a:lnTo>
                  <a:lnTo>
                    <a:pt x="4362625" y="405810"/>
                  </a:lnTo>
                  <a:lnTo>
                    <a:pt x="4365184" y="400771"/>
                  </a:lnTo>
                  <a:lnTo>
                    <a:pt x="4362124" y="391398"/>
                  </a:lnTo>
                  <a:lnTo>
                    <a:pt x="4357086" y="388840"/>
                  </a:lnTo>
                  <a:close/>
                </a:path>
                <a:path w="5553709" h="1831339">
                  <a:moveTo>
                    <a:pt x="4391032" y="377731"/>
                  </a:moveTo>
                  <a:lnTo>
                    <a:pt x="4381643" y="380795"/>
                  </a:lnTo>
                  <a:lnTo>
                    <a:pt x="4379085" y="385833"/>
                  </a:lnTo>
                  <a:lnTo>
                    <a:pt x="4382143" y="395206"/>
                  </a:lnTo>
                  <a:lnTo>
                    <a:pt x="4387181" y="397763"/>
                  </a:lnTo>
                  <a:lnTo>
                    <a:pt x="4396571" y="394700"/>
                  </a:lnTo>
                  <a:lnTo>
                    <a:pt x="4399130" y="389661"/>
                  </a:lnTo>
                  <a:lnTo>
                    <a:pt x="4396070" y="380288"/>
                  </a:lnTo>
                  <a:lnTo>
                    <a:pt x="4391032" y="377731"/>
                  </a:lnTo>
                  <a:close/>
                </a:path>
                <a:path w="5553709" h="1831339">
                  <a:moveTo>
                    <a:pt x="4424979" y="366621"/>
                  </a:moveTo>
                  <a:lnTo>
                    <a:pt x="4415590" y="369685"/>
                  </a:lnTo>
                  <a:lnTo>
                    <a:pt x="4413031" y="374723"/>
                  </a:lnTo>
                  <a:lnTo>
                    <a:pt x="4416089" y="384096"/>
                  </a:lnTo>
                  <a:lnTo>
                    <a:pt x="4421129" y="386654"/>
                  </a:lnTo>
                  <a:lnTo>
                    <a:pt x="4430518" y="383590"/>
                  </a:lnTo>
                  <a:lnTo>
                    <a:pt x="4433075" y="378551"/>
                  </a:lnTo>
                  <a:lnTo>
                    <a:pt x="4430016" y="369180"/>
                  </a:lnTo>
                  <a:lnTo>
                    <a:pt x="4424979" y="366621"/>
                  </a:lnTo>
                  <a:close/>
                </a:path>
                <a:path w="5553709" h="1831339">
                  <a:moveTo>
                    <a:pt x="4458925" y="355511"/>
                  </a:moveTo>
                  <a:lnTo>
                    <a:pt x="4449536" y="358575"/>
                  </a:lnTo>
                  <a:lnTo>
                    <a:pt x="4446977" y="363613"/>
                  </a:lnTo>
                  <a:lnTo>
                    <a:pt x="4450036" y="372986"/>
                  </a:lnTo>
                  <a:lnTo>
                    <a:pt x="4455074" y="375544"/>
                  </a:lnTo>
                  <a:lnTo>
                    <a:pt x="4464464" y="372480"/>
                  </a:lnTo>
                  <a:lnTo>
                    <a:pt x="4467023" y="367441"/>
                  </a:lnTo>
                  <a:lnTo>
                    <a:pt x="4463962" y="358070"/>
                  </a:lnTo>
                  <a:lnTo>
                    <a:pt x="4458925" y="355511"/>
                  </a:lnTo>
                  <a:close/>
                </a:path>
                <a:path w="5553709" h="1831339">
                  <a:moveTo>
                    <a:pt x="4492870" y="344402"/>
                  </a:moveTo>
                  <a:lnTo>
                    <a:pt x="4483482" y="347466"/>
                  </a:lnTo>
                  <a:lnTo>
                    <a:pt x="4480924" y="352505"/>
                  </a:lnTo>
                  <a:lnTo>
                    <a:pt x="4483982" y="361876"/>
                  </a:lnTo>
                  <a:lnTo>
                    <a:pt x="4489020" y="364434"/>
                  </a:lnTo>
                  <a:lnTo>
                    <a:pt x="4498409" y="361370"/>
                  </a:lnTo>
                  <a:lnTo>
                    <a:pt x="4500968" y="356331"/>
                  </a:lnTo>
                  <a:lnTo>
                    <a:pt x="4497909" y="346960"/>
                  </a:lnTo>
                  <a:lnTo>
                    <a:pt x="4492870" y="344402"/>
                  </a:lnTo>
                  <a:close/>
                </a:path>
                <a:path w="5553709" h="1831339">
                  <a:moveTo>
                    <a:pt x="4526817" y="333292"/>
                  </a:moveTo>
                  <a:lnTo>
                    <a:pt x="4517429" y="336356"/>
                  </a:lnTo>
                  <a:lnTo>
                    <a:pt x="4514870" y="341395"/>
                  </a:lnTo>
                  <a:lnTo>
                    <a:pt x="4517928" y="350766"/>
                  </a:lnTo>
                  <a:lnTo>
                    <a:pt x="4522967" y="353325"/>
                  </a:lnTo>
                  <a:lnTo>
                    <a:pt x="4532356" y="350260"/>
                  </a:lnTo>
                  <a:lnTo>
                    <a:pt x="4534914" y="345222"/>
                  </a:lnTo>
                  <a:lnTo>
                    <a:pt x="4531855" y="335850"/>
                  </a:lnTo>
                  <a:lnTo>
                    <a:pt x="4526817" y="333292"/>
                  </a:lnTo>
                  <a:close/>
                </a:path>
                <a:path w="5553709" h="1831339">
                  <a:moveTo>
                    <a:pt x="4560763" y="322182"/>
                  </a:moveTo>
                  <a:lnTo>
                    <a:pt x="4551375" y="325247"/>
                  </a:lnTo>
                  <a:lnTo>
                    <a:pt x="4548816" y="330285"/>
                  </a:lnTo>
                  <a:lnTo>
                    <a:pt x="4551875" y="339656"/>
                  </a:lnTo>
                  <a:lnTo>
                    <a:pt x="4556913" y="342215"/>
                  </a:lnTo>
                  <a:lnTo>
                    <a:pt x="4566302" y="339152"/>
                  </a:lnTo>
                  <a:lnTo>
                    <a:pt x="4568861" y="334112"/>
                  </a:lnTo>
                  <a:lnTo>
                    <a:pt x="4565801" y="324740"/>
                  </a:lnTo>
                  <a:lnTo>
                    <a:pt x="4560763" y="322182"/>
                  </a:lnTo>
                  <a:close/>
                </a:path>
                <a:path w="5553709" h="1831339">
                  <a:moveTo>
                    <a:pt x="4594708" y="311072"/>
                  </a:moveTo>
                  <a:lnTo>
                    <a:pt x="4585321" y="314137"/>
                  </a:lnTo>
                  <a:lnTo>
                    <a:pt x="4582763" y="319175"/>
                  </a:lnTo>
                  <a:lnTo>
                    <a:pt x="4585821" y="328547"/>
                  </a:lnTo>
                  <a:lnTo>
                    <a:pt x="4590859" y="331105"/>
                  </a:lnTo>
                  <a:lnTo>
                    <a:pt x="4600248" y="328042"/>
                  </a:lnTo>
                  <a:lnTo>
                    <a:pt x="4602807" y="323002"/>
                  </a:lnTo>
                  <a:lnTo>
                    <a:pt x="4599748" y="313630"/>
                  </a:lnTo>
                  <a:lnTo>
                    <a:pt x="4594708" y="311072"/>
                  </a:lnTo>
                  <a:close/>
                </a:path>
                <a:path w="5553709" h="1831339">
                  <a:moveTo>
                    <a:pt x="4628655" y="299962"/>
                  </a:moveTo>
                  <a:lnTo>
                    <a:pt x="4619268" y="303028"/>
                  </a:lnTo>
                  <a:lnTo>
                    <a:pt x="4616709" y="308066"/>
                  </a:lnTo>
                  <a:lnTo>
                    <a:pt x="4619767" y="317437"/>
                  </a:lnTo>
                  <a:lnTo>
                    <a:pt x="4624806" y="319995"/>
                  </a:lnTo>
                  <a:lnTo>
                    <a:pt x="4634195" y="316932"/>
                  </a:lnTo>
                  <a:lnTo>
                    <a:pt x="4636753" y="311892"/>
                  </a:lnTo>
                  <a:lnTo>
                    <a:pt x="4633694" y="302521"/>
                  </a:lnTo>
                  <a:lnTo>
                    <a:pt x="4628655" y="299962"/>
                  </a:lnTo>
                  <a:close/>
                </a:path>
                <a:path w="5553709" h="1831339">
                  <a:moveTo>
                    <a:pt x="4662603" y="288853"/>
                  </a:moveTo>
                  <a:lnTo>
                    <a:pt x="4653213" y="291918"/>
                  </a:lnTo>
                  <a:lnTo>
                    <a:pt x="4650654" y="296956"/>
                  </a:lnTo>
                  <a:lnTo>
                    <a:pt x="4653714" y="306327"/>
                  </a:lnTo>
                  <a:lnTo>
                    <a:pt x="4658752" y="308885"/>
                  </a:lnTo>
                  <a:lnTo>
                    <a:pt x="4668141" y="305822"/>
                  </a:lnTo>
                  <a:lnTo>
                    <a:pt x="4670699" y="300782"/>
                  </a:lnTo>
                  <a:lnTo>
                    <a:pt x="4667641" y="291411"/>
                  </a:lnTo>
                  <a:lnTo>
                    <a:pt x="4662603" y="288853"/>
                  </a:lnTo>
                  <a:close/>
                </a:path>
                <a:path w="5553709" h="1831339">
                  <a:moveTo>
                    <a:pt x="4696548" y="277743"/>
                  </a:moveTo>
                  <a:lnTo>
                    <a:pt x="4687159" y="280808"/>
                  </a:lnTo>
                  <a:lnTo>
                    <a:pt x="4684602" y="285846"/>
                  </a:lnTo>
                  <a:lnTo>
                    <a:pt x="4687661" y="295217"/>
                  </a:lnTo>
                  <a:lnTo>
                    <a:pt x="4692698" y="297776"/>
                  </a:lnTo>
                  <a:lnTo>
                    <a:pt x="4702087" y="294712"/>
                  </a:lnTo>
                  <a:lnTo>
                    <a:pt x="4704646" y="289673"/>
                  </a:lnTo>
                  <a:lnTo>
                    <a:pt x="4701588" y="280301"/>
                  </a:lnTo>
                  <a:lnTo>
                    <a:pt x="4696548" y="277743"/>
                  </a:lnTo>
                  <a:close/>
                </a:path>
                <a:path w="5553709" h="1831339">
                  <a:moveTo>
                    <a:pt x="4730496" y="266633"/>
                  </a:moveTo>
                  <a:lnTo>
                    <a:pt x="4721106" y="269698"/>
                  </a:lnTo>
                  <a:lnTo>
                    <a:pt x="4718547" y="274736"/>
                  </a:lnTo>
                  <a:lnTo>
                    <a:pt x="4721607" y="284107"/>
                  </a:lnTo>
                  <a:lnTo>
                    <a:pt x="4726645" y="286666"/>
                  </a:lnTo>
                  <a:lnTo>
                    <a:pt x="4736034" y="283603"/>
                  </a:lnTo>
                  <a:lnTo>
                    <a:pt x="4738593" y="278564"/>
                  </a:lnTo>
                  <a:lnTo>
                    <a:pt x="4735534" y="269191"/>
                  </a:lnTo>
                  <a:lnTo>
                    <a:pt x="4730496" y="266633"/>
                  </a:lnTo>
                  <a:close/>
                </a:path>
                <a:path w="5553709" h="1831339">
                  <a:moveTo>
                    <a:pt x="4764443" y="255524"/>
                  </a:moveTo>
                  <a:lnTo>
                    <a:pt x="4755053" y="258588"/>
                  </a:lnTo>
                  <a:lnTo>
                    <a:pt x="4752494" y="263626"/>
                  </a:lnTo>
                  <a:lnTo>
                    <a:pt x="4755553" y="272999"/>
                  </a:lnTo>
                  <a:lnTo>
                    <a:pt x="4760592" y="275556"/>
                  </a:lnTo>
                  <a:lnTo>
                    <a:pt x="4769981" y="272493"/>
                  </a:lnTo>
                  <a:lnTo>
                    <a:pt x="4772539" y="267454"/>
                  </a:lnTo>
                  <a:lnTo>
                    <a:pt x="4769479" y="258081"/>
                  </a:lnTo>
                  <a:lnTo>
                    <a:pt x="4764443" y="255524"/>
                  </a:lnTo>
                  <a:close/>
                </a:path>
                <a:path w="5553709" h="1831339">
                  <a:moveTo>
                    <a:pt x="4798388" y="244414"/>
                  </a:moveTo>
                  <a:lnTo>
                    <a:pt x="4788999" y="247478"/>
                  </a:lnTo>
                  <a:lnTo>
                    <a:pt x="4786442" y="252516"/>
                  </a:lnTo>
                  <a:lnTo>
                    <a:pt x="4789501" y="261889"/>
                  </a:lnTo>
                  <a:lnTo>
                    <a:pt x="4794539" y="264447"/>
                  </a:lnTo>
                  <a:lnTo>
                    <a:pt x="4803927" y="261383"/>
                  </a:lnTo>
                  <a:lnTo>
                    <a:pt x="4806486" y="256344"/>
                  </a:lnTo>
                  <a:lnTo>
                    <a:pt x="4803428" y="246973"/>
                  </a:lnTo>
                  <a:lnTo>
                    <a:pt x="4798388" y="244414"/>
                  </a:lnTo>
                  <a:close/>
                </a:path>
                <a:path w="5553709" h="1831339">
                  <a:moveTo>
                    <a:pt x="4832336" y="233304"/>
                  </a:moveTo>
                  <a:lnTo>
                    <a:pt x="4822946" y="236369"/>
                  </a:lnTo>
                  <a:lnTo>
                    <a:pt x="4820389" y="241407"/>
                  </a:lnTo>
                  <a:lnTo>
                    <a:pt x="4823447" y="250779"/>
                  </a:lnTo>
                  <a:lnTo>
                    <a:pt x="4828485" y="253338"/>
                  </a:lnTo>
                  <a:lnTo>
                    <a:pt x="4837874" y="250273"/>
                  </a:lnTo>
                  <a:lnTo>
                    <a:pt x="4840433" y="245234"/>
                  </a:lnTo>
                  <a:lnTo>
                    <a:pt x="4837374" y="235863"/>
                  </a:lnTo>
                  <a:lnTo>
                    <a:pt x="4832336" y="233304"/>
                  </a:lnTo>
                  <a:close/>
                </a:path>
                <a:path w="5553709" h="1831339">
                  <a:moveTo>
                    <a:pt x="4866281" y="222195"/>
                  </a:moveTo>
                  <a:lnTo>
                    <a:pt x="4856894" y="225259"/>
                  </a:lnTo>
                  <a:lnTo>
                    <a:pt x="4854334" y="230297"/>
                  </a:lnTo>
                  <a:lnTo>
                    <a:pt x="4857393" y="239669"/>
                  </a:lnTo>
                  <a:lnTo>
                    <a:pt x="4862432" y="242228"/>
                  </a:lnTo>
                  <a:lnTo>
                    <a:pt x="4871821" y="239163"/>
                  </a:lnTo>
                  <a:lnTo>
                    <a:pt x="4874379" y="234124"/>
                  </a:lnTo>
                  <a:lnTo>
                    <a:pt x="4871319" y="224753"/>
                  </a:lnTo>
                  <a:lnTo>
                    <a:pt x="4866281" y="222195"/>
                  </a:lnTo>
                  <a:close/>
                </a:path>
                <a:path w="5553709" h="1831339">
                  <a:moveTo>
                    <a:pt x="4900228" y="211085"/>
                  </a:moveTo>
                  <a:lnTo>
                    <a:pt x="4890839" y="214149"/>
                  </a:lnTo>
                  <a:lnTo>
                    <a:pt x="4888280" y="219188"/>
                  </a:lnTo>
                  <a:lnTo>
                    <a:pt x="4891340" y="228559"/>
                  </a:lnTo>
                  <a:lnTo>
                    <a:pt x="4896378" y="231118"/>
                  </a:lnTo>
                  <a:lnTo>
                    <a:pt x="4905767" y="228053"/>
                  </a:lnTo>
                  <a:lnTo>
                    <a:pt x="4908326" y="223015"/>
                  </a:lnTo>
                  <a:lnTo>
                    <a:pt x="4905267" y="213643"/>
                  </a:lnTo>
                  <a:lnTo>
                    <a:pt x="4900228" y="211085"/>
                  </a:lnTo>
                  <a:close/>
                </a:path>
                <a:path w="5553709" h="1831339">
                  <a:moveTo>
                    <a:pt x="4934174" y="199975"/>
                  </a:moveTo>
                  <a:lnTo>
                    <a:pt x="4924785" y="203039"/>
                  </a:lnTo>
                  <a:lnTo>
                    <a:pt x="4922227" y="208078"/>
                  </a:lnTo>
                  <a:lnTo>
                    <a:pt x="4925287" y="217449"/>
                  </a:lnTo>
                  <a:lnTo>
                    <a:pt x="4930325" y="220008"/>
                  </a:lnTo>
                  <a:lnTo>
                    <a:pt x="4939713" y="216945"/>
                  </a:lnTo>
                  <a:lnTo>
                    <a:pt x="4942272" y="211905"/>
                  </a:lnTo>
                  <a:lnTo>
                    <a:pt x="4939214" y="202533"/>
                  </a:lnTo>
                  <a:lnTo>
                    <a:pt x="4934174" y="199975"/>
                  </a:lnTo>
                  <a:close/>
                </a:path>
                <a:path w="5553709" h="1831339">
                  <a:moveTo>
                    <a:pt x="4968121" y="188865"/>
                  </a:moveTo>
                  <a:lnTo>
                    <a:pt x="4958732" y="191930"/>
                  </a:lnTo>
                  <a:lnTo>
                    <a:pt x="4956173" y="196968"/>
                  </a:lnTo>
                  <a:lnTo>
                    <a:pt x="4959233" y="206340"/>
                  </a:lnTo>
                  <a:lnTo>
                    <a:pt x="4964272" y="208899"/>
                  </a:lnTo>
                  <a:lnTo>
                    <a:pt x="4973660" y="205835"/>
                  </a:lnTo>
                  <a:lnTo>
                    <a:pt x="4976218" y="200795"/>
                  </a:lnTo>
                  <a:lnTo>
                    <a:pt x="4973159" y="191423"/>
                  </a:lnTo>
                  <a:lnTo>
                    <a:pt x="4968121" y="188865"/>
                  </a:lnTo>
                  <a:close/>
                </a:path>
                <a:path w="5553709" h="1831339">
                  <a:moveTo>
                    <a:pt x="5002067" y="177755"/>
                  </a:moveTo>
                  <a:lnTo>
                    <a:pt x="4992679" y="180820"/>
                  </a:lnTo>
                  <a:lnTo>
                    <a:pt x="4990120" y="185858"/>
                  </a:lnTo>
                  <a:lnTo>
                    <a:pt x="4993180" y="195230"/>
                  </a:lnTo>
                  <a:lnTo>
                    <a:pt x="4998218" y="197789"/>
                  </a:lnTo>
                  <a:lnTo>
                    <a:pt x="5007607" y="194725"/>
                  </a:lnTo>
                  <a:lnTo>
                    <a:pt x="5010166" y="189685"/>
                  </a:lnTo>
                  <a:lnTo>
                    <a:pt x="5007105" y="180314"/>
                  </a:lnTo>
                  <a:lnTo>
                    <a:pt x="5002067" y="177755"/>
                  </a:lnTo>
                  <a:close/>
                </a:path>
                <a:path w="5553709" h="1831339">
                  <a:moveTo>
                    <a:pt x="5036014" y="166646"/>
                  </a:moveTo>
                  <a:lnTo>
                    <a:pt x="5026625" y="169711"/>
                  </a:lnTo>
                  <a:lnTo>
                    <a:pt x="5024067" y="174749"/>
                  </a:lnTo>
                  <a:lnTo>
                    <a:pt x="5027127" y="184120"/>
                  </a:lnTo>
                  <a:lnTo>
                    <a:pt x="5032164" y="186679"/>
                  </a:lnTo>
                  <a:lnTo>
                    <a:pt x="5041553" y="183615"/>
                  </a:lnTo>
                  <a:lnTo>
                    <a:pt x="5044112" y="178575"/>
                  </a:lnTo>
                  <a:lnTo>
                    <a:pt x="5041054" y="169204"/>
                  </a:lnTo>
                  <a:lnTo>
                    <a:pt x="5036014" y="166646"/>
                  </a:lnTo>
                  <a:close/>
                </a:path>
                <a:path w="5553709" h="1831339">
                  <a:moveTo>
                    <a:pt x="5069961" y="155536"/>
                  </a:moveTo>
                  <a:lnTo>
                    <a:pt x="5060572" y="158601"/>
                  </a:lnTo>
                  <a:lnTo>
                    <a:pt x="5058013" y="163639"/>
                  </a:lnTo>
                  <a:lnTo>
                    <a:pt x="5061073" y="173010"/>
                  </a:lnTo>
                  <a:lnTo>
                    <a:pt x="5066111" y="175571"/>
                  </a:lnTo>
                  <a:lnTo>
                    <a:pt x="5075500" y="172505"/>
                  </a:lnTo>
                  <a:lnTo>
                    <a:pt x="5078059" y="167466"/>
                  </a:lnTo>
                  <a:lnTo>
                    <a:pt x="5075000" y="158094"/>
                  </a:lnTo>
                  <a:lnTo>
                    <a:pt x="5069961" y="155536"/>
                  </a:lnTo>
                  <a:close/>
                </a:path>
                <a:path w="5553709" h="1831339">
                  <a:moveTo>
                    <a:pt x="5103907" y="144426"/>
                  </a:moveTo>
                  <a:lnTo>
                    <a:pt x="5094518" y="147491"/>
                  </a:lnTo>
                  <a:lnTo>
                    <a:pt x="5091959" y="152529"/>
                  </a:lnTo>
                  <a:lnTo>
                    <a:pt x="5095019" y="161900"/>
                  </a:lnTo>
                  <a:lnTo>
                    <a:pt x="5100058" y="164461"/>
                  </a:lnTo>
                  <a:lnTo>
                    <a:pt x="5109446" y="161396"/>
                  </a:lnTo>
                  <a:lnTo>
                    <a:pt x="5112004" y="156357"/>
                  </a:lnTo>
                  <a:lnTo>
                    <a:pt x="5108945" y="146984"/>
                  </a:lnTo>
                  <a:lnTo>
                    <a:pt x="5103907" y="144426"/>
                  </a:lnTo>
                  <a:close/>
                </a:path>
                <a:path w="5553709" h="1831339">
                  <a:moveTo>
                    <a:pt x="5137854" y="133316"/>
                  </a:moveTo>
                  <a:lnTo>
                    <a:pt x="5128465" y="136381"/>
                  </a:lnTo>
                  <a:lnTo>
                    <a:pt x="5125907" y="141419"/>
                  </a:lnTo>
                  <a:lnTo>
                    <a:pt x="5128966" y="150792"/>
                  </a:lnTo>
                  <a:lnTo>
                    <a:pt x="5134004" y="153351"/>
                  </a:lnTo>
                  <a:lnTo>
                    <a:pt x="5143393" y="150286"/>
                  </a:lnTo>
                  <a:lnTo>
                    <a:pt x="5145952" y="145247"/>
                  </a:lnTo>
                  <a:lnTo>
                    <a:pt x="5142892" y="135874"/>
                  </a:lnTo>
                  <a:lnTo>
                    <a:pt x="5137854" y="133316"/>
                  </a:lnTo>
                  <a:close/>
                </a:path>
                <a:path w="5553709" h="1831339">
                  <a:moveTo>
                    <a:pt x="5171801" y="122207"/>
                  </a:moveTo>
                  <a:lnTo>
                    <a:pt x="5162412" y="125271"/>
                  </a:lnTo>
                  <a:lnTo>
                    <a:pt x="5159853" y="130309"/>
                  </a:lnTo>
                  <a:lnTo>
                    <a:pt x="5162913" y="139682"/>
                  </a:lnTo>
                  <a:lnTo>
                    <a:pt x="5167950" y="142241"/>
                  </a:lnTo>
                  <a:lnTo>
                    <a:pt x="5177339" y="139176"/>
                  </a:lnTo>
                  <a:lnTo>
                    <a:pt x="5179898" y="134137"/>
                  </a:lnTo>
                  <a:lnTo>
                    <a:pt x="5176840" y="124766"/>
                  </a:lnTo>
                  <a:lnTo>
                    <a:pt x="5171801" y="122207"/>
                  </a:lnTo>
                  <a:close/>
                </a:path>
                <a:path w="5553709" h="1831339">
                  <a:moveTo>
                    <a:pt x="5205747" y="111098"/>
                  </a:moveTo>
                  <a:lnTo>
                    <a:pt x="5196359" y="114162"/>
                  </a:lnTo>
                  <a:lnTo>
                    <a:pt x="5193800" y="119200"/>
                  </a:lnTo>
                  <a:lnTo>
                    <a:pt x="5196859" y="128572"/>
                  </a:lnTo>
                  <a:lnTo>
                    <a:pt x="5201898" y="131131"/>
                  </a:lnTo>
                  <a:lnTo>
                    <a:pt x="5211287" y="128066"/>
                  </a:lnTo>
                  <a:lnTo>
                    <a:pt x="5213845" y="123027"/>
                  </a:lnTo>
                  <a:lnTo>
                    <a:pt x="5210785" y="113656"/>
                  </a:lnTo>
                  <a:lnTo>
                    <a:pt x="5205747" y="111098"/>
                  </a:lnTo>
                  <a:close/>
                </a:path>
                <a:path w="5553709" h="1831339">
                  <a:moveTo>
                    <a:pt x="5239693" y="99988"/>
                  </a:moveTo>
                  <a:lnTo>
                    <a:pt x="5230305" y="103052"/>
                  </a:lnTo>
                  <a:lnTo>
                    <a:pt x="5227747" y="108090"/>
                  </a:lnTo>
                  <a:lnTo>
                    <a:pt x="5230806" y="117462"/>
                  </a:lnTo>
                  <a:lnTo>
                    <a:pt x="5235844" y="120021"/>
                  </a:lnTo>
                  <a:lnTo>
                    <a:pt x="5245233" y="116956"/>
                  </a:lnTo>
                  <a:lnTo>
                    <a:pt x="5247792" y="111917"/>
                  </a:lnTo>
                  <a:lnTo>
                    <a:pt x="5244732" y="102546"/>
                  </a:lnTo>
                  <a:lnTo>
                    <a:pt x="5239693" y="99988"/>
                  </a:lnTo>
                  <a:close/>
                </a:path>
                <a:path w="5553709" h="1831339">
                  <a:moveTo>
                    <a:pt x="5273640" y="88878"/>
                  </a:moveTo>
                  <a:lnTo>
                    <a:pt x="5264251" y="91942"/>
                  </a:lnTo>
                  <a:lnTo>
                    <a:pt x="5261693" y="96981"/>
                  </a:lnTo>
                  <a:lnTo>
                    <a:pt x="5264751" y="106352"/>
                  </a:lnTo>
                  <a:lnTo>
                    <a:pt x="5269790" y="108912"/>
                  </a:lnTo>
                  <a:lnTo>
                    <a:pt x="5279179" y="105846"/>
                  </a:lnTo>
                  <a:lnTo>
                    <a:pt x="5281738" y="100808"/>
                  </a:lnTo>
                  <a:lnTo>
                    <a:pt x="5278680" y="91436"/>
                  </a:lnTo>
                  <a:lnTo>
                    <a:pt x="5273640" y="88878"/>
                  </a:lnTo>
                  <a:close/>
                </a:path>
                <a:path w="5553709" h="1831339">
                  <a:moveTo>
                    <a:pt x="5307587" y="77768"/>
                  </a:moveTo>
                  <a:lnTo>
                    <a:pt x="5298198" y="80832"/>
                  </a:lnTo>
                  <a:lnTo>
                    <a:pt x="5295639" y="85871"/>
                  </a:lnTo>
                  <a:lnTo>
                    <a:pt x="5298699" y="95242"/>
                  </a:lnTo>
                  <a:lnTo>
                    <a:pt x="5303738" y="97802"/>
                  </a:lnTo>
                  <a:lnTo>
                    <a:pt x="5313126" y="94738"/>
                  </a:lnTo>
                  <a:lnTo>
                    <a:pt x="5315684" y="89698"/>
                  </a:lnTo>
                  <a:lnTo>
                    <a:pt x="5312625" y="80326"/>
                  </a:lnTo>
                  <a:lnTo>
                    <a:pt x="5307587" y="77768"/>
                  </a:lnTo>
                  <a:close/>
                </a:path>
                <a:path w="5553709" h="1831339">
                  <a:moveTo>
                    <a:pt x="5341533" y="66658"/>
                  </a:moveTo>
                  <a:lnTo>
                    <a:pt x="5332144" y="69723"/>
                  </a:lnTo>
                  <a:lnTo>
                    <a:pt x="5329585" y="74761"/>
                  </a:lnTo>
                  <a:lnTo>
                    <a:pt x="5332646" y="84133"/>
                  </a:lnTo>
                  <a:lnTo>
                    <a:pt x="5337684" y="86692"/>
                  </a:lnTo>
                  <a:lnTo>
                    <a:pt x="5347072" y="83628"/>
                  </a:lnTo>
                  <a:lnTo>
                    <a:pt x="5349631" y="78588"/>
                  </a:lnTo>
                  <a:lnTo>
                    <a:pt x="5346571" y="69217"/>
                  </a:lnTo>
                  <a:lnTo>
                    <a:pt x="5341533" y="66658"/>
                  </a:lnTo>
                  <a:close/>
                </a:path>
                <a:path w="5553709" h="1831339">
                  <a:moveTo>
                    <a:pt x="5375479" y="55548"/>
                  </a:moveTo>
                  <a:lnTo>
                    <a:pt x="5366091" y="58613"/>
                  </a:lnTo>
                  <a:lnTo>
                    <a:pt x="5363533" y="63651"/>
                  </a:lnTo>
                  <a:lnTo>
                    <a:pt x="5366592" y="73023"/>
                  </a:lnTo>
                  <a:lnTo>
                    <a:pt x="5371630" y="75582"/>
                  </a:lnTo>
                  <a:lnTo>
                    <a:pt x="5381019" y="72518"/>
                  </a:lnTo>
                  <a:lnTo>
                    <a:pt x="5383578" y="67478"/>
                  </a:lnTo>
                  <a:lnTo>
                    <a:pt x="5380518" y="58107"/>
                  </a:lnTo>
                  <a:lnTo>
                    <a:pt x="5375479" y="55548"/>
                  </a:lnTo>
                  <a:close/>
                </a:path>
                <a:path w="5553709" h="1831339">
                  <a:moveTo>
                    <a:pt x="5409427" y="44439"/>
                  </a:moveTo>
                  <a:lnTo>
                    <a:pt x="5400038" y="47504"/>
                  </a:lnTo>
                  <a:lnTo>
                    <a:pt x="5397479" y="52542"/>
                  </a:lnTo>
                  <a:lnTo>
                    <a:pt x="5400537" y="61913"/>
                  </a:lnTo>
                  <a:lnTo>
                    <a:pt x="5405577" y="64472"/>
                  </a:lnTo>
                  <a:lnTo>
                    <a:pt x="5414966" y="61408"/>
                  </a:lnTo>
                  <a:lnTo>
                    <a:pt x="5417524" y="56368"/>
                  </a:lnTo>
                  <a:lnTo>
                    <a:pt x="5414465" y="46997"/>
                  </a:lnTo>
                  <a:lnTo>
                    <a:pt x="5409427" y="44439"/>
                  </a:lnTo>
                  <a:close/>
                </a:path>
                <a:path w="5553709" h="1831339">
                  <a:moveTo>
                    <a:pt x="5443373" y="33329"/>
                  </a:moveTo>
                  <a:lnTo>
                    <a:pt x="5433984" y="36394"/>
                  </a:lnTo>
                  <a:lnTo>
                    <a:pt x="5431425" y="41432"/>
                  </a:lnTo>
                  <a:lnTo>
                    <a:pt x="5434484" y="50803"/>
                  </a:lnTo>
                  <a:lnTo>
                    <a:pt x="5439524" y="53362"/>
                  </a:lnTo>
                  <a:lnTo>
                    <a:pt x="5448912" y="50298"/>
                  </a:lnTo>
                  <a:lnTo>
                    <a:pt x="5451469" y="45258"/>
                  </a:lnTo>
                  <a:lnTo>
                    <a:pt x="5448411" y="35887"/>
                  </a:lnTo>
                  <a:lnTo>
                    <a:pt x="5443373" y="33329"/>
                  </a:lnTo>
                  <a:close/>
                </a:path>
                <a:path w="5553709" h="1831339">
                  <a:moveTo>
                    <a:pt x="5477319" y="22219"/>
                  </a:moveTo>
                  <a:lnTo>
                    <a:pt x="5467930" y="25284"/>
                  </a:lnTo>
                  <a:lnTo>
                    <a:pt x="5465372" y="30322"/>
                  </a:lnTo>
                  <a:lnTo>
                    <a:pt x="5468432" y="39693"/>
                  </a:lnTo>
                  <a:lnTo>
                    <a:pt x="5473470" y="42254"/>
                  </a:lnTo>
                  <a:lnTo>
                    <a:pt x="5482857" y="39189"/>
                  </a:lnTo>
                  <a:lnTo>
                    <a:pt x="5485417" y="34150"/>
                  </a:lnTo>
                  <a:lnTo>
                    <a:pt x="5482358" y="24778"/>
                  </a:lnTo>
                  <a:lnTo>
                    <a:pt x="5477319" y="22219"/>
                  </a:lnTo>
                  <a:close/>
                </a:path>
                <a:path w="5553709" h="1831339">
                  <a:moveTo>
                    <a:pt x="5511267" y="11109"/>
                  </a:moveTo>
                  <a:lnTo>
                    <a:pt x="5501878" y="14174"/>
                  </a:lnTo>
                  <a:lnTo>
                    <a:pt x="5499319" y="19212"/>
                  </a:lnTo>
                  <a:lnTo>
                    <a:pt x="5502377" y="28585"/>
                  </a:lnTo>
                  <a:lnTo>
                    <a:pt x="5507415" y="31144"/>
                  </a:lnTo>
                  <a:lnTo>
                    <a:pt x="5516805" y="28079"/>
                  </a:lnTo>
                  <a:lnTo>
                    <a:pt x="5519364" y="23040"/>
                  </a:lnTo>
                  <a:lnTo>
                    <a:pt x="5516304" y="13669"/>
                  </a:lnTo>
                  <a:lnTo>
                    <a:pt x="5511267" y="11109"/>
                  </a:lnTo>
                  <a:close/>
                </a:path>
                <a:path w="5553709" h="1831339">
                  <a:moveTo>
                    <a:pt x="5545213" y="0"/>
                  </a:moveTo>
                  <a:lnTo>
                    <a:pt x="5535824" y="3064"/>
                  </a:lnTo>
                  <a:lnTo>
                    <a:pt x="5533265" y="8102"/>
                  </a:lnTo>
                  <a:lnTo>
                    <a:pt x="5536324" y="17475"/>
                  </a:lnTo>
                  <a:lnTo>
                    <a:pt x="5541363" y="20034"/>
                  </a:lnTo>
                  <a:lnTo>
                    <a:pt x="5550752" y="16969"/>
                  </a:lnTo>
                  <a:lnTo>
                    <a:pt x="5553309" y="11930"/>
                  </a:lnTo>
                  <a:lnTo>
                    <a:pt x="5550251" y="2559"/>
                  </a:lnTo>
                  <a:lnTo>
                    <a:pt x="554521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07145" y="5403648"/>
            <a:ext cx="4965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-10.00%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8637" y="7385649"/>
            <a:ext cx="22599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10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Eikon,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2024</a:t>
            </a:r>
            <a:r>
              <a:rPr sz="10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EQ).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9497" y="4534940"/>
            <a:ext cx="4254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5.00</a:t>
            </a:r>
            <a:r>
              <a:rPr sz="1100" spc="15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3232" y="3660282"/>
            <a:ext cx="3765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0.00%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7746" y="3850684"/>
            <a:ext cx="4965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-15.00%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96926" y="3850684"/>
            <a:ext cx="4965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-10.00%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22283" y="3850684"/>
            <a:ext cx="4254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35" dirty="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5.00</a:t>
            </a:r>
            <a:r>
              <a:rPr sz="1100" spc="15" dirty="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33329" y="3850684"/>
            <a:ext cx="3765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0.00%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2507" y="3850684"/>
            <a:ext cx="3765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5.00%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5511" y="3850684"/>
            <a:ext cx="448309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10.00%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64690" y="3850684"/>
            <a:ext cx="448309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15.00%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7145" y="6272355"/>
            <a:ext cx="1651635" cy="482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-15.00%</a:t>
            </a:r>
            <a:endParaRPr sz="11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Market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index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return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(.FCHI)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39006" y="1292162"/>
            <a:ext cx="5779135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75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Regression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of </a:t>
            </a:r>
            <a:r>
              <a:rPr sz="1500" b="1" spc="-10" dirty="0">
                <a:latin typeface="Calibri"/>
                <a:cs typeface="Calibri"/>
              </a:rPr>
              <a:t>stock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return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(ORAN.PA)</a:t>
            </a:r>
            <a:r>
              <a:rPr sz="1500" b="1" spc="-5" dirty="0">
                <a:latin typeface="Calibri"/>
                <a:cs typeface="Calibri"/>
              </a:rPr>
              <a:t> on equity index (.FCHI)</a:t>
            </a:r>
            <a:endParaRPr sz="1500">
              <a:latin typeface="Calibri"/>
              <a:cs typeface="Calibri"/>
            </a:endParaRPr>
          </a:p>
          <a:p>
            <a:pPr marR="959485" algn="ctr">
              <a:lnSpc>
                <a:spcPct val="100000"/>
              </a:lnSpc>
              <a:spcBef>
                <a:spcPts val="85"/>
              </a:spcBef>
            </a:pPr>
            <a:r>
              <a:rPr sz="1300" spc="10" dirty="0">
                <a:solidFill>
                  <a:srgbClr val="595959"/>
                </a:solidFill>
                <a:latin typeface="Calibri"/>
                <a:cs typeface="Calibri"/>
              </a:rPr>
              <a:t>Data: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Calibri"/>
                <a:cs typeface="Calibri"/>
              </a:rPr>
              <a:t>Refinitiv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EIkon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libri"/>
              <a:cs typeface="Calibri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10.00%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4839335" marR="5080" indent="-267335">
              <a:lnSpc>
                <a:spcPct val="106500"/>
              </a:lnSpc>
            </a:pP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=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0.4852x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0.0004 </a:t>
            </a:r>
            <a:r>
              <a:rPr sz="11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R²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=</a:t>
            </a:r>
            <a:r>
              <a:rPr sz="11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Calibri"/>
                <a:cs typeface="Calibri"/>
              </a:rPr>
              <a:t>0.2173</a:t>
            </a:r>
            <a:endParaRPr sz="1100">
              <a:latin typeface="Calibri"/>
              <a:cs typeface="Calibri"/>
            </a:endParaRPr>
          </a:p>
          <a:p>
            <a:pPr marL="2096770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5.00%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51506" y="3164307"/>
            <a:ext cx="200025" cy="138430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Stock</a:t>
            </a:r>
            <a:r>
              <a:rPr sz="11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Calibri"/>
                <a:cs typeface="Calibri"/>
              </a:rPr>
              <a:t>return</a:t>
            </a: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95959"/>
                </a:solidFill>
                <a:latin typeface="Calibri"/>
                <a:cs typeface="Calibri"/>
              </a:rPr>
              <a:t>(ORAN.PA)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967" y="458723"/>
            <a:ext cx="2286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Analyse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5" dirty="0"/>
              <a:t> </a:t>
            </a:r>
            <a:r>
              <a:rPr spc="-20" dirty="0"/>
              <a:t>beta</a:t>
            </a:r>
            <a:r>
              <a:rPr spc="-75" dirty="0"/>
              <a:t> </a:t>
            </a:r>
            <a:r>
              <a:rPr spc="-30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37" y="7209028"/>
            <a:ext cx="8912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Influence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debt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levels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(Total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debt </a:t>
            </a: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/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 Market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capitalization)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on stock beta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(based on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regression stock return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on market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return),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daily data over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5-year</a:t>
            </a: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time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frame.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17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747" y="965200"/>
            <a:ext cx="9166103" cy="61149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8637" y="7385649"/>
            <a:ext cx="225996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10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Eikon,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2024</a:t>
            </a:r>
            <a:r>
              <a:rPr sz="10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EQ).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89" y="1014092"/>
            <a:ext cx="4617720" cy="252729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619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8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Peer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multiples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valuation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(subsample)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966" y="458723"/>
            <a:ext cx="4713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Valorisation</a:t>
            </a:r>
            <a:r>
              <a:rPr spc="-65" dirty="0"/>
              <a:t> </a:t>
            </a:r>
            <a:r>
              <a:rPr spc="-15" dirty="0"/>
              <a:t>par</a:t>
            </a:r>
            <a:r>
              <a:rPr spc="-75" dirty="0"/>
              <a:t> </a:t>
            </a:r>
            <a:r>
              <a:rPr spc="-20" dirty="0"/>
              <a:t>comparables</a:t>
            </a:r>
            <a:r>
              <a:rPr spc="-60" dirty="0"/>
              <a:t> </a:t>
            </a:r>
            <a:r>
              <a:rPr spc="-20" dirty="0"/>
              <a:t>boursiers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094" y="7193788"/>
            <a:ext cx="7027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Beta, Historic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P/E,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WACC, 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EV/Revenue,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EV/EBITDA,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Price/EPS,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Forward EV/EBITDA</a:t>
            </a:r>
            <a:r>
              <a:rPr sz="10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and Forward P/E calculated by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Refinitiv </a:t>
            </a:r>
            <a:r>
              <a:rPr sz="1000" spc="-2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Eikon.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5428" y="5856732"/>
            <a:ext cx="189420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45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Beta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0.25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P/E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ratio</a:t>
            </a:r>
            <a:r>
              <a:rPr sz="1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12.10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WACC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3.61%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Forward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P/E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9.29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62" y="1368341"/>
            <a:ext cx="9661775" cy="34159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4693" y="4922763"/>
            <a:ext cx="6731510" cy="820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83107"/>
            <a:ext cx="4415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Prix</a:t>
            </a:r>
            <a:r>
              <a:rPr spc="-30" dirty="0"/>
              <a:t> </a:t>
            </a:r>
            <a:r>
              <a:rPr spc="-10" dirty="0"/>
              <a:t>cible</a:t>
            </a:r>
            <a:r>
              <a:rPr spc="-30" dirty="0"/>
              <a:t> </a:t>
            </a:r>
            <a:r>
              <a:rPr spc="-10" dirty="0"/>
              <a:t>via</a:t>
            </a:r>
            <a:r>
              <a:rPr spc="-30" dirty="0"/>
              <a:t> </a:t>
            </a:r>
            <a:r>
              <a:rPr spc="-10" dirty="0"/>
              <a:t>comparables</a:t>
            </a:r>
            <a:r>
              <a:rPr spc="-30" dirty="0"/>
              <a:t> </a:t>
            </a:r>
            <a:r>
              <a:rPr spc="-10" dirty="0"/>
              <a:t>boursiers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06" y="7179056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fi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niti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v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ik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202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4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(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.PA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) 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Data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as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07/03/2024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7744" y="702208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98989"/>
                </a:solidFill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756" y="2346581"/>
          <a:ext cx="10629259" cy="2116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442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7523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Bouygues 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SA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France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14.87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12.33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AE081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0.43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4.99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7D67F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10.29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5.36%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4.86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B2D4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10.19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39.39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41.30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8770" algn="r">
                        <a:lnSpc>
                          <a:spcPts val="869"/>
                        </a:lnSpc>
                        <a:spcBef>
                          <a:spcPts val="11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4.85%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47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BT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Group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PLC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Kingdom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13.56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7.70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1.51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184150" algn="l"/>
                          <a:tab pos="544195" algn="l"/>
                        </a:tabLst>
                      </a:pPr>
                      <a:r>
                        <a:rPr sz="800" u="sng" dirty="0">
                          <a:uFill>
                            <a:solidFill>
                              <a:srgbClr val="63BE7B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800" u="sng" spc="5" dirty="0">
                          <a:uFill>
                            <a:solidFill>
                              <a:srgbClr val="63BE7B"/>
                            </a:solidFill>
                          </a:uFill>
                          <a:latin typeface="Calibri"/>
                          <a:cs typeface="Calibri"/>
                        </a:rPr>
                        <a:t>3.85	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5.64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6.94%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3.78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5.55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1.36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64.32%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50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Deutsche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Telekom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AG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25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Germany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120.96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26.45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A8E73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2.43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6.17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12.52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3.86%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12.31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24.24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919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28.35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69"/>
                        </a:lnSpc>
                        <a:spcBef>
                          <a:spcPts val="75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16.99%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49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Infrastrutture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Wireless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Italiane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SpA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Italy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10.91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30.76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13.33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14.57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24.32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D981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4.92%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14.82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24.53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11.44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14.28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69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24.87%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49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Koninklijke KPN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NV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Netherlands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14.61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15.46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7.42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5.03%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7.44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15.69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3.70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3.95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18770" algn="r">
                        <a:lnSpc>
                          <a:spcPts val="869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6.85%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49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Telefonica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Deutschland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Holding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AG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spc="15" dirty="0">
                          <a:latin typeface="Calibri"/>
                          <a:cs typeface="Calibri"/>
                        </a:rPr>
                        <a:t>Germany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7.62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25.63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1.27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4.18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26.65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5.10%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4.18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80C6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26.28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2.55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2.41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869"/>
                        </a:lnSpc>
                        <a:spcBef>
                          <a:spcPts val="130"/>
                        </a:spcBef>
                      </a:pPr>
                      <a:r>
                        <a:rPr sz="750" spc="10" dirty="0">
                          <a:latin typeface="Calibri"/>
                          <a:cs typeface="Calibri"/>
                        </a:rPr>
                        <a:t>-5.46%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49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b="1" spc="5" dirty="0">
                          <a:latin typeface="Calibri"/>
                          <a:cs typeface="Calibri"/>
                        </a:rPr>
                        <a:t>Orange</a:t>
                      </a:r>
                      <a:r>
                        <a:rPr sz="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25" dirty="0">
                          <a:latin typeface="Calibri"/>
                          <a:cs typeface="Calibri"/>
                        </a:rPr>
                        <a:t>SA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b="1" spc="5" dirty="0">
                          <a:latin typeface="Calibri"/>
                          <a:cs typeface="Calibri"/>
                        </a:rPr>
                        <a:t>France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30.53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12.10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1.55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5.05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9.66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7.00%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5.00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9.29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B6D67F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11.47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14.18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69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23.60%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374">
                <a:tc>
                  <a:txBody>
                    <a:bodyPr/>
                    <a:lstStyle/>
                    <a:p>
                      <a:pPr marL="26034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Telecom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Italia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SpA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Italy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6.45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2.28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5.92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BEA83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95.71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0.00%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5.94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12.71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0.30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90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28.61%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23"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Vivendi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SE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France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11.40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0.76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8CC97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6.72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12.06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9E983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3.85%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7.42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5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12.71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11.11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919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13.88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69"/>
                        </a:lnSpc>
                        <a:spcBef>
                          <a:spcPts val="11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24.94%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26034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Vodafone Group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PLC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Kingdom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23.90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2.38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1.78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6.00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8.82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spc="5" dirty="0">
                          <a:latin typeface="Calibri"/>
                          <a:cs typeface="Calibri"/>
                        </a:rPr>
                        <a:t>8.48%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5.87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9.58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0.89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1.07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3370" algn="r">
                        <a:lnSpc>
                          <a:spcPts val="890"/>
                        </a:lnSpc>
                        <a:spcBef>
                          <a:spcPts val="130"/>
                        </a:spcBef>
                      </a:pPr>
                      <a:r>
                        <a:rPr sz="750" spc="25" dirty="0">
                          <a:latin typeface="Calibri"/>
                          <a:cs typeface="Calibri"/>
                        </a:rPr>
                        <a:t>21.00%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0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467995" algn="r">
                        <a:lnSpc>
                          <a:spcPct val="100000"/>
                        </a:lnSpc>
                      </a:pPr>
                      <a:r>
                        <a:rPr sz="800" b="1" spc="25" dirty="0">
                          <a:latin typeface="Calibri"/>
                          <a:cs typeface="Calibri"/>
                        </a:rPr>
                        <a:t>High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120.96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30.76x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198755" algn="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13.33x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14.57x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87630" algn="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95.71x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0.08x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14.82x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26.28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39.39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41.30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88925" algn="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64.32%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695">
                <a:tc gridSpan="2">
                  <a:txBody>
                    <a:bodyPr/>
                    <a:lstStyle/>
                    <a:p>
                      <a:pPr marR="4813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Low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6.45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2.38x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0.43x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3.85x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5.64x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0.00x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3.78x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5.55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0.30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0.39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-5.46%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210">
                <a:tc gridSpan="2"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spc="5" dirty="0">
                          <a:latin typeface="Calibri"/>
                          <a:cs typeface="Calibri"/>
                        </a:rPr>
                        <a:t>Mean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25.48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16.36x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2.88x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6.49x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22.11x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0.05x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6.54x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13.88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10.64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12.21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21.06%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322">
                <a:tc gridSpan="2">
                  <a:txBody>
                    <a:bodyPr/>
                    <a:lstStyle/>
                    <a:p>
                      <a:pPr marR="337820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spc="5" dirty="0">
                          <a:latin typeface="Calibri"/>
                          <a:cs typeface="Calibri"/>
                        </a:rPr>
                        <a:t>Orange</a:t>
                      </a:r>
                      <a:r>
                        <a:rPr sz="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25" dirty="0">
                          <a:latin typeface="Calibri"/>
                          <a:cs typeface="Calibri"/>
                        </a:rPr>
                        <a:t>SA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30.53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12.10x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1.55x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5.05x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9.66x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0.07x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5.00x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9.29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940"/>
                        </a:lnSpc>
                        <a:spcBef>
                          <a:spcPts val="95"/>
                        </a:spcBef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11.47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890"/>
                        </a:lnSpc>
                        <a:spcBef>
                          <a:spcPts val="145"/>
                        </a:spcBef>
                      </a:pPr>
                      <a:r>
                        <a:rPr sz="750" b="1" spc="20" dirty="0">
                          <a:latin typeface="Calibri"/>
                          <a:cs typeface="Calibri"/>
                        </a:rPr>
                        <a:t>14.18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890"/>
                        </a:lnSpc>
                        <a:spcBef>
                          <a:spcPts val="145"/>
                        </a:spcBef>
                      </a:pPr>
                      <a:r>
                        <a:rPr sz="750" b="1" spc="25" dirty="0">
                          <a:latin typeface="Calibri"/>
                          <a:cs typeface="Calibri"/>
                        </a:rPr>
                        <a:t>23.60%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7416" y="2040863"/>
            <a:ext cx="7194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Company</a:t>
            </a:r>
            <a:r>
              <a:rPr sz="800" b="1" spc="-5" dirty="0">
                <a:latin typeface="Calibri"/>
                <a:cs typeface="Calibri"/>
              </a:rPr>
              <a:t> </a:t>
            </a:r>
            <a:r>
              <a:rPr sz="800" b="1" spc="20" dirty="0">
                <a:latin typeface="Calibri"/>
                <a:cs typeface="Calibri"/>
              </a:rPr>
              <a:t>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4470" y="2040863"/>
            <a:ext cx="91249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10" dirty="0">
                <a:latin typeface="Calibri"/>
                <a:cs typeface="Calibri"/>
              </a:rPr>
              <a:t>Country</a:t>
            </a:r>
            <a:r>
              <a:rPr sz="800" b="1" spc="15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of</a:t>
            </a:r>
            <a:r>
              <a:rPr sz="800" b="1" spc="15" dirty="0">
                <a:latin typeface="Calibri"/>
                <a:cs typeface="Calibri"/>
              </a:rPr>
              <a:t> </a:t>
            </a:r>
            <a:r>
              <a:rPr sz="800" b="1" spc="10" dirty="0">
                <a:latin typeface="Calibri"/>
                <a:cs typeface="Calibri"/>
              </a:rPr>
              <a:t>Exchange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4940" y="1886919"/>
            <a:ext cx="617855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" algn="ctr">
              <a:lnSpc>
                <a:spcPct val="114799"/>
              </a:lnSpc>
              <a:spcBef>
                <a:spcPts val="95"/>
              </a:spcBef>
            </a:pPr>
            <a:r>
              <a:rPr sz="800" b="1" spc="5" dirty="0">
                <a:latin typeface="Calibri"/>
                <a:cs typeface="Calibri"/>
              </a:rPr>
              <a:t>Market </a:t>
            </a:r>
            <a:r>
              <a:rPr sz="800" b="1" spc="1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Capitalization </a:t>
            </a:r>
            <a:r>
              <a:rPr sz="800" b="1" spc="-17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(billion</a:t>
            </a:r>
            <a:r>
              <a:rPr sz="800" b="1" spc="-20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usd)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196" y="2040863"/>
            <a:ext cx="5334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5" dirty="0">
                <a:latin typeface="Calibri"/>
                <a:cs typeface="Calibri"/>
              </a:rPr>
              <a:t>Historic</a:t>
            </a:r>
            <a:r>
              <a:rPr sz="800" b="1" spc="-25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P/E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5406" y="2040863"/>
            <a:ext cx="5619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5" dirty="0">
                <a:latin typeface="Calibri"/>
                <a:cs typeface="Calibri"/>
              </a:rPr>
              <a:t>EV/Revenue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3933" y="2040863"/>
            <a:ext cx="9766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Calibri"/>
                <a:cs typeface="Calibri"/>
              </a:rPr>
              <a:t>EV/EBITDA </a:t>
            </a:r>
            <a:r>
              <a:rPr sz="800" b="1" spc="55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Price/EPS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8796" y="1956893"/>
            <a:ext cx="611505" cy="3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45">
              <a:lnSpc>
                <a:spcPct val="114799"/>
              </a:lnSpc>
              <a:spcBef>
                <a:spcPts val="95"/>
              </a:spcBef>
            </a:pPr>
            <a:r>
              <a:rPr sz="800" b="1" spc="45" dirty="0">
                <a:latin typeface="Calibri"/>
                <a:cs typeface="Calibri"/>
              </a:rPr>
              <a:t>D</a:t>
            </a:r>
            <a:r>
              <a:rPr sz="800" b="1" spc="5" dirty="0">
                <a:latin typeface="Calibri"/>
                <a:cs typeface="Calibri"/>
              </a:rPr>
              <a:t>i</a:t>
            </a:r>
            <a:r>
              <a:rPr sz="800" b="1" spc="30" dirty="0">
                <a:latin typeface="Calibri"/>
                <a:cs typeface="Calibri"/>
              </a:rPr>
              <a:t>v</a:t>
            </a:r>
            <a:r>
              <a:rPr sz="800" b="1" spc="5" dirty="0">
                <a:latin typeface="Calibri"/>
                <a:cs typeface="Calibri"/>
              </a:rPr>
              <a:t>i</a:t>
            </a:r>
            <a:r>
              <a:rPr sz="800" b="1" spc="-20" dirty="0">
                <a:latin typeface="Calibri"/>
                <a:cs typeface="Calibri"/>
              </a:rPr>
              <a:t>d</a:t>
            </a:r>
            <a:r>
              <a:rPr sz="800" b="1" spc="5" dirty="0">
                <a:latin typeface="Calibri"/>
                <a:cs typeface="Calibri"/>
              </a:rPr>
              <a:t>e</a:t>
            </a:r>
            <a:r>
              <a:rPr sz="800" b="1" spc="-20" dirty="0">
                <a:latin typeface="Calibri"/>
                <a:cs typeface="Calibri"/>
              </a:rPr>
              <a:t>n</a:t>
            </a:r>
            <a:r>
              <a:rPr sz="800" b="1" spc="15" dirty="0">
                <a:latin typeface="Calibri"/>
                <a:cs typeface="Calibri"/>
              </a:rPr>
              <a:t>d</a:t>
            </a:r>
            <a:r>
              <a:rPr sz="800" b="1" spc="-5" dirty="0">
                <a:latin typeface="Calibri"/>
                <a:cs typeface="Calibri"/>
              </a:rPr>
              <a:t> </a:t>
            </a:r>
            <a:r>
              <a:rPr sz="800" b="1" spc="-15" dirty="0">
                <a:latin typeface="Calibri"/>
                <a:cs typeface="Calibri"/>
              </a:rPr>
              <a:t>P</a:t>
            </a:r>
            <a:r>
              <a:rPr sz="800" b="1" spc="5" dirty="0">
                <a:latin typeface="Calibri"/>
                <a:cs typeface="Calibri"/>
              </a:rPr>
              <a:t>er  Share</a:t>
            </a:r>
            <a:r>
              <a:rPr sz="800" b="1" spc="-20" dirty="0">
                <a:latin typeface="Calibri"/>
                <a:cs typeface="Calibri"/>
              </a:rPr>
              <a:t> </a:t>
            </a:r>
            <a:r>
              <a:rPr sz="800" b="1" spc="5" dirty="0">
                <a:latin typeface="Calibri"/>
                <a:cs typeface="Calibri"/>
              </a:rPr>
              <a:t>Yield</a:t>
            </a:r>
            <a:r>
              <a:rPr sz="800" b="1" spc="-35" dirty="0">
                <a:latin typeface="Calibri"/>
                <a:cs typeface="Calibri"/>
              </a:rPr>
              <a:t> </a:t>
            </a:r>
            <a:r>
              <a:rPr sz="800" b="1" spc="20" dirty="0">
                <a:latin typeface="Calibri"/>
                <a:cs typeface="Calibri"/>
              </a:rPr>
              <a:t>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3907" y="1956893"/>
            <a:ext cx="511175" cy="3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14799"/>
              </a:lnSpc>
              <a:spcBef>
                <a:spcPts val="95"/>
              </a:spcBef>
            </a:pPr>
            <a:r>
              <a:rPr sz="800" b="1" spc="5" dirty="0">
                <a:latin typeface="Calibri"/>
                <a:cs typeface="Calibri"/>
              </a:rPr>
              <a:t>Forward </a:t>
            </a:r>
            <a:r>
              <a:rPr sz="800" b="1" spc="10" dirty="0">
                <a:latin typeface="Calibri"/>
                <a:cs typeface="Calibri"/>
              </a:rPr>
              <a:t> </a:t>
            </a:r>
            <a:r>
              <a:rPr sz="800" b="1" spc="20" dirty="0">
                <a:latin typeface="Calibri"/>
                <a:cs typeface="Calibri"/>
              </a:rPr>
              <a:t>E</a:t>
            </a:r>
            <a:r>
              <a:rPr sz="800" b="1" spc="5" dirty="0">
                <a:latin typeface="Calibri"/>
                <a:cs typeface="Calibri"/>
              </a:rPr>
              <a:t>V</a:t>
            </a:r>
            <a:r>
              <a:rPr sz="800" b="1" spc="-5" dirty="0">
                <a:latin typeface="Calibri"/>
                <a:cs typeface="Calibri"/>
              </a:rPr>
              <a:t>/</a:t>
            </a:r>
            <a:r>
              <a:rPr sz="800" b="1" spc="20" dirty="0">
                <a:latin typeface="Calibri"/>
                <a:cs typeface="Calibri"/>
              </a:rPr>
              <a:t>E</a:t>
            </a:r>
            <a:r>
              <a:rPr sz="800" b="1" spc="30" dirty="0">
                <a:latin typeface="Calibri"/>
                <a:cs typeface="Calibri"/>
              </a:rPr>
              <a:t>B</a:t>
            </a:r>
            <a:r>
              <a:rPr sz="800" b="1" spc="-10" dirty="0">
                <a:latin typeface="Calibri"/>
                <a:cs typeface="Calibri"/>
              </a:rPr>
              <a:t>I</a:t>
            </a:r>
            <a:r>
              <a:rPr sz="800" b="1" spc="10" dirty="0">
                <a:latin typeface="Calibri"/>
                <a:cs typeface="Calibri"/>
              </a:rPr>
              <a:t>T</a:t>
            </a:r>
            <a:r>
              <a:rPr sz="800" b="1" spc="45" dirty="0">
                <a:latin typeface="Calibri"/>
                <a:cs typeface="Calibri"/>
              </a:rPr>
              <a:t>D</a:t>
            </a:r>
            <a:r>
              <a:rPr sz="800" b="1" spc="15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8532" y="2040863"/>
            <a:ext cx="5600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5" dirty="0">
                <a:latin typeface="Calibri"/>
                <a:cs typeface="Calibri"/>
              </a:rPr>
              <a:t>Forward</a:t>
            </a:r>
            <a:r>
              <a:rPr sz="800" b="1" spc="-40" dirty="0">
                <a:latin typeface="Calibri"/>
                <a:cs typeface="Calibri"/>
              </a:rPr>
              <a:t> </a:t>
            </a:r>
            <a:r>
              <a:rPr sz="800" b="1" spc="-5" dirty="0">
                <a:latin typeface="Calibri"/>
                <a:cs typeface="Calibri"/>
              </a:rPr>
              <a:t>P/E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6816" y="1956893"/>
            <a:ext cx="1434465" cy="3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255" marR="5080" indent="-123189">
              <a:lnSpc>
                <a:spcPct val="114799"/>
              </a:lnSpc>
              <a:spcBef>
                <a:spcPts val="95"/>
              </a:spcBef>
              <a:tabLst>
                <a:tab pos="881380" algn="l"/>
              </a:tabLst>
            </a:pPr>
            <a:r>
              <a:rPr sz="800" b="1" dirty="0">
                <a:latin typeface="Calibri"/>
                <a:cs typeface="Calibri"/>
              </a:rPr>
              <a:t>Price</a:t>
            </a:r>
            <a:r>
              <a:rPr sz="800" b="1" spc="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Close</a:t>
            </a:r>
            <a:r>
              <a:rPr sz="800" b="1" spc="13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Price</a:t>
            </a:r>
            <a:r>
              <a:rPr sz="800" b="1" spc="15" dirty="0">
                <a:latin typeface="Calibri"/>
                <a:cs typeface="Calibri"/>
              </a:rPr>
              <a:t> </a:t>
            </a:r>
            <a:r>
              <a:rPr sz="800" b="1" spc="10" dirty="0">
                <a:latin typeface="Calibri"/>
                <a:cs typeface="Calibri"/>
              </a:rPr>
              <a:t>Target </a:t>
            </a:r>
            <a:r>
              <a:rPr sz="800" b="1" spc="5" dirty="0">
                <a:latin typeface="Calibri"/>
                <a:cs typeface="Calibri"/>
              </a:rPr>
              <a:t>-</a:t>
            </a:r>
            <a:r>
              <a:rPr sz="800" b="1" spc="45" dirty="0">
                <a:latin typeface="Calibri"/>
                <a:cs typeface="Calibri"/>
              </a:rPr>
              <a:t> </a:t>
            </a:r>
            <a:r>
              <a:rPr sz="800" b="1" spc="5" dirty="0">
                <a:latin typeface="Calibri"/>
                <a:cs typeface="Calibri"/>
              </a:rPr>
              <a:t>Mean </a:t>
            </a:r>
            <a:r>
              <a:rPr sz="800" b="1" spc="-17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(usd)	(usd)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5819" y="2040863"/>
            <a:ext cx="8337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5" dirty="0">
                <a:latin typeface="Calibri"/>
                <a:cs typeface="Calibri"/>
              </a:rPr>
              <a:t>Upside</a:t>
            </a:r>
            <a:r>
              <a:rPr sz="800" b="1" spc="-5" dirty="0">
                <a:latin typeface="Calibri"/>
                <a:cs typeface="Calibri"/>
              </a:rPr>
              <a:t> </a:t>
            </a:r>
            <a:r>
              <a:rPr sz="800" b="1" spc="10" dirty="0">
                <a:latin typeface="Calibri"/>
                <a:cs typeface="Calibri"/>
              </a:rPr>
              <a:t>/</a:t>
            </a:r>
            <a:r>
              <a:rPr sz="800" b="1" spc="-5" dirty="0">
                <a:latin typeface="Calibri"/>
                <a:cs typeface="Calibri"/>
              </a:rPr>
              <a:t> downside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336" y="4981955"/>
            <a:ext cx="7611109" cy="15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Les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prix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cibles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Orange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S.A.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calculés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utilisant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multiples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P/E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(PE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historique*EPS):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581025" indent="-111125">
              <a:lnSpc>
                <a:spcPct val="100000"/>
              </a:lnSpc>
              <a:buFont typeface="Arial MT"/>
              <a:buChar char="•"/>
              <a:tabLst>
                <a:tab pos="581025" algn="l"/>
              </a:tabLst>
            </a:pPr>
            <a:r>
              <a:rPr sz="1400" b="1" spc="-10" dirty="0">
                <a:latin typeface="Arial"/>
                <a:cs typeface="Arial"/>
              </a:rPr>
              <a:t>Via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P/E Ratio: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35" dirty="0">
                <a:latin typeface="Arial MT"/>
                <a:cs typeface="Arial MT"/>
              </a:rPr>
              <a:t>Target</a:t>
            </a:r>
            <a:r>
              <a:rPr sz="1400" spc="-5" dirty="0">
                <a:latin typeface="Arial MT"/>
                <a:cs typeface="Arial MT"/>
              </a:rPr>
              <a:t> Price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10.19€</a:t>
            </a:r>
            <a:endParaRPr sz="1400">
              <a:latin typeface="Arial MT"/>
              <a:cs typeface="Arial MT"/>
            </a:endParaRPr>
          </a:p>
          <a:p>
            <a:pPr marL="532765" indent="-635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533400" algn="l"/>
              </a:tabLst>
            </a:pPr>
            <a:r>
              <a:rPr sz="1400" b="1" spc="-10" dirty="0">
                <a:latin typeface="Arial"/>
                <a:cs typeface="Arial"/>
              </a:rPr>
              <a:t>Via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DDM: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35" dirty="0">
                <a:latin typeface="Arial MT"/>
                <a:cs typeface="Arial MT"/>
              </a:rPr>
              <a:t>Target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12.33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625" dirty="0">
                <a:latin typeface="Arial MT"/>
                <a:cs typeface="Arial MT"/>
              </a:rPr>
              <a:t>€</a:t>
            </a:r>
            <a:endParaRPr sz="1400">
              <a:latin typeface="Arial MT"/>
              <a:cs typeface="Arial MT"/>
            </a:endParaRPr>
          </a:p>
          <a:p>
            <a:pPr marL="581025" indent="-11112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581025" algn="l"/>
              </a:tabLst>
            </a:pPr>
            <a:r>
              <a:rPr sz="1400" b="1" dirty="0">
                <a:latin typeface="Arial"/>
                <a:cs typeface="Arial"/>
              </a:rPr>
              <a:t>Prix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moyen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comparables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30" dirty="0">
                <a:latin typeface="Arial MT"/>
                <a:cs typeface="Arial MT"/>
              </a:rPr>
              <a:t>11.12€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12.3</a:t>
            </a:r>
            <a:r>
              <a:rPr sz="1400" dirty="0">
                <a:latin typeface="Arial MT"/>
                <a:cs typeface="Arial MT"/>
              </a:rPr>
              <a:t>3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625" dirty="0">
                <a:latin typeface="Arial MT"/>
                <a:cs typeface="Arial MT"/>
              </a:rPr>
              <a:t>€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pou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méthod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DDM</a:t>
            </a:r>
            <a:r>
              <a:rPr sz="1400" spc="-5" dirty="0">
                <a:latin typeface="Arial MT"/>
                <a:cs typeface="Arial MT"/>
              </a:rPr>
              <a:t> a</a:t>
            </a:r>
            <a:r>
              <a:rPr sz="1400" dirty="0">
                <a:latin typeface="Arial MT"/>
                <a:cs typeface="Arial MT"/>
              </a:rPr>
              <a:t>v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 u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00B050"/>
                </a:solidFill>
                <a:latin typeface="Arial"/>
                <a:cs typeface="Arial"/>
              </a:rPr>
              <a:t>po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te</a:t>
            </a:r>
            <a:r>
              <a:rPr sz="1400" b="1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tie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00B050"/>
                </a:solidFill>
                <a:latin typeface="Arial"/>
                <a:cs typeface="Arial"/>
              </a:rPr>
              <a:t> 7.5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%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4" y="888491"/>
            <a:ext cx="9721850" cy="0"/>
          </a:xfrm>
          <a:custGeom>
            <a:avLst/>
            <a:gdLst/>
            <a:ahLst/>
            <a:cxnLst/>
            <a:rect l="l" t="t" r="r" b="b"/>
            <a:pathLst>
              <a:path w="9721850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154" y="7168894"/>
            <a:ext cx="9721850" cy="193675"/>
          </a:xfrm>
          <a:custGeom>
            <a:avLst/>
            <a:gdLst/>
            <a:ahLst/>
            <a:cxnLst/>
            <a:rect l="l" t="t" r="r" b="b"/>
            <a:pathLst>
              <a:path w="9721850" h="193675">
                <a:moveTo>
                  <a:pt x="9721596" y="15240"/>
                </a:moveTo>
                <a:lnTo>
                  <a:pt x="9721596" y="193548"/>
                </a:lnTo>
              </a:path>
              <a:path w="9721850" h="193675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6154" y="382524"/>
            <a:ext cx="8648065" cy="509270"/>
            <a:chOff x="486154" y="382524"/>
            <a:chExt cx="8648065" cy="509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4" y="382524"/>
              <a:ext cx="1363979" cy="5059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6154" y="888492"/>
              <a:ext cx="8648065" cy="0"/>
            </a:xfrm>
            <a:custGeom>
              <a:avLst/>
              <a:gdLst/>
              <a:ahLst/>
              <a:cxnLst/>
              <a:rect l="l" t="t" r="r" b="b"/>
              <a:pathLst>
                <a:path w="8648065">
                  <a:moveTo>
                    <a:pt x="0" y="0"/>
                  </a:moveTo>
                  <a:lnTo>
                    <a:pt x="8647499" y="0"/>
                  </a:lnTo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8300" y="312420"/>
            <a:ext cx="940306" cy="1996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86154" y="7168894"/>
            <a:ext cx="9721850" cy="193675"/>
          </a:xfrm>
          <a:custGeom>
            <a:avLst/>
            <a:gdLst/>
            <a:ahLst/>
            <a:cxnLst/>
            <a:rect l="l" t="t" r="r" b="b"/>
            <a:pathLst>
              <a:path w="9721850" h="193675">
                <a:moveTo>
                  <a:pt x="9721596" y="15240"/>
                </a:moveTo>
                <a:lnTo>
                  <a:pt x="9721596" y="193548"/>
                </a:lnTo>
              </a:path>
              <a:path w="9721850" h="193675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154" y="391668"/>
            <a:ext cx="1363979" cy="5074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3893" y="449579"/>
            <a:ext cx="1118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</a:t>
            </a:r>
            <a:r>
              <a:rPr spc="-40" dirty="0"/>
              <a:t>tr</a:t>
            </a:r>
            <a:r>
              <a:rPr spc="-35" dirty="0"/>
              <a:t>u</a:t>
            </a:r>
            <a:r>
              <a:rPr spc="-40" dirty="0"/>
              <a:t>ct</a:t>
            </a:r>
            <a:r>
              <a:rPr spc="-35" dirty="0"/>
              <a:t>u</a:t>
            </a:r>
            <a:r>
              <a:rPr spc="-40" dirty="0"/>
              <a:t>r</a:t>
            </a:r>
            <a:r>
              <a:rPr dirty="0"/>
              <a:t>e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3005"/>
              </p:ext>
            </p:extLst>
          </p:nvPr>
        </p:nvGraphicFramePr>
        <p:xfrm>
          <a:off x="473075" y="1854134"/>
          <a:ext cx="9722484" cy="4582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5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1691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Présentation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l'entreprise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1D5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001D57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6705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II.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Analyse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marché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001D57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III.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Valorisation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1D57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6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IV.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Annexe</a:t>
                      </a:r>
                      <a:r>
                        <a:rPr lang="fr-FR"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20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230744" y="1494028"/>
            <a:ext cx="504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1D57"/>
                </a:solidFill>
                <a:latin typeface="Arial"/>
                <a:cs typeface="Arial"/>
              </a:rPr>
              <a:t>S</a:t>
            </a:r>
            <a:r>
              <a:rPr sz="1600" b="1" spc="-15" dirty="0">
                <a:solidFill>
                  <a:srgbClr val="001D57"/>
                </a:solidFill>
                <a:latin typeface="Arial"/>
                <a:cs typeface="Arial"/>
              </a:rPr>
              <a:t>l</a:t>
            </a:r>
            <a:r>
              <a:rPr sz="1600" b="1" spc="-10" dirty="0">
                <a:solidFill>
                  <a:srgbClr val="001D57"/>
                </a:solidFill>
                <a:latin typeface="Arial"/>
                <a:cs typeface="Arial"/>
              </a:rPr>
              <a:t>i</a:t>
            </a:r>
            <a:r>
              <a:rPr sz="1600" b="1" spc="-20" dirty="0">
                <a:solidFill>
                  <a:srgbClr val="001D57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001D5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77068" y="30394"/>
            <a:ext cx="1356995" cy="866775"/>
            <a:chOff x="9077068" y="30394"/>
            <a:chExt cx="1356995" cy="866775"/>
          </a:xfrm>
        </p:grpSpPr>
        <p:sp>
          <p:nvSpPr>
            <p:cNvPr id="14" name="object 14"/>
            <p:cNvSpPr/>
            <p:nvPr/>
          </p:nvSpPr>
          <p:spPr>
            <a:xfrm>
              <a:off x="9089768" y="207107"/>
              <a:ext cx="1291590" cy="518795"/>
            </a:xfrm>
            <a:custGeom>
              <a:avLst/>
              <a:gdLst/>
              <a:ahLst/>
              <a:cxnLst/>
              <a:rect l="l" t="t" r="r" b="b"/>
              <a:pathLst>
                <a:path w="1291590" h="518795">
                  <a:moveTo>
                    <a:pt x="1291219" y="0"/>
                  </a:moveTo>
                  <a:lnTo>
                    <a:pt x="0" y="0"/>
                  </a:lnTo>
                  <a:lnTo>
                    <a:pt x="0" y="518793"/>
                  </a:lnTo>
                  <a:lnTo>
                    <a:pt x="1291219" y="518793"/>
                  </a:lnTo>
                  <a:lnTo>
                    <a:pt x="1291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7068" y="30394"/>
              <a:ext cx="1356579" cy="866663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154" y="888491"/>
            <a:ext cx="9721850" cy="0"/>
          </a:xfrm>
          <a:custGeom>
            <a:avLst/>
            <a:gdLst/>
            <a:ahLst/>
            <a:cxnLst/>
            <a:rect l="l" t="t" r="r" b="b"/>
            <a:pathLst>
              <a:path w="9721850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154" y="7168894"/>
            <a:ext cx="9721850" cy="0"/>
          </a:xfrm>
          <a:custGeom>
            <a:avLst/>
            <a:gdLst/>
            <a:ahLst/>
            <a:cxnLst/>
            <a:rect l="l" t="t" r="r" b="b"/>
            <a:pathLst>
              <a:path w="9721850">
                <a:moveTo>
                  <a:pt x="0" y="0"/>
                </a:moveTo>
                <a:lnTo>
                  <a:pt x="972185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8300" y="312420"/>
            <a:ext cx="940306" cy="1996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207752" y="7184135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4" y="382524"/>
            <a:ext cx="1363979" cy="5059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8295" y="501395"/>
            <a:ext cx="3782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Recommendation</a:t>
            </a:r>
            <a:r>
              <a:rPr spc="-50" dirty="0"/>
              <a:t> </a:t>
            </a:r>
            <a:r>
              <a:rPr spc="-15" dirty="0"/>
              <a:t>and</a:t>
            </a:r>
            <a:r>
              <a:rPr spc="-50" dirty="0"/>
              <a:t> </a:t>
            </a:r>
            <a:r>
              <a:rPr spc="-20" dirty="0"/>
              <a:t>catalysts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154" y="1901168"/>
            <a:ext cx="9626600" cy="235585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365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65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127" y="4523782"/>
            <a:ext cx="9554210" cy="236220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55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8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Catalyseurs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0" y="1312671"/>
            <a:ext cx="9341485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Nous</a:t>
            </a:r>
            <a:r>
              <a:rPr sz="1300" b="1" spc="-9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sommes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convaincus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qu'Orange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S.A.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466478"/>
                </a:solidFill>
                <a:latin typeface="Arial"/>
                <a:cs typeface="Arial"/>
              </a:rPr>
              <a:t>représente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466478"/>
                </a:solidFill>
                <a:latin typeface="Arial"/>
                <a:cs typeface="Arial"/>
              </a:rPr>
              <a:t>une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bonne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opportunité</a:t>
            </a:r>
            <a:r>
              <a:rPr sz="1300" b="1" spc="-9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466478"/>
                </a:solidFill>
                <a:latin typeface="Arial"/>
                <a:cs typeface="Arial"/>
              </a:rPr>
              <a:t>d'investissement</a:t>
            </a:r>
            <a:r>
              <a:rPr sz="1300" b="1" spc="-8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et</a:t>
            </a:r>
            <a:r>
              <a:rPr sz="1300" b="1" spc="-8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466478"/>
                </a:solidFill>
                <a:latin typeface="Arial"/>
                <a:cs typeface="Arial"/>
              </a:rPr>
              <a:t>nous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466478"/>
                </a:solidFill>
                <a:latin typeface="Arial"/>
                <a:cs typeface="Arial"/>
              </a:rPr>
              <a:t>recommandons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466478"/>
                </a:solidFill>
                <a:latin typeface="Arial"/>
                <a:cs typeface="Arial"/>
              </a:rPr>
              <a:t>donc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de </a:t>
            </a:r>
            <a:r>
              <a:rPr sz="1300" b="1" spc="-34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prendre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466478"/>
                </a:solidFill>
                <a:latin typeface="Arial"/>
                <a:cs typeface="Arial"/>
              </a:rPr>
              <a:t>une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position</a:t>
            </a:r>
            <a:r>
              <a:rPr sz="1300" b="1" spc="-9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longue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avec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un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objectif</a:t>
            </a:r>
            <a:r>
              <a:rPr sz="1300" b="1" spc="-9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de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cours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de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12,33€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et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un</a:t>
            </a:r>
            <a:r>
              <a:rPr sz="1300" b="1" spc="-9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66478"/>
                </a:solidFill>
                <a:latin typeface="Arial"/>
                <a:cs typeface="Arial"/>
              </a:rPr>
              <a:t>potentiel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de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7.5%</a:t>
            </a:r>
            <a:r>
              <a:rPr sz="1300" b="1" spc="-10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66478"/>
                </a:solidFill>
                <a:latin typeface="Arial"/>
                <a:cs typeface="Arial"/>
              </a:rPr>
              <a:t>à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466478"/>
                </a:solidFill>
                <a:latin typeface="Arial"/>
                <a:cs typeface="Arial"/>
              </a:rPr>
              <a:t>la</a:t>
            </a:r>
            <a:r>
              <a:rPr sz="1300" b="1" spc="-95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hausse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466478"/>
                </a:solidFill>
                <a:latin typeface="Arial"/>
                <a:cs typeface="Arial"/>
              </a:rPr>
              <a:t>via</a:t>
            </a:r>
            <a:r>
              <a:rPr sz="1300" b="1" spc="-100" dirty="0">
                <a:solidFill>
                  <a:srgbClr val="466478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466478"/>
                </a:solidFill>
                <a:latin typeface="Arial"/>
                <a:cs typeface="Arial"/>
              </a:rPr>
              <a:t>DDM.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93" y="2278379"/>
            <a:ext cx="931418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3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Plus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40 milliards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d'appareils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connectés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actuellement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utilisés.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Perspectives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positives.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ts val="163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ratio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P/E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d'Orange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à</a:t>
            </a:r>
            <a:r>
              <a:rPr sz="1400" spc="-5" dirty="0">
                <a:latin typeface="Arial MT"/>
                <a:cs typeface="Arial MT"/>
              </a:rPr>
              <a:t> 12.10 est inférieur aux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estimations moyennes et médianes.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ratio P/E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prévisionnel (forward)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d'Orange de 9,29 est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inférieur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aux estimations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moyennes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médianes.</a:t>
            </a:r>
            <a:endParaRPr sz="1400">
              <a:latin typeface="Arial MT"/>
              <a:cs typeface="Arial MT"/>
            </a:endParaRPr>
          </a:p>
          <a:p>
            <a:pPr marL="297815" marR="5080" indent="-285750">
              <a:lnSpc>
                <a:spcPct val="1014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 MT"/>
                <a:cs typeface="Arial MT"/>
              </a:rPr>
              <a:t>Une position longue avec un objectif de cours de </a:t>
            </a:r>
            <a:r>
              <a:rPr sz="1400" spc="-110" dirty="0">
                <a:latin typeface="Arial MT"/>
                <a:cs typeface="Arial MT"/>
              </a:rPr>
              <a:t>12.33€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aurait un potentiel de hausse de 7.5% sur </a:t>
            </a:r>
            <a:r>
              <a:rPr sz="1400" dirty="0">
                <a:latin typeface="Arial MT"/>
                <a:cs typeface="Arial MT"/>
              </a:rPr>
              <a:t>le </a:t>
            </a:r>
            <a:r>
              <a:rPr sz="1400" spc="-5" dirty="0">
                <a:latin typeface="Arial MT"/>
                <a:cs typeface="Arial MT"/>
              </a:rPr>
              <a:t>dernier cours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bourse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retenu 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11,47€.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894" y="4820411"/>
            <a:ext cx="232156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spc="-5" dirty="0">
                <a:latin typeface="Arial MT"/>
                <a:cs typeface="Arial MT"/>
              </a:rPr>
              <a:t>Défis réglementaires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Concurrence intense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Perturbations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technologiques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09487"/>
            <a:ext cx="10693398" cy="28148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005" y="4710684"/>
            <a:ext cx="1524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600" b="1" spc="-10" dirty="0">
                <a:solidFill>
                  <a:srgbClr val="002060"/>
                </a:solidFill>
                <a:latin typeface="Arial"/>
                <a:cs typeface="Arial"/>
              </a:rPr>
              <a:t>Annexes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151" y="4715876"/>
            <a:ext cx="543560" cy="628650"/>
            <a:chOff x="727151" y="4715876"/>
            <a:chExt cx="543560" cy="628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988" y="4765023"/>
              <a:ext cx="480495" cy="469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151" y="4715876"/>
              <a:ext cx="542936" cy="6284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8149" y="4773442"/>
            <a:ext cx="390525" cy="339725"/>
          </a:xfrm>
          <a:prstGeom prst="rect">
            <a:avLst/>
          </a:prstGeom>
          <a:solidFill>
            <a:srgbClr val="1A426E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05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83107"/>
            <a:ext cx="72682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20" dirty="0"/>
              <a:t> </a:t>
            </a:r>
            <a:r>
              <a:rPr spc="-5" dirty="0"/>
              <a:t>du</a:t>
            </a:r>
            <a:r>
              <a:rPr spc="-20" dirty="0"/>
              <a:t> </a:t>
            </a:r>
            <a:r>
              <a:rPr spc="-10" dirty="0"/>
              <a:t>modèle</a:t>
            </a:r>
            <a:r>
              <a:rPr spc="-25" dirty="0"/>
              <a:t> </a:t>
            </a:r>
            <a:r>
              <a:rPr spc="-10" dirty="0"/>
              <a:t>d'actualisation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10" dirty="0"/>
              <a:t>dividendes</a:t>
            </a:r>
            <a:r>
              <a:rPr spc="-25" dirty="0"/>
              <a:t> </a:t>
            </a:r>
            <a:r>
              <a:rPr spc="-5" dirty="0"/>
              <a:t>(DDM)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1917" y="1921764"/>
            <a:ext cx="5020945" cy="3643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dirty="0">
                <a:latin typeface="Arial"/>
                <a:cs typeface="Arial"/>
              </a:rPr>
              <a:t>Prix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actuel 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l'action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(à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r>
              <a:rPr sz="1400" b="1" spc="-10" dirty="0">
                <a:latin typeface="Arial"/>
                <a:cs typeface="Arial"/>
              </a:rPr>
              <a:t> d'évaluation)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€11.47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Actions</a:t>
            </a:r>
            <a:r>
              <a:rPr sz="1400" b="1" spc="-10" dirty="0">
                <a:latin typeface="Arial"/>
                <a:cs typeface="Arial"/>
              </a:rPr>
              <a:t> diluées </a:t>
            </a:r>
            <a:r>
              <a:rPr sz="1400" b="1" spc="-5" dirty="0">
                <a:latin typeface="Arial"/>
                <a:cs typeface="Arial"/>
              </a:rPr>
              <a:t>en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circulation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2,66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milliards </a:t>
            </a:r>
            <a:r>
              <a:rPr sz="1400" b="1" spc="-10" dirty="0">
                <a:latin typeface="Arial"/>
                <a:cs typeface="Arial"/>
              </a:rPr>
              <a:t>d'actions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35" dirty="0">
                <a:latin typeface="Arial"/>
                <a:cs typeface="Arial"/>
              </a:rPr>
              <a:t>Taux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d'imposition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effectif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26.3%.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35" dirty="0">
                <a:latin typeface="Arial"/>
                <a:cs typeface="Arial"/>
              </a:rPr>
              <a:t>Taux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risque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3.4%.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dirty="0">
                <a:latin typeface="Arial"/>
                <a:cs typeface="Arial"/>
              </a:rPr>
              <a:t>Prime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risque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</a:t>
            </a:r>
            <a:r>
              <a:rPr sz="1400" b="1" spc="-10" dirty="0">
                <a:latin typeface="Arial"/>
                <a:cs typeface="Arial"/>
              </a:rPr>
              <a:t> actions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5,3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Bêta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0,45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35" dirty="0">
                <a:latin typeface="Arial"/>
                <a:cs typeface="Arial"/>
              </a:rPr>
              <a:t>Taux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d'actualisation (coût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 </a:t>
            </a:r>
            <a:r>
              <a:rPr sz="1400" b="1" spc="-10" dirty="0">
                <a:latin typeface="Arial"/>
                <a:cs typeface="Arial"/>
              </a:rPr>
              <a:t>capitaux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propres)</a:t>
            </a:r>
            <a:r>
              <a:rPr sz="1400" b="1" dirty="0">
                <a:latin typeface="Arial"/>
                <a:cs typeface="Arial"/>
              </a:rPr>
              <a:t> :</a:t>
            </a:r>
            <a:r>
              <a:rPr sz="1400" b="1" spc="-5" dirty="0">
                <a:latin typeface="Arial"/>
                <a:cs typeface="Arial"/>
              </a:rPr>
              <a:t> 5.81%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5" dirty="0">
                <a:latin typeface="Arial"/>
                <a:cs typeface="Arial"/>
              </a:rPr>
              <a:t>Revenu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3,19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milliards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d'euros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b="1" spc="-20" dirty="0">
                <a:latin typeface="Arial"/>
                <a:cs typeface="Arial"/>
              </a:rPr>
              <a:t>WACC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(CMPC)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3.49%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4506" y="7205122"/>
            <a:ext cx="1966595" cy="306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fi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niti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v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ik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202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4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(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.PA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Data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as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07/03/2024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55" y="1402096"/>
            <a:ext cx="9626600" cy="235585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55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80"/>
              </a:spcBef>
            </a:pP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Hypothèses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construction du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DDM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83107"/>
            <a:ext cx="7162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15" dirty="0"/>
              <a:t> </a:t>
            </a:r>
            <a:r>
              <a:rPr lang="fr-FR" spc="-5" dirty="0"/>
              <a:t>du Modèle des Dividendes Actualisés </a:t>
            </a:r>
            <a:r>
              <a:rPr spc="-5" dirty="0"/>
              <a:t>(DDM)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506" y="1489044"/>
            <a:ext cx="9682301" cy="40194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4506" y="7205122"/>
            <a:ext cx="1966595" cy="306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fi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niti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v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ik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202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4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(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.PA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Data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as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07/03/2024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83107"/>
            <a:ext cx="79063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Analyse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la</a:t>
            </a:r>
            <a:r>
              <a:rPr spc="-15" dirty="0"/>
              <a:t> </a:t>
            </a:r>
            <a:r>
              <a:rPr spc="-10" dirty="0"/>
              <a:t>sensibilité</a:t>
            </a:r>
            <a:r>
              <a:rPr spc="-20" dirty="0"/>
              <a:t> </a:t>
            </a:r>
            <a:r>
              <a:rPr spc="-5" dirty="0"/>
              <a:t>du</a:t>
            </a:r>
            <a:r>
              <a:rPr spc="-15" dirty="0"/>
              <a:t> </a:t>
            </a:r>
            <a:r>
              <a:rPr spc="-10" dirty="0"/>
              <a:t>prix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l’action</a:t>
            </a:r>
            <a:r>
              <a:rPr spc="-15" dirty="0"/>
              <a:t> </a:t>
            </a:r>
            <a:r>
              <a:rPr spc="-10" dirty="0"/>
              <a:t>d’Orange</a:t>
            </a:r>
            <a:r>
              <a:rPr spc="-15" dirty="0"/>
              <a:t> </a:t>
            </a:r>
            <a:r>
              <a:rPr spc="-5" dirty="0"/>
              <a:t>pour</a:t>
            </a:r>
            <a:r>
              <a:rPr spc="-20" dirty="0"/>
              <a:t> </a:t>
            </a:r>
            <a:r>
              <a:rPr spc="-10" dirty="0"/>
              <a:t>le</a:t>
            </a:r>
            <a:r>
              <a:rPr spc="-20" dirty="0"/>
              <a:t> </a:t>
            </a:r>
            <a:r>
              <a:rPr dirty="0"/>
              <a:t>DDM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995" y="2823971"/>
            <a:ext cx="9712170" cy="18791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4506" y="7205122"/>
            <a:ext cx="1966595" cy="3060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fi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niti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v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ik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on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202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4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(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.PA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EQ</a:t>
            </a: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Data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as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sz="9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07/03/2024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09487"/>
            <a:ext cx="10693398" cy="28148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006" y="4709667"/>
            <a:ext cx="4648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002060"/>
                </a:solidFill>
                <a:latin typeface="Arial"/>
                <a:cs typeface="Arial"/>
              </a:rPr>
              <a:t>Présentation</a:t>
            </a:r>
            <a:r>
              <a:rPr sz="2800" b="1" spc="-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r>
              <a:rPr sz="2800" b="1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2060"/>
                </a:solidFill>
                <a:latin typeface="Arial"/>
                <a:cs typeface="Arial"/>
              </a:rPr>
              <a:t>l'entreprise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151" y="4715876"/>
            <a:ext cx="543560" cy="628650"/>
            <a:chOff x="727151" y="4715876"/>
            <a:chExt cx="543560" cy="628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988" y="4765023"/>
              <a:ext cx="480495" cy="469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151" y="4715876"/>
              <a:ext cx="542936" cy="6284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8149" y="4773442"/>
            <a:ext cx="390525" cy="339725"/>
          </a:xfrm>
          <a:prstGeom prst="rect">
            <a:avLst/>
          </a:prstGeom>
          <a:solidFill>
            <a:srgbClr val="1A426E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05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172" y="1226820"/>
            <a:ext cx="3409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Orange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(TICKER: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ORAN.PA)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684" y="519683"/>
            <a:ext cx="2669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Aperçu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5" dirty="0"/>
              <a:t>l'entreprise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150" y="7179056"/>
            <a:ext cx="2238375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Orange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Annual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Report,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Investor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Relations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Eikon,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4744" y="7022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98989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6038" y="53453"/>
            <a:ext cx="1299994" cy="8666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0886" y="2365961"/>
            <a:ext cx="4495758" cy="35262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3606" y="2579115"/>
            <a:ext cx="431609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latin typeface="Arial"/>
                <a:cs typeface="Arial"/>
              </a:rPr>
              <a:t>Influence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 err="1">
                <a:latin typeface="Arial"/>
                <a:cs typeface="Arial"/>
              </a:rPr>
              <a:t>stratégique</a:t>
            </a:r>
            <a:r>
              <a:rPr sz="1600" b="1" spc="-5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Stabilité </a:t>
            </a:r>
            <a:r>
              <a:rPr sz="1600" b="1" spc="-5" dirty="0">
                <a:latin typeface="Arial"/>
                <a:cs typeface="Arial"/>
              </a:rPr>
              <a:t>et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orientation</a:t>
            </a:r>
            <a:r>
              <a:rPr sz="1600" b="1" dirty="0">
                <a:latin typeface="Arial"/>
                <a:cs typeface="Arial"/>
              </a:rPr>
              <a:t> à </a:t>
            </a:r>
            <a:r>
              <a:rPr sz="1600" b="1" spc="-5" dirty="0">
                <a:latin typeface="Arial"/>
                <a:cs typeface="Arial"/>
              </a:rPr>
              <a:t>long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 err="1">
                <a:latin typeface="Arial"/>
                <a:cs typeface="Arial"/>
              </a:rPr>
              <a:t>terme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 err="1">
                <a:latin typeface="Arial"/>
                <a:cs typeface="Arial"/>
              </a:rPr>
              <a:t>Actionnaires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 err="1">
                <a:latin typeface="Arial"/>
                <a:cs typeface="Arial"/>
              </a:rPr>
              <a:t>institutionnels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latin typeface="Arial"/>
                <a:cs typeface="Arial"/>
              </a:rPr>
              <a:t>Gouvernance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d'entreprise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b="1" spc="-5" dirty="0">
                <a:latin typeface="Arial"/>
                <a:cs typeface="Arial"/>
              </a:rPr>
              <a:t>Perception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marché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119" y="1042211"/>
            <a:ext cx="7085965" cy="249554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2384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54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Revenu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(EUR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m,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2023)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967" y="458723"/>
            <a:ext cx="3070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Performances</a:t>
            </a:r>
            <a:r>
              <a:rPr spc="-65" dirty="0"/>
              <a:t> </a:t>
            </a:r>
            <a:r>
              <a:rPr spc="-25" dirty="0"/>
              <a:t>financières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119" y="1411485"/>
            <a:ext cx="7075159" cy="25938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8399" y="4125135"/>
            <a:ext cx="7085965" cy="250825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42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EBITDA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(EUR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m,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2023)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9119" y="4447198"/>
            <a:ext cx="7085879" cy="24836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17092" y="7184482"/>
            <a:ext cx="1878964" cy="3321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Values</a:t>
            </a:r>
            <a:r>
              <a:rPr sz="10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in</a:t>
            </a:r>
            <a:r>
              <a:rPr sz="10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mm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EUR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Eikon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EQ)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967" y="458723"/>
            <a:ext cx="3433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Performances</a:t>
            </a:r>
            <a:r>
              <a:rPr spc="-60" dirty="0"/>
              <a:t> </a:t>
            </a:r>
            <a:r>
              <a:rPr spc="-25" dirty="0"/>
              <a:t>financières</a:t>
            </a:r>
            <a:r>
              <a:rPr spc="-55" dirty="0"/>
              <a:t> </a:t>
            </a:r>
            <a:r>
              <a:rPr spc="-30"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534" y="2454023"/>
            <a:ext cx="7865745" cy="252729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81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EBIT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(EUR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m,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2023)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567" y="2816064"/>
            <a:ext cx="7846578" cy="270301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7092" y="7184482"/>
            <a:ext cx="1878964" cy="3321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Values</a:t>
            </a:r>
            <a:r>
              <a:rPr sz="10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in</a:t>
            </a:r>
            <a:r>
              <a:rPr sz="10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mm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F7F7F"/>
                </a:solidFill>
                <a:latin typeface="Arial MT"/>
                <a:cs typeface="Arial MT"/>
              </a:rPr>
              <a:t>EUR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Eikon</a:t>
            </a:r>
            <a:r>
              <a:rPr sz="10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10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7F7F7F"/>
                </a:solidFill>
                <a:latin typeface="Arial MT"/>
                <a:cs typeface="Arial MT"/>
              </a:rPr>
              <a:t>EQ)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489204"/>
            <a:ext cx="5497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Récente</a:t>
            </a:r>
            <a:r>
              <a:rPr spc="-25" dirty="0"/>
              <a:t> </a:t>
            </a:r>
            <a:r>
              <a:rPr spc="-10" dirty="0"/>
              <a:t>transactions</a:t>
            </a:r>
            <a:r>
              <a:rPr spc="-20" dirty="0"/>
              <a:t> </a:t>
            </a:r>
            <a:r>
              <a:rPr spc="-5" dirty="0"/>
              <a:t>et</a:t>
            </a:r>
            <a:r>
              <a:rPr spc="-20" dirty="0"/>
              <a:t> </a:t>
            </a:r>
            <a:r>
              <a:rPr spc="-10" dirty="0"/>
              <a:t>fusions</a:t>
            </a:r>
            <a:r>
              <a:rPr spc="-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Orange</a:t>
            </a:r>
            <a:r>
              <a:rPr spc="-20" dirty="0"/>
              <a:t> </a:t>
            </a:r>
            <a:r>
              <a:rPr spc="-15" dirty="0"/>
              <a:t>S.A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450" y="2061483"/>
          <a:ext cx="9763760" cy="3389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3657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d'annonce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Acquéreur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1D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Taille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(millions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d'USD)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1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27">
                <a:tc>
                  <a:txBody>
                    <a:bodyPr/>
                    <a:lstStyle/>
                    <a:p>
                      <a:pPr marL="1587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23-Nov-2021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Voo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Belgium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1,382.61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52">
                <a:tc>
                  <a:txBody>
                    <a:bodyPr/>
                    <a:lstStyle/>
                    <a:p>
                      <a:pPr marL="1587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07-May-2019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SecureLink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Nederland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576.64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52">
                <a:tc>
                  <a:txBody>
                    <a:bodyPr/>
                    <a:lstStyle/>
                    <a:p>
                      <a:pPr marL="1587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16-Jul-2018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Basefarm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Holding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733425">
                        <a:lnSpc>
                          <a:spcPts val="17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Participations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408.97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23">
                <a:tc>
                  <a:txBody>
                    <a:bodyPr/>
                    <a:lstStyle/>
                    <a:p>
                      <a:pPr marL="1587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02-Dec-2020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Belgium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381.54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352">
                <a:tc>
                  <a:txBody>
                    <a:bodyPr/>
                    <a:lstStyle/>
                    <a:p>
                      <a:pPr marL="15875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09-Nov-2020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70534">
                        <a:lnSpc>
                          <a:spcPts val="17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Telekom Romania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Communications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Orange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Romania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318.17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606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Taille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(millions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d'USD)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AFC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C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FC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613.59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AFC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3150" y="7188200"/>
            <a:ext cx="16979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Refinitiv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Eikon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(ORAN.PA,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EQ)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4744" y="7022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98989"/>
                </a:solidFill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09487"/>
            <a:ext cx="10693397" cy="28411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9005" y="4710684"/>
            <a:ext cx="3016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001E41"/>
                </a:solidFill>
                <a:latin typeface="Arial"/>
                <a:cs typeface="Arial"/>
              </a:rPr>
              <a:t>Analyse</a:t>
            </a:r>
            <a:r>
              <a:rPr sz="2600" b="1" spc="-55" dirty="0">
                <a:solidFill>
                  <a:srgbClr val="001E4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1E41"/>
                </a:solidFill>
                <a:latin typeface="Arial"/>
                <a:cs typeface="Arial"/>
              </a:rPr>
              <a:t>de</a:t>
            </a:r>
            <a:r>
              <a:rPr sz="2600" b="1" spc="-55" dirty="0">
                <a:solidFill>
                  <a:srgbClr val="001E41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001E41"/>
                </a:solidFill>
                <a:latin typeface="Arial"/>
                <a:cs typeface="Arial"/>
              </a:rPr>
              <a:t>marché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151" y="4715876"/>
            <a:ext cx="543560" cy="628650"/>
            <a:chOff x="727151" y="4715876"/>
            <a:chExt cx="543560" cy="628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988" y="4765023"/>
              <a:ext cx="480495" cy="469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151" y="4715876"/>
              <a:ext cx="542936" cy="6284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8149" y="4773442"/>
            <a:ext cx="390525" cy="339725"/>
          </a:xfrm>
          <a:prstGeom prst="rect">
            <a:avLst/>
          </a:prstGeom>
          <a:solidFill>
            <a:srgbClr val="1A426E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05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3039" y="5470947"/>
            <a:ext cx="1568450" cy="1558290"/>
            <a:chOff x="3333039" y="5470947"/>
            <a:chExt cx="1568450" cy="15582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3039" y="5470947"/>
              <a:ext cx="1567835" cy="1557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1336" y="5941491"/>
              <a:ext cx="1095688" cy="6531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51146" y="5479207"/>
              <a:ext cx="1477645" cy="1477645"/>
            </a:xfrm>
            <a:custGeom>
              <a:avLst/>
              <a:gdLst/>
              <a:ahLst/>
              <a:cxnLst/>
              <a:rect l="l" t="t" r="r" b="b"/>
              <a:pathLst>
                <a:path w="1477645" h="1477645">
                  <a:moveTo>
                    <a:pt x="738666" y="0"/>
                  </a:moveTo>
                  <a:lnTo>
                    <a:pt x="685909" y="1852"/>
                  </a:lnTo>
                  <a:lnTo>
                    <a:pt x="634152" y="7334"/>
                  </a:lnTo>
                  <a:lnTo>
                    <a:pt x="583524" y="16314"/>
                  </a:lnTo>
                  <a:lnTo>
                    <a:pt x="534148" y="28671"/>
                  </a:lnTo>
                  <a:lnTo>
                    <a:pt x="486147" y="44278"/>
                  </a:lnTo>
                  <a:lnTo>
                    <a:pt x="439649" y="63011"/>
                  </a:lnTo>
                  <a:lnTo>
                    <a:pt x="394778" y="84744"/>
                  </a:lnTo>
                  <a:lnTo>
                    <a:pt x="351657" y="109354"/>
                  </a:lnTo>
                  <a:lnTo>
                    <a:pt x="310414" y="136716"/>
                  </a:lnTo>
                  <a:lnTo>
                    <a:pt x="271171" y="166704"/>
                  </a:lnTo>
                  <a:lnTo>
                    <a:pt x="234055" y="199191"/>
                  </a:lnTo>
                  <a:lnTo>
                    <a:pt x="199191" y="234055"/>
                  </a:lnTo>
                  <a:lnTo>
                    <a:pt x="166704" y="271172"/>
                  </a:lnTo>
                  <a:lnTo>
                    <a:pt x="136716" y="310414"/>
                  </a:lnTo>
                  <a:lnTo>
                    <a:pt x="109354" y="351657"/>
                  </a:lnTo>
                  <a:lnTo>
                    <a:pt x="84744" y="394778"/>
                  </a:lnTo>
                  <a:lnTo>
                    <a:pt x="63011" y="439649"/>
                  </a:lnTo>
                  <a:lnTo>
                    <a:pt x="44278" y="486148"/>
                  </a:lnTo>
                  <a:lnTo>
                    <a:pt x="28670" y="534148"/>
                  </a:lnTo>
                  <a:lnTo>
                    <a:pt x="16314" y="583525"/>
                  </a:lnTo>
                  <a:lnTo>
                    <a:pt x="7334" y="634152"/>
                  </a:lnTo>
                  <a:lnTo>
                    <a:pt x="1852" y="685909"/>
                  </a:lnTo>
                  <a:lnTo>
                    <a:pt x="0" y="738666"/>
                  </a:lnTo>
                  <a:lnTo>
                    <a:pt x="1852" y="791419"/>
                  </a:lnTo>
                  <a:lnTo>
                    <a:pt x="7334" y="843170"/>
                  </a:lnTo>
                  <a:lnTo>
                    <a:pt x="16314" y="893795"/>
                  </a:lnTo>
                  <a:lnTo>
                    <a:pt x="28670" y="943169"/>
                  </a:lnTo>
                  <a:lnTo>
                    <a:pt x="44278" y="991167"/>
                  </a:lnTo>
                  <a:lnTo>
                    <a:pt x="63011" y="1037665"/>
                  </a:lnTo>
                  <a:lnTo>
                    <a:pt x="84744" y="1082536"/>
                  </a:lnTo>
                  <a:lnTo>
                    <a:pt x="109354" y="1125656"/>
                  </a:lnTo>
                  <a:lnTo>
                    <a:pt x="136716" y="1166900"/>
                  </a:lnTo>
                  <a:lnTo>
                    <a:pt x="166704" y="1206143"/>
                  </a:lnTo>
                  <a:lnTo>
                    <a:pt x="199191" y="1243260"/>
                  </a:lnTo>
                  <a:lnTo>
                    <a:pt x="234055" y="1278126"/>
                  </a:lnTo>
                  <a:lnTo>
                    <a:pt x="271171" y="1310616"/>
                  </a:lnTo>
                  <a:lnTo>
                    <a:pt x="310414" y="1340605"/>
                  </a:lnTo>
                  <a:lnTo>
                    <a:pt x="351657" y="1367968"/>
                  </a:lnTo>
                  <a:lnTo>
                    <a:pt x="394778" y="1392579"/>
                  </a:lnTo>
                  <a:lnTo>
                    <a:pt x="439649" y="1414315"/>
                  </a:lnTo>
                  <a:lnTo>
                    <a:pt x="486147" y="1433050"/>
                  </a:lnTo>
                  <a:lnTo>
                    <a:pt x="534148" y="1448658"/>
                  </a:lnTo>
                  <a:lnTo>
                    <a:pt x="583524" y="1461016"/>
                  </a:lnTo>
                  <a:lnTo>
                    <a:pt x="634152" y="1469998"/>
                  </a:lnTo>
                  <a:lnTo>
                    <a:pt x="685909" y="1475478"/>
                  </a:lnTo>
                  <a:lnTo>
                    <a:pt x="738666" y="1477333"/>
                  </a:lnTo>
                  <a:lnTo>
                    <a:pt x="791423" y="1475478"/>
                  </a:lnTo>
                  <a:lnTo>
                    <a:pt x="843179" y="1469998"/>
                  </a:lnTo>
                  <a:lnTo>
                    <a:pt x="893806" y="1461016"/>
                  </a:lnTo>
                  <a:lnTo>
                    <a:pt x="943183" y="1448658"/>
                  </a:lnTo>
                  <a:lnTo>
                    <a:pt x="991184" y="1433050"/>
                  </a:lnTo>
                  <a:lnTo>
                    <a:pt x="1037681" y="1414315"/>
                  </a:lnTo>
                  <a:lnTo>
                    <a:pt x="1082554" y="1392579"/>
                  </a:lnTo>
                  <a:lnTo>
                    <a:pt x="1125674" y="1367968"/>
                  </a:lnTo>
                  <a:lnTo>
                    <a:pt x="1166916" y="1340605"/>
                  </a:lnTo>
                  <a:lnTo>
                    <a:pt x="1206159" y="1310616"/>
                  </a:lnTo>
                  <a:lnTo>
                    <a:pt x="1243275" y="1278126"/>
                  </a:lnTo>
                  <a:lnTo>
                    <a:pt x="1278139" y="1243260"/>
                  </a:lnTo>
                  <a:lnTo>
                    <a:pt x="1310628" y="1206143"/>
                  </a:lnTo>
                  <a:lnTo>
                    <a:pt x="1340614" y="1166900"/>
                  </a:lnTo>
                  <a:lnTo>
                    <a:pt x="1367976" y="1125656"/>
                  </a:lnTo>
                  <a:lnTo>
                    <a:pt x="1392586" y="1082536"/>
                  </a:lnTo>
                  <a:lnTo>
                    <a:pt x="1414320" y="1037665"/>
                  </a:lnTo>
                  <a:lnTo>
                    <a:pt x="1433054" y="991167"/>
                  </a:lnTo>
                  <a:lnTo>
                    <a:pt x="1448661" y="943169"/>
                  </a:lnTo>
                  <a:lnTo>
                    <a:pt x="1461018" y="893795"/>
                  </a:lnTo>
                  <a:lnTo>
                    <a:pt x="1469998" y="843170"/>
                  </a:lnTo>
                  <a:lnTo>
                    <a:pt x="1475478" y="791419"/>
                  </a:lnTo>
                  <a:lnTo>
                    <a:pt x="1477332" y="738666"/>
                  </a:lnTo>
                  <a:lnTo>
                    <a:pt x="1475478" y="685909"/>
                  </a:lnTo>
                  <a:lnTo>
                    <a:pt x="1469998" y="634152"/>
                  </a:lnTo>
                  <a:lnTo>
                    <a:pt x="1461018" y="583525"/>
                  </a:lnTo>
                  <a:lnTo>
                    <a:pt x="1448661" y="534148"/>
                  </a:lnTo>
                  <a:lnTo>
                    <a:pt x="1433054" y="486148"/>
                  </a:lnTo>
                  <a:lnTo>
                    <a:pt x="1414320" y="439649"/>
                  </a:lnTo>
                  <a:lnTo>
                    <a:pt x="1392586" y="394778"/>
                  </a:lnTo>
                  <a:lnTo>
                    <a:pt x="1367976" y="351657"/>
                  </a:lnTo>
                  <a:lnTo>
                    <a:pt x="1340614" y="310414"/>
                  </a:lnTo>
                  <a:lnTo>
                    <a:pt x="1310628" y="271172"/>
                  </a:lnTo>
                  <a:lnTo>
                    <a:pt x="1278139" y="234055"/>
                  </a:lnTo>
                  <a:lnTo>
                    <a:pt x="1243275" y="199191"/>
                  </a:lnTo>
                  <a:lnTo>
                    <a:pt x="1206159" y="166704"/>
                  </a:lnTo>
                  <a:lnTo>
                    <a:pt x="1166916" y="136716"/>
                  </a:lnTo>
                  <a:lnTo>
                    <a:pt x="1125674" y="109354"/>
                  </a:lnTo>
                  <a:lnTo>
                    <a:pt x="1082554" y="84744"/>
                  </a:lnTo>
                  <a:lnTo>
                    <a:pt x="1037681" y="63011"/>
                  </a:lnTo>
                  <a:lnTo>
                    <a:pt x="991184" y="44278"/>
                  </a:lnTo>
                  <a:lnTo>
                    <a:pt x="943183" y="28671"/>
                  </a:lnTo>
                  <a:lnTo>
                    <a:pt x="893806" y="16314"/>
                  </a:lnTo>
                  <a:lnTo>
                    <a:pt x="843179" y="7334"/>
                  </a:lnTo>
                  <a:lnTo>
                    <a:pt x="791423" y="1852"/>
                  </a:lnTo>
                  <a:lnTo>
                    <a:pt x="738666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6198" y="6003544"/>
            <a:ext cx="1149985" cy="415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09855" marR="5080" indent="-97155">
              <a:lnSpc>
                <a:spcPts val="1510"/>
              </a:lnSpc>
              <a:spcBef>
                <a:spcPts val="190"/>
              </a:spcBef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marché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50455" y="5470947"/>
            <a:ext cx="1568450" cy="1558290"/>
            <a:chOff x="5950455" y="5470947"/>
            <a:chExt cx="1568450" cy="15582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0455" y="5470947"/>
              <a:ext cx="1567835" cy="1557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2300" y="5941491"/>
              <a:ext cx="1082487" cy="6531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68560" y="5479207"/>
              <a:ext cx="1477645" cy="1477645"/>
            </a:xfrm>
            <a:custGeom>
              <a:avLst/>
              <a:gdLst/>
              <a:ahLst/>
              <a:cxnLst/>
              <a:rect l="l" t="t" r="r" b="b"/>
              <a:pathLst>
                <a:path w="1477645" h="1477645">
                  <a:moveTo>
                    <a:pt x="738667" y="0"/>
                  </a:moveTo>
                  <a:lnTo>
                    <a:pt x="685910" y="1852"/>
                  </a:lnTo>
                  <a:lnTo>
                    <a:pt x="634154" y="7334"/>
                  </a:lnTo>
                  <a:lnTo>
                    <a:pt x="583525" y="16314"/>
                  </a:lnTo>
                  <a:lnTo>
                    <a:pt x="534149" y="28671"/>
                  </a:lnTo>
                  <a:lnTo>
                    <a:pt x="486148" y="44278"/>
                  </a:lnTo>
                  <a:lnTo>
                    <a:pt x="439651" y="63011"/>
                  </a:lnTo>
                  <a:lnTo>
                    <a:pt x="394778" y="84744"/>
                  </a:lnTo>
                  <a:lnTo>
                    <a:pt x="351657" y="109354"/>
                  </a:lnTo>
                  <a:lnTo>
                    <a:pt x="310415" y="136716"/>
                  </a:lnTo>
                  <a:lnTo>
                    <a:pt x="271172" y="166704"/>
                  </a:lnTo>
                  <a:lnTo>
                    <a:pt x="234057" y="199191"/>
                  </a:lnTo>
                  <a:lnTo>
                    <a:pt x="199193" y="234055"/>
                  </a:lnTo>
                  <a:lnTo>
                    <a:pt x="166704" y="271172"/>
                  </a:lnTo>
                  <a:lnTo>
                    <a:pt x="136718" y="310414"/>
                  </a:lnTo>
                  <a:lnTo>
                    <a:pt x="109355" y="351657"/>
                  </a:lnTo>
                  <a:lnTo>
                    <a:pt x="84745" y="394778"/>
                  </a:lnTo>
                  <a:lnTo>
                    <a:pt x="63012" y="439649"/>
                  </a:lnTo>
                  <a:lnTo>
                    <a:pt x="44278" y="486148"/>
                  </a:lnTo>
                  <a:lnTo>
                    <a:pt x="28671" y="534148"/>
                  </a:lnTo>
                  <a:lnTo>
                    <a:pt x="16314" y="583525"/>
                  </a:lnTo>
                  <a:lnTo>
                    <a:pt x="7334" y="634152"/>
                  </a:lnTo>
                  <a:lnTo>
                    <a:pt x="1854" y="685909"/>
                  </a:lnTo>
                  <a:lnTo>
                    <a:pt x="0" y="738666"/>
                  </a:lnTo>
                  <a:lnTo>
                    <a:pt x="1854" y="791419"/>
                  </a:lnTo>
                  <a:lnTo>
                    <a:pt x="7334" y="843170"/>
                  </a:lnTo>
                  <a:lnTo>
                    <a:pt x="16314" y="893795"/>
                  </a:lnTo>
                  <a:lnTo>
                    <a:pt x="28671" y="943169"/>
                  </a:lnTo>
                  <a:lnTo>
                    <a:pt x="44278" y="991167"/>
                  </a:lnTo>
                  <a:lnTo>
                    <a:pt x="63012" y="1037665"/>
                  </a:lnTo>
                  <a:lnTo>
                    <a:pt x="84745" y="1082536"/>
                  </a:lnTo>
                  <a:lnTo>
                    <a:pt x="109355" y="1125656"/>
                  </a:lnTo>
                  <a:lnTo>
                    <a:pt x="136718" y="1166900"/>
                  </a:lnTo>
                  <a:lnTo>
                    <a:pt x="166704" y="1206143"/>
                  </a:lnTo>
                  <a:lnTo>
                    <a:pt x="199193" y="1243260"/>
                  </a:lnTo>
                  <a:lnTo>
                    <a:pt x="234057" y="1278126"/>
                  </a:lnTo>
                  <a:lnTo>
                    <a:pt x="271172" y="1310616"/>
                  </a:lnTo>
                  <a:lnTo>
                    <a:pt x="310415" y="1340605"/>
                  </a:lnTo>
                  <a:lnTo>
                    <a:pt x="351657" y="1367968"/>
                  </a:lnTo>
                  <a:lnTo>
                    <a:pt x="394778" y="1392579"/>
                  </a:lnTo>
                  <a:lnTo>
                    <a:pt x="439651" y="1414315"/>
                  </a:lnTo>
                  <a:lnTo>
                    <a:pt x="486148" y="1433050"/>
                  </a:lnTo>
                  <a:lnTo>
                    <a:pt x="534149" y="1448658"/>
                  </a:lnTo>
                  <a:lnTo>
                    <a:pt x="583525" y="1461016"/>
                  </a:lnTo>
                  <a:lnTo>
                    <a:pt x="634154" y="1469998"/>
                  </a:lnTo>
                  <a:lnTo>
                    <a:pt x="685910" y="1475478"/>
                  </a:lnTo>
                  <a:lnTo>
                    <a:pt x="738667" y="1477333"/>
                  </a:lnTo>
                  <a:lnTo>
                    <a:pt x="791424" y="1475478"/>
                  </a:lnTo>
                  <a:lnTo>
                    <a:pt x="843180" y="1469998"/>
                  </a:lnTo>
                  <a:lnTo>
                    <a:pt x="893808" y="1461016"/>
                  </a:lnTo>
                  <a:lnTo>
                    <a:pt x="943185" y="1448658"/>
                  </a:lnTo>
                  <a:lnTo>
                    <a:pt x="991185" y="1433050"/>
                  </a:lnTo>
                  <a:lnTo>
                    <a:pt x="1037683" y="1414315"/>
                  </a:lnTo>
                  <a:lnTo>
                    <a:pt x="1082555" y="1392579"/>
                  </a:lnTo>
                  <a:lnTo>
                    <a:pt x="1125675" y="1367968"/>
                  </a:lnTo>
                  <a:lnTo>
                    <a:pt x="1166919" y="1340605"/>
                  </a:lnTo>
                  <a:lnTo>
                    <a:pt x="1206160" y="1310616"/>
                  </a:lnTo>
                  <a:lnTo>
                    <a:pt x="1243277" y="1278126"/>
                  </a:lnTo>
                  <a:lnTo>
                    <a:pt x="1278141" y="1243260"/>
                  </a:lnTo>
                  <a:lnTo>
                    <a:pt x="1310629" y="1206143"/>
                  </a:lnTo>
                  <a:lnTo>
                    <a:pt x="1340617" y="1166900"/>
                  </a:lnTo>
                  <a:lnTo>
                    <a:pt x="1367977" y="1125656"/>
                  </a:lnTo>
                  <a:lnTo>
                    <a:pt x="1392589" y="1082536"/>
                  </a:lnTo>
                  <a:lnTo>
                    <a:pt x="1414321" y="1037665"/>
                  </a:lnTo>
                  <a:lnTo>
                    <a:pt x="1433055" y="991167"/>
                  </a:lnTo>
                  <a:lnTo>
                    <a:pt x="1448662" y="943169"/>
                  </a:lnTo>
                  <a:lnTo>
                    <a:pt x="1461019" y="893795"/>
                  </a:lnTo>
                  <a:lnTo>
                    <a:pt x="1469999" y="843170"/>
                  </a:lnTo>
                  <a:lnTo>
                    <a:pt x="1475480" y="791419"/>
                  </a:lnTo>
                  <a:lnTo>
                    <a:pt x="1477335" y="738666"/>
                  </a:lnTo>
                  <a:lnTo>
                    <a:pt x="1475480" y="685909"/>
                  </a:lnTo>
                  <a:lnTo>
                    <a:pt x="1469999" y="634152"/>
                  </a:lnTo>
                  <a:lnTo>
                    <a:pt x="1461019" y="583525"/>
                  </a:lnTo>
                  <a:lnTo>
                    <a:pt x="1448662" y="534148"/>
                  </a:lnTo>
                  <a:lnTo>
                    <a:pt x="1433055" y="486148"/>
                  </a:lnTo>
                  <a:lnTo>
                    <a:pt x="1414321" y="439649"/>
                  </a:lnTo>
                  <a:lnTo>
                    <a:pt x="1392589" y="394778"/>
                  </a:lnTo>
                  <a:lnTo>
                    <a:pt x="1367977" y="351657"/>
                  </a:lnTo>
                  <a:lnTo>
                    <a:pt x="1340617" y="310414"/>
                  </a:lnTo>
                  <a:lnTo>
                    <a:pt x="1310629" y="271172"/>
                  </a:lnTo>
                  <a:lnTo>
                    <a:pt x="1278141" y="234055"/>
                  </a:lnTo>
                  <a:lnTo>
                    <a:pt x="1243277" y="199191"/>
                  </a:lnTo>
                  <a:lnTo>
                    <a:pt x="1206160" y="166704"/>
                  </a:lnTo>
                  <a:lnTo>
                    <a:pt x="1166919" y="136716"/>
                  </a:lnTo>
                  <a:lnTo>
                    <a:pt x="1125675" y="109354"/>
                  </a:lnTo>
                  <a:lnTo>
                    <a:pt x="1082555" y="84744"/>
                  </a:lnTo>
                  <a:lnTo>
                    <a:pt x="1037683" y="63011"/>
                  </a:lnTo>
                  <a:lnTo>
                    <a:pt x="991185" y="44278"/>
                  </a:lnTo>
                  <a:lnTo>
                    <a:pt x="943185" y="28671"/>
                  </a:lnTo>
                  <a:lnTo>
                    <a:pt x="893808" y="16314"/>
                  </a:lnTo>
                  <a:lnTo>
                    <a:pt x="843180" y="7334"/>
                  </a:lnTo>
                  <a:lnTo>
                    <a:pt x="791424" y="1852"/>
                  </a:lnTo>
                  <a:lnTo>
                    <a:pt x="738667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21721" y="6003544"/>
            <a:ext cx="1132205" cy="415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21285">
              <a:lnSpc>
                <a:spcPts val="1510"/>
              </a:lnSpc>
              <a:spcBef>
                <a:spcPts val="19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Analyse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omp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4744" y="7022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98989"/>
                </a:solidFill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1638037"/>
            <a:ext cx="5257800" cy="249554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42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Chiffres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clés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116" y="4158420"/>
            <a:ext cx="6356350" cy="250825"/>
          </a:xfrm>
          <a:prstGeom prst="rect">
            <a:avLst/>
          </a:prstGeom>
          <a:solidFill>
            <a:srgbClr val="001D57"/>
          </a:solidFill>
        </p:spPr>
        <p:txBody>
          <a:bodyPr vert="horz" wrap="square" lIns="0" tIns="3429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Dynamique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moteurs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l'industrie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télécommunications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519683"/>
            <a:ext cx="7465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Tendances</a:t>
            </a:r>
            <a:r>
              <a:rPr spc="-20" dirty="0"/>
              <a:t> </a:t>
            </a:r>
            <a:r>
              <a:rPr spc="-5" dirty="0"/>
              <a:t>et</a:t>
            </a:r>
            <a:r>
              <a:rPr spc="-20" dirty="0"/>
              <a:t> </a:t>
            </a:r>
            <a:r>
              <a:rPr spc="-10" dirty="0"/>
              <a:t>opportunités</a:t>
            </a:r>
            <a:r>
              <a:rPr spc="-20" dirty="0"/>
              <a:t> </a:t>
            </a:r>
            <a:r>
              <a:rPr spc="-5" dirty="0"/>
              <a:t>en</a:t>
            </a:r>
            <a:r>
              <a:rPr spc="-10" dirty="0"/>
              <a:t> matière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0" dirty="0"/>
              <a:t>télécommunications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900" y="7185152"/>
            <a:ext cx="1866900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Orange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S.A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Financial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Report</a:t>
            </a:r>
            <a:r>
              <a:rPr sz="9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7F7F7F"/>
                </a:solidFill>
                <a:latin typeface="Arial MT"/>
                <a:cs typeface="Arial MT"/>
              </a:rPr>
              <a:t>©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Grand</a:t>
            </a:r>
            <a:r>
              <a:rPr sz="9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7F7F7F"/>
                </a:solidFill>
                <a:latin typeface="Arial MT"/>
                <a:cs typeface="Arial MT"/>
              </a:rPr>
              <a:t>View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Research,</a:t>
            </a:r>
            <a:r>
              <a:rPr sz="9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F7F7F"/>
                </a:solidFill>
                <a:latin typeface="Arial MT"/>
                <a:cs typeface="Arial MT"/>
              </a:rPr>
              <a:t>2024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766" y="4616196"/>
            <a:ext cx="461137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4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 MT"/>
                <a:cs typeface="Arial MT"/>
              </a:rPr>
              <a:t>Augmentation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consommation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données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mobiles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ts val="1645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 MT"/>
                <a:cs typeface="Arial MT"/>
              </a:rPr>
              <a:t>Déploiement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5G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 MT"/>
                <a:cs typeface="Arial MT"/>
              </a:rPr>
              <a:t>Adoption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services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15" dirty="0">
                <a:latin typeface="Arial"/>
                <a:cs typeface="Arial"/>
              </a:rPr>
              <a:t>“Cloud”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 MT"/>
                <a:cs typeface="Arial MT"/>
              </a:rPr>
              <a:t>Expansion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du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haut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débit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fixe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4744" y="702208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98989"/>
                </a:solidFill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700" y="0"/>
            <a:ext cx="1299993" cy="8624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0869" y="2113788"/>
            <a:ext cx="6512559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164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1,8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billion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d'USD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2022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3,1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billions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d'USD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2030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ts val="1645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40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milliards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d'appareils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connectés aujourd'hui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350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milliards d'appareils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2030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175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ZB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données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endParaRPr sz="1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latin typeface="Arial MT"/>
                <a:cs typeface="Arial MT"/>
              </a:rPr>
              <a:t>1,8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milliard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d'années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téléchargement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1860</Words>
  <Application>Microsoft Macintosh PowerPoint</Application>
  <PresentationFormat>Custom</PresentationFormat>
  <Paragraphs>641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Times New Roman</vt:lpstr>
      <vt:lpstr>Office Theme</vt:lpstr>
      <vt:lpstr>PowerPoint Presentation</vt:lpstr>
      <vt:lpstr>Structure</vt:lpstr>
      <vt:lpstr>PowerPoint Presentation</vt:lpstr>
      <vt:lpstr>Aperçu de l'entreprise</vt:lpstr>
      <vt:lpstr>Performances financières</vt:lpstr>
      <vt:lpstr>Performances financières (II)</vt:lpstr>
      <vt:lpstr>Récente transactions et fusions – Orange S.A</vt:lpstr>
      <vt:lpstr>PowerPoint Presentation</vt:lpstr>
      <vt:lpstr>Tendances et opportunités en matière de télécommunications</vt:lpstr>
      <vt:lpstr>Analyse du business plan</vt:lpstr>
      <vt:lpstr>Analyse du business plan (II)</vt:lpstr>
      <vt:lpstr>Analyse SWOT</vt:lpstr>
      <vt:lpstr>Analyse de la compétition</vt:lpstr>
      <vt:lpstr>PowerPoint Presentation</vt:lpstr>
      <vt:lpstr>Analyse du cours de l’action</vt:lpstr>
      <vt:lpstr>Analyse bêta (approche par régression)</vt:lpstr>
      <vt:lpstr>Analyse de beta (II)</vt:lpstr>
      <vt:lpstr>Valorisation par comparables boursiers</vt:lpstr>
      <vt:lpstr>Prix cible via comparables boursiers</vt:lpstr>
      <vt:lpstr>Recommendation and catalysts</vt:lpstr>
      <vt:lpstr>PowerPoint Presentation</vt:lpstr>
      <vt:lpstr>Application du modèle d'actualisation des dividendes (DDM)</vt:lpstr>
      <vt:lpstr>Application du Modèle des Dividendes Actualisés (DDM)</vt:lpstr>
      <vt:lpstr>Analyse de la sensibilité du prix de l’action d’Orange pour le DDM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youssef louraoui</cp:lastModifiedBy>
  <cp:revision>1</cp:revision>
  <dcterms:created xsi:type="dcterms:W3CDTF">2024-03-22T08:53:30Z</dcterms:created>
  <dcterms:modified xsi:type="dcterms:W3CDTF">2024-03-22T10:06:54Z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2024-03-22T00:00:00Z</vt:filetime>
  </property>
</Properties>
</file>