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Century Schoolbook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0FA8F9-8EE7-4456-AF20-C77446C6FD96}">
  <a:tblStyle styleId="{F30FA8F9-8EE7-4456-AF20-C77446C6FD9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CenturySchoolbook-bold.fntdata"/><Relationship Id="rId27" Type="http://schemas.openxmlformats.org/officeDocument/2006/relationships/font" Target="fonts/CenturySchoolbook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Schoolbook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regular.fntdata"/><Relationship Id="rId30" Type="http://schemas.openxmlformats.org/officeDocument/2006/relationships/font" Target="fonts/CenturySchoolbook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56d0d349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2f56d0d349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56d0d3493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56d0d349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56d0d349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56d0d349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56d0d3493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f56d0d3493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56d0d349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f56d0d349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56d0d349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56d0d349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56d0d3493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56d0d3493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56d0d3493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f56d0d3493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56d0d3493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f56d0d3493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56d0d3493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f56d0d3493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56d0d3493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f56d0d3493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56d0d349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56d0d349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f56d0d3493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f56d0d3493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56d0d349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56d0d349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56d0d349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56d0d349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56d0d349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56d0d349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56d0d349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56d0d349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56d0d349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56d0d349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56d0d349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56d0d349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56d0d3493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56d0d3493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657" y="1409510"/>
            <a:ext cx="9144000" cy="2552100"/>
          </a:xfrm>
          <a:prstGeom prst="rect">
            <a:avLst/>
          </a:prstGeom>
          <a:solidFill>
            <a:srgbClr val="0072C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5880" y="379907"/>
            <a:ext cx="2429999" cy="50513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/>
          <p:nvPr/>
        </p:nvSpPr>
        <p:spPr>
          <a:xfrm>
            <a:off x="0" y="3961590"/>
            <a:ext cx="9144000" cy="438000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05880" y="2410047"/>
            <a:ext cx="83307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405880" y="1838734"/>
            <a:ext cx="8330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56" name="Google Shape;56;p13"/>
          <p:cNvSpPr/>
          <p:nvPr/>
        </p:nvSpPr>
        <p:spPr>
          <a:xfrm>
            <a:off x="0" y="4399466"/>
            <a:ext cx="9144000" cy="253800"/>
          </a:xfrm>
          <a:prstGeom prst="rect">
            <a:avLst/>
          </a:prstGeom>
          <a:solidFill>
            <a:srgbClr val="68ACE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272921" y="266466"/>
            <a:ext cx="8485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272921" y="1281113"/>
            <a:ext cx="8485500" cy="30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E4E79"/>
              </a:buClr>
              <a:buSzPts val="1500"/>
              <a:buFont typeface="Arial"/>
              <a:buChar char="●"/>
              <a:defRPr b="0" i="0" sz="19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E4E79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E4E79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E4E79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E4E79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/>
          <p:nvPr/>
        </p:nvSpPr>
        <p:spPr>
          <a:xfrm>
            <a:off x="0" y="4559840"/>
            <a:ext cx="9144000" cy="583800"/>
          </a:xfrm>
          <a:prstGeom prst="rect">
            <a:avLst/>
          </a:prstGeom>
          <a:solidFill>
            <a:srgbClr val="003E7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2921" y="4675099"/>
            <a:ext cx="1754999" cy="352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vuforia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Relationship Id="rId4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10.jpg"/><Relationship Id="rId5" Type="http://schemas.openxmlformats.org/officeDocument/2006/relationships/image" Target="../media/image14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8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4294967295" type="subTitle"/>
          </p:nvPr>
        </p:nvSpPr>
        <p:spPr>
          <a:xfrm>
            <a:off x="405880" y="2410047"/>
            <a:ext cx="83307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900">
                <a:solidFill>
                  <a:schemeClr val="lt1"/>
                </a:solidFill>
              </a:rPr>
              <a:t>Zhuorui yu</a:t>
            </a:r>
            <a:endParaRPr sz="19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900">
                <a:solidFill>
                  <a:schemeClr val="lt1"/>
                </a:solidFill>
              </a:rPr>
              <a:t>Supervisor: Dr. Slawomir Tadeja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67" name="Google Shape;67;p15"/>
          <p:cNvSpPr txBox="1"/>
          <p:nvPr>
            <p:ph idx="4294967295" type="ctrTitle"/>
          </p:nvPr>
        </p:nvSpPr>
        <p:spPr>
          <a:xfrm>
            <a:off x="405880" y="1838734"/>
            <a:ext cx="8330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b="1" lang="en-GB" sz="2700">
                <a:solidFill>
                  <a:schemeClr val="lt1"/>
                </a:solidFill>
              </a:rPr>
              <a:t>AR Development for Modular Drone’s Assembly</a:t>
            </a:r>
            <a:endParaRPr b="1" i="0" sz="2700" u="none" cap="none" strike="noStrike">
              <a:solidFill>
                <a:schemeClr val="lt1"/>
              </a:solidFill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0" y="4399466"/>
            <a:ext cx="9144000" cy="253800"/>
          </a:xfrm>
          <a:prstGeom prst="rect">
            <a:avLst/>
          </a:prstGeom>
          <a:solidFill>
            <a:srgbClr val="68ACE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vision name appears here" id="69" name="Google Shape;69;p15"/>
          <p:cNvSpPr txBox="1"/>
          <p:nvPr/>
        </p:nvSpPr>
        <p:spPr>
          <a:xfrm>
            <a:off x="405881" y="4050782"/>
            <a:ext cx="8330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lang="en-GB">
                <a:solidFill>
                  <a:schemeClr val="lt1"/>
                </a:solidFill>
              </a:rPr>
              <a:t>Institute For Manufacturing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272921" y="266466"/>
            <a:ext cx="8485500" cy="42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idx="2" type="body"/>
          </p:nvPr>
        </p:nvSpPr>
        <p:spPr>
          <a:xfrm>
            <a:off x="272921" y="1281113"/>
            <a:ext cx="8485500" cy="305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-GB" sz="1700"/>
              <a:t>Create new Unity project using Universal 3D template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700"/>
              <a:buFont typeface="Calibri"/>
              <a:buChar char="●"/>
            </a:pPr>
            <a:r>
              <a:rPr lang="en-GB" sz="1700">
                <a:solidFill>
                  <a:srgbClr val="1E4E79"/>
                </a:solidFill>
              </a:rPr>
              <a:t>Use Mix Reality Feature Tool, import MRTK2 to this unity project</a:t>
            </a:r>
            <a:endParaRPr sz="1700">
              <a:solidFill>
                <a:srgbClr val="1E4E79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700"/>
              <a:buChar char="●"/>
            </a:pPr>
            <a:r>
              <a:rPr lang="en-GB" sz="1700">
                <a:solidFill>
                  <a:srgbClr val="1E4E79"/>
                </a:solidFill>
              </a:rPr>
              <a:t>In Build Settings, switch to UWP platform, and configure the settings</a:t>
            </a:r>
            <a:endParaRPr sz="1700">
              <a:solidFill>
                <a:srgbClr val="1E4E79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700"/>
              <a:buChar char="●"/>
            </a:pPr>
            <a:r>
              <a:rPr lang="en-GB" sz="1700">
                <a:solidFill>
                  <a:srgbClr val="1E4E79"/>
                </a:solidFill>
              </a:rPr>
              <a:t>In Project Settings, configure XR plugin management</a:t>
            </a:r>
            <a:endParaRPr sz="1700">
              <a:solidFill>
                <a:srgbClr val="1E4E79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700"/>
              <a:buChar char="○"/>
            </a:pPr>
            <a:r>
              <a:rPr lang="en-GB" sz="1700">
                <a:solidFill>
                  <a:srgbClr val="1E4E79"/>
                </a:solidFill>
              </a:rPr>
              <a:t>Use Microsoft Hand Interaction profile</a:t>
            </a:r>
            <a:endParaRPr sz="1700">
              <a:solidFill>
                <a:srgbClr val="1E4E79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700"/>
              <a:buChar char="○"/>
            </a:pPr>
            <a:r>
              <a:rPr lang="en-GB" sz="1700">
                <a:solidFill>
                  <a:srgbClr val="1E4E79"/>
                </a:solidFill>
              </a:rPr>
              <a:t>Tick Open XR</a:t>
            </a:r>
            <a:endParaRPr sz="1700">
              <a:solidFill>
                <a:srgbClr val="1E4E7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1E4E79"/>
              </a:solidFill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272925" y="266482"/>
            <a:ext cx="8485500" cy="771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3E74"/>
                </a:solidFill>
              </a:rPr>
              <a:t>AR Development</a:t>
            </a:r>
            <a:endParaRPr sz="2400">
              <a:solidFill>
                <a:srgbClr val="003E7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003E74"/>
                </a:solidFill>
              </a:rPr>
              <a:t>Environment</a:t>
            </a:r>
            <a:r>
              <a:rPr lang="en-GB" sz="1400">
                <a:solidFill>
                  <a:srgbClr val="003E74"/>
                </a:solidFill>
              </a:rPr>
              <a:t> Setup</a:t>
            </a:r>
            <a:endParaRPr sz="1400">
              <a:solidFill>
                <a:srgbClr val="003E74"/>
              </a:solidFill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977500"/>
            <a:ext cx="4799824" cy="358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272921" y="266466"/>
            <a:ext cx="8485500" cy="42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idx="2" type="body"/>
          </p:nvPr>
        </p:nvSpPr>
        <p:spPr>
          <a:xfrm>
            <a:off x="272921" y="1281113"/>
            <a:ext cx="8485500" cy="305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In the top bar, click Mixed Reality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Add to scene and configure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Utilities</a:t>
            </a:r>
            <a:r>
              <a:rPr lang="en-GB"/>
              <a:t>-&gt;Configure Project for MRTK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272925" y="266482"/>
            <a:ext cx="8485500" cy="771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3E74"/>
                </a:solidFill>
              </a:rPr>
              <a:t>AR Development</a:t>
            </a:r>
            <a:endParaRPr sz="2400">
              <a:solidFill>
                <a:srgbClr val="003E7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003E74"/>
                </a:solidFill>
              </a:rPr>
              <a:t>MRTK 2</a:t>
            </a:r>
            <a:endParaRPr sz="1400">
              <a:solidFill>
                <a:srgbClr val="003E74"/>
              </a:solidFill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 b="5040" l="2170" r="-2170" t="-5040"/>
          <a:stretch/>
        </p:blipFill>
        <p:spPr>
          <a:xfrm>
            <a:off x="744475" y="1857900"/>
            <a:ext cx="7320375" cy="26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272921" y="266466"/>
            <a:ext cx="8485500" cy="42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idx="2" type="body"/>
          </p:nvPr>
        </p:nvSpPr>
        <p:spPr>
          <a:xfrm>
            <a:off x="3295173" y="1281125"/>
            <a:ext cx="5463300" cy="305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5 Buttons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Managers are for handling logic and functions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Box is the image target for the main QR code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Prepellers has 6 childrem, each of them has one of 6 small QR code’s image target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Progress_text is a window for showing instructions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272925" y="266482"/>
            <a:ext cx="8485500" cy="771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3E74"/>
                </a:solidFill>
              </a:rPr>
              <a:t>AR Development</a:t>
            </a:r>
            <a:endParaRPr sz="2400">
              <a:solidFill>
                <a:srgbClr val="003E7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003E74"/>
                </a:solidFill>
              </a:rPr>
              <a:t>Scene Explanation</a:t>
            </a:r>
            <a:endParaRPr sz="1400">
              <a:solidFill>
                <a:srgbClr val="003E74"/>
              </a:solidFill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26" y="1142325"/>
            <a:ext cx="2934625" cy="32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272921" y="266466"/>
            <a:ext cx="8485500" cy="42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 txBox="1"/>
          <p:nvPr>
            <p:ph idx="2" type="body"/>
          </p:nvPr>
        </p:nvSpPr>
        <p:spPr>
          <a:xfrm>
            <a:off x="272921" y="1281113"/>
            <a:ext cx="8485500" cy="305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Import Vuforia from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https://developer.vuforia.com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Learn to use Image Target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Add </a:t>
            </a:r>
            <a:r>
              <a:rPr lang="en-GB"/>
              <a:t>image</a:t>
            </a:r>
            <a:r>
              <a:rPr lang="en-GB"/>
              <a:t> to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Apply license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Add AR camera to Mixed Reality playspace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Check Video for </a:t>
            </a:r>
            <a:r>
              <a:rPr lang="en-GB"/>
              <a:t>detail</a:t>
            </a:r>
            <a:r>
              <a:rPr lang="en-GB"/>
              <a:t> Instruction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272925" y="266482"/>
            <a:ext cx="8485500" cy="771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3E74"/>
                </a:solidFill>
              </a:rPr>
              <a:t>AR Development</a:t>
            </a:r>
            <a:endParaRPr sz="2400">
              <a:solidFill>
                <a:srgbClr val="003E7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003E74"/>
                </a:solidFill>
              </a:rPr>
              <a:t>Vuforia</a:t>
            </a:r>
            <a:endParaRPr sz="1400">
              <a:solidFill>
                <a:srgbClr val="003E7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272921" y="266466"/>
            <a:ext cx="8485500" cy="42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 txBox="1"/>
          <p:nvPr>
            <p:ph idx="2" type="body"/>
          </p:nvPr>
        </p:nvSpPr>
        <p:spPr>
          <a:xfrm>
            <a:off x="272922" y="1281125"/>
            <a:ext cx="2870100" cy="305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Propellermanager: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Start()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InitializeConfigurations()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SetConfiguration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GetConfigurationIndex()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InstantiateCylinders()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UpdateCylinderPositions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ActivateNextCopter()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HideCurrentCopter()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FinishMountingStep()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UpdateQRCodeDisplay()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CheckSecondQRCodePosition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UpdateArrowTransform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ChangePlugColor()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272925" y="266482"/>
            <a:ext cx="8485500" cy="771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3E74"/>
                </a:solidFill>
              </a:rPr>
              <a:t>AR Development</a:t>
            </a:r>
            <a:endParaRPr sz="2400">
              <a:solidFill>
                <a:srgbClr val="003E7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003E74"/>
                </a:solidFill>
              </a:rPr>
              <a:t>Codes preview</a:t>
            </a:r>
            <a:endParaRPr sz="1400">
              <a:solidFill>
                <a:srgbClr val="003E74"/>
              </a:solidFill>
            </a:endParaRPr>
          </a:p>
        </p:txBody>
      </p:sp>
      <p:sp>
        <p:nvSpPr>
          <p:cNvPr id="173" name="Google Shape;173;p28"/>
          <p:cNvSpPr txBox="1"/>
          <p:nvPr>
            <p:ph idx="2" type="body"/>
          </p:nvPr>
        </p:nvSpPr>
        <p:spPr>
          <a:xfrm>
            <a:off x="3291272" y="1219000"/>
            <a:ext cx="2870100" cy="305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MainQR: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Start()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Update()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ToggleFreeze()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UpdateWindowPosition()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ColorChange(bool isBad)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ShowPlug(int copterOrder)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 txBox="1"/>
          <p:nvPr>
            <p:ph idx="2" type="body"/>
          </p:nvPr>
        </p:nvSpPr>
        <p:spPr>
          <a:xfrm>
            <a:off x="6191950" y="1166700"/>
            <a:ext cx="2870100" cy="31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InteractionManager: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GB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Start()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GB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ShowChooseSettingSymmetricDialog()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GB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OnSymmetricSelected()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GB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OnUnsymmetricSelected()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GB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ShowChooseSettingNumberDialog()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GB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OnNumberSelected(int numberOfCopters)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GB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Show_Start_button()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GB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On_start_clicked()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GB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OnAdjustmentConfirmed()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GB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AskGrabCopter()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GB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OnconfirmNumber()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GB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OnMountCopterButtonClicked()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GB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OnCableMounted()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GB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LogTimes(float overallTime)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GB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LogAction(string action)</a:t>
            </a:r>
            <a:endParaRPr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272921" y="266466"/>
            <a:ext cx="8485500" cy="42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 txBox="1"/>
          <p:nvPr>
            <p:ph idx="2" type="body"/>
          </p:nvPr>
        </p:nvSpPr>
        <p:spPr>
          <a:xfrm>
            <a:off x="272921" y="1281113"/>
            <a:ext cx="8485500" cy="305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MainQR.cs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Tracking main QR code, </a:t>
            </a:r>
            <a:r>
              <a:rPr lang="en-GB"/>
              <a:t>obtain</a:t>
            </a:r>
            <a:r>
              <a:rPr lang="en-GB"/>
              <a:t> its coordinates, pass the information to Propeller Manger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Update Box hologram, change color, change plug color, freeze box hologram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272925" y="266482"/>
            <a:ext cx="8485500" cy="771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3E74"/>
                </a:solidFill>
              </a:rPr>
              <a:t>AR Development</a:t>
            </a:r>
            <a:endParaRPr sz="2400">
              <a:solidFill>
                <a:srgbClr val="003E7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003E74"/>
                </a:solidFill>
              </a:rPr>
              <a:t>BOX GameObject in the Scene</a:t>
            </a:r>
            <a:endParaRPr sz="1400">
              <a:solidFill>
                <a:srgbClr val="003E7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272921" y="266466"/>
            <a:ext cx="8485500" cy="42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 txBox="1"/>
          <p:nvPr>
            <p:ph idx="2" type="body"/>
          </p:nvPr>
        </p:nvSpPr>
        <p:spPr>
          <a:xfrm>
            <a:off x="272921" y="1281113"/>
            <a:ext cx="8485500" cy="305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SecondQRCodeTransform.cs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Tracking individual small QR code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Show tick or cross </a:t>
            </a:r>
            <a:r>
              <a:rPr lang="en-GB"/>
              <a:t>according</a:t>
            </a:r>
            <a:r>
              <a:rPr lang="en-GB"/>
              <a:t> to propeller index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Show sphere </a:t>
            </a:r>
            <a:r>
              <a:rPr lang="en-GB"/>
              <a:t>when</a:t>
            </a:r>
            <a:r>
              <a:rPr lang="en-GB"/>
              <a:t> propeller is mounted at correct position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272925" y="266482"/>
            <a:ext cx="8485500" cy="771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3E74"/>
                </a:solidFill>
              </a:rPr>
              <a:t>AR Development</a:t>
            </a:r>
            <a:endParaRPr sz="2400">
              <a:solidFill>
                <a:srgbClr val="003E7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003E74"/>
                </a:solidFill>
              </a:rPr>
              <a:t>Propeller_x </a:t>
            </a:r>
            <a:r>
              <a:rPr lang="en-GB" sz="1400">
                <a:solidFill>
                  <a:srgbClr val="003E74"/>
                </a:solidFill>
              </a:rPr>
              <a:t>GameObject in the Scene</a:t>
            </a:r>
            <a:endParaRPr sz="1400">
              <a:solidFill>
                <a:srgbClr val="003E7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272921" y="266466"/>
            <a:ext cx="8485500" cy="42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 txBox="1"/>
          <p:nvPr>
            <p:ph idx="2" type="body"/>
          </p:nvPr>
        </p:nvSpPr>
        <p:spPr>
          <a:xfrm>
            <a:off x="272921" y="1281113"/>
            <a:ext cx="8485500" cy="305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PropellerManger.cs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Handling propellers’ hologram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Checking for propeller’s position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Showing arrow as visual cues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272925" y="266482"/>
            <a:ext cx="8485500" cy="771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3E74"/>
                </a:solidFill>
              </a:rPr>
              <a:t>AR Development</a:t>
            </a:r>
            <a:endParaRPr sz="2400">
              <a:solidFill>
                <a:srgbClr val="003E7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003E74"/>
                </a:solidFill>
              </a:rPr>
              <a:t>PropellerManger</a:t>
            </a:r>
            <a:r>
              <a:rPr lang="en-GB" sz="1400">
                <a:solidFill>
                  <a:srgbClr val="003E74"/>
                </a:solidFill>
              </a:rPr>
              <a:t> in the Scene</a:t>
            </a:r>
            <a:endParaRPr sz="1400">
              <a:solidFill>
                <a:srgbClr val="003E74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272921" y="266466"/>
            <a:ext cx="8485500" cy="42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2"/>
          <p:cNvSpPr txBox="1"/>
          <p:nvPr>
            <p:ph idx="2" type="body"/>
          </p:nvPr>
        </p:nvSpPr>
        <p:spPr>
          <a:xfrm>
            <a:off x="272921" y="1281113"/>
            <a:ext cx="8485500" cy="305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InteractionManger.cs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Handling button’s appearance and </a:t>
            </a:r>
            <a:r>
              <a:rPr lang="en-GB"/>
              <a:t>disappearance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Handling whole system logic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272925" y="266482"/>
            <a:ext cx="8485500" cy="771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3E74"/>
                </a:solidFill>
              </a:rPr>
              <a:t>AR Development</a:t>
            </a:r>
            <a:endParaRPr sz="2400">
              <a:solidFill>
                <a:srgbClr val="003E7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003E74"/>
                </a:solidFill>
              </a:rPr>
              <a:t>InteractionManger</a:t>
            </a:r>
            <a:r>
              <a:rPr lang="en-GB" sz="1400">
                <a:solidFill>
                  <a:srgbClr val="003E74"/>
                </a:solidFill>
              </a:rPr>
              <a:t> GameObject in the Scene</a:t>
            </a:r>
            <a:endParaRPr sz="1400">
              <a:solidFill>
                <a:srgbClr val="003E74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272921" y="266466"/>
            <a:ext cx="8485500" cy="42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3"/>
          <p:cNvSpPr txBox="1"/>
          <p:nvPr>
            <p:ph idx="2" type="body"/>
          </p:nvPr>
        </p:nvSpPr>
        <p:spPr>
          <a:xfrm>
            <a:off x="4750873" y="1281125"/>
            <a:ext cx="4007400" cy="305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PressableButtonHololen2 prefab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Window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Fixed above main QR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Rotating so that always face user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272925" y="266482"/>
            <a:ext cx="8485500" cy="771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3E74"/>
                </a:solidFill>
              </a:rPr>
              <a:t>AR Development</a:t>
            </a:r>
            <a:endParaRPr sz="2400">
              <a:solidFill>
                <a:srgbClr val="003E7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003E74"/>
                </a:solidFill>
              </a:rPr>
              <a:t>UI</a:t>
            </a:r>
            <a:r>
              <a:rPr lang="en-GB" sz="1400">
                <a:solidFill>
                  <a:srgbClr val="003E74"/>
                </a:solidFill>
              </a:rPr>
              <a:t> in the Scene</a:t>
            </a:r>
            <a:endParaRPr sz="1400">
              <a:solidFill>
                <a:srgbClr val="003E74"/>
              </a:solidFill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25" y="1235450"/>
            <a:ext cx="4429175" cy="185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400" y="1235450"/>
            <a:ext cx="4327701" cy="185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72921" y="266466"/>
            <a:ext cx="8485500" cy="42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272921" y="1281113"/>
            <a:ext cx="8485500" cy="305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900"/>
              <a:buAutoNum type="arabicPeriod"/>
            </a:pPr>
            <a:r>
              <a:rPr lang="en-GB" sz="2900"/>
              <a:t>System Introduction</a:t>
            </a:r>
            <a:endParaRPr sz="2900">
              <a:solidFill>
                <a:srgbClr val="1E4E79"/>
              </a:solidFill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E4E79"/>
              </a:buClr>
              <a:buSzPts val="2900"/>
              <a:buAutoNum type="arabicPeriod"/>
            </a:pPr>
            <a:r>
              <a:rPr lang="en-GB" sz="2900"/>
              <a:t>FAST(Functional Analysis System Technique)</a:t>
            </a:r>
            <a:endParaRPr sz="2900">
              <a:solidFill>
                <a:srgbClr val="1E4E79"/>
              </a:solidFill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E4E79"/>
              </a:buClr>
              <a:buSzPts val="2900"/>
              <a:buAutoNum type="arabicPeriod"/>
            </a:pPr>
            <a:r>
              <a:rPr lang="en-GB" sz="2900"/>
              <a:t>FEMA(Failure Mode and Effect Analysis)</a:t>
            </a:r>
            <a:endParaRPr sz="2900">
              <a:solidFill>
                <a:srgbClr val="1E4E79"/>
              </a:solidFill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1E4E79"/>
              </a:buClr>
              <a:buSzPts val="2900"/>
              <a:buAutoNum type="arabicPeriod"/>
            </a:pPr>
            <a:r>
              <a:rPr lang="en-GB" sz="2900"/>
              <a:t>AR system development</a:t>
            </a:r>
            <a:endParaRPr sz="2900">
              <a:solidFill>
                <a:srgbClr val="1E4E79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72921" y="266466"/>
            <a:ext cx="8485500" cy="42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003E74"/>
                </a:solidFill>
              </a:rPr>
              <a:t>Introduction</a:t>
            </a:r>
            <a:endParaRPr sz="2400">
              <a:solidFill>
                <a:srgbClr val="003E74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idx="2" type="body"/>
          </p:nvPr>
        </p:nvSpPr>
        <p:spPr>
          <a:xfrm>
            <a:off x="272921" y="1281113"/>
            <a:ext cx="8485500" cy="305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USB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WiFI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Sideload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Right click on the solution in the visual studio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Publish -&gt; to app package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certificate -&gt; only tick Arm 64 -&gt; publish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 Hololens’s device portal to deploy the app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272925" y="266482"/>
            <a:ext cx="8485500" cy="771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3E74"/>
                </a:solidFill>
              </a:rPr>
              <a:t>AR Development</a:t>
            </a:r>
            <a:endParaRPr sz="2400">
              <a:solidFill>
                <a:srgbClr val="003E7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003E74"/>
                </a:solidFill>
              </a:rPr>
              <a:t>Deploying the app</a:t>
            </a:r>
            <a:endParaRPr sz="1400">
              <a:solidFill>
                <a:srgbClr val="003E7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272921" y="266466"/>
            <a:ext cx="8485500" cy="42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rPr lang="en-GB"/>
              <a:t>111fdsfasfasdf a</a:t>
            </a:r>
            <a:endParaRPr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272925" y="1073250"/>
            <a:ext cx="3977100" cy="325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Help guide user to assemble the propellers to their designated position, and apply cable insertion for different configurations.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Provide text, animation, visual cue for training, and provide checking mechanism.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72921" y="266466"/>
            <a:ext cx="8485500" cy="42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003E74"/>
                </a:solidFill>
              </a:rPr>
              <a:t>System Introduction</a:t>
            </a:r>
            <a:endParaRPr sz="2400">
              <a:solidFill>
                <a:srgbClr val="003E74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875" y="1109650"/>
            <a:ext cx="4857750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b="0" l="465" r="475" t="0"/>
          <a:stretch/>
        </p:blipFill>
        <p:spPr>
          <a:xfrm>
            <a:off x="4250029" y="772725"/>
            <a:ext cx="4898584" cy="305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272921" y="266466"/>
            <a:ext cx="8485500" cy="42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272921" y="266466"/>
            <a:ext cx="8485500" cy="42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003E74"/>
                </a:solidFill>
              </a:rPr>
              <a:t>System Overview</a:t>
            </a:r>
            <a:endParaRPr sz="2400">
              <a:solidFill>
                <a:srgbClr val="003E74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225" y="1058300"/>
            <a:ext cx="52768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6225" y="1001077"/>
            <a:ext cx="5276851" cy="355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9925" y="1058300"/>
            <a:ext cx="5657625" cy="34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4663" y="912038"/>
            <a:ext cx="6214674" cy="371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64675" y="777650"/>
            <a:ext cx="6384075" cy="37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48587" y="796024"/>
            <a:ext cx="6402299" cy="3829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272921" y="266466"/>
            <a:ext cx="8485500" cy="42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272921" y="266466"/>
            <a:ext cx="8485500" cy="42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003E74"/>
                </a:solidFill>
              </a:rPr>
              <a:t>FAST(Functional Analysis System Technique)</a:t>
            </a:r>
            <a:endParaRPr sz="2400">
              <a:solidFill>
                <a:srgbClr val="003E74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400" y="608075"/>
            <a:ext cx="5700372" cy="392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272921" y="266466"/>
            <a:ext cx="8485500" cy="42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272921" y="266466"/>
            <a:ext cx="8485500" cy="42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003E74"/>
                </a:solidFill>
              </a:rPr>
              <a:t>Critical Function Analysis</a:t>
            </a:r>
            <a:endParaRPr sz="2400">
              <a:solidFill>
                <a:srgbClr val="003E74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975" y="693675"/>
            <a:ext cx="5578451" cy="380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272921" y="266466"/>
            <a:ext cx="8485500" cy="42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272925" y="823802"/>
            <a:ext cx="8485500" cy="35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Overlay Box Hologram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Track main QR code, apply manual offset adjustment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Vuforia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Freeze Box Hologram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Show propeller hologram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Track </a:t>
            </a:r>
            <a:r>
              <a:rPr lang="en-GB"/>
              <a:t>propeller</a:t>
            </a:r>
            <a:r>
              <a:rPr lang="en-GB"/>
              <a:t> Position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Vuforia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Transform to AR </a:t>
            </a:r>
            <a:r>
              <a:rPr lang="en-GB"/>
              <a:t>camera</a:t>
            </a:r>
            <a:r>
              <a:rPr lang="en-GB"/>
              <a:t> </a:t>
            </a:r>
            <a:r>
              <a:rPr lang="en-GB"/>
              <a:t>coordinates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/>
              <a:t>Indicating Mounting correctness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Show image to indicate number index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Show sphere and change color when the propeller at correct position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272921" y="266466"/>
            <a:ext cx="8485500" cy="42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003E74"/>
                </a:solidFill>
              </a:rPr>
              <a:t>Critical Function Analysis</a:t>
            </a:r>
            <a:endParaRPr sz="2400">
              <a:solidFill>
                <a:srgbClr val="003E7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272921" y="266466"/>
            <a:ext cx="8485500" cy="42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272921" y="266466"/>
            <a:ext cx="8485500" cy="42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003E74"/>
                </a:solidFill>
              </a:rPr>
              <a:t>FEMA(Failure Mode and Effects Analysis)</a:t>
            </a:r>
            <a:endParaRPr sz="2400">
              <a:solidFill>
                <a:srgbClr val="003E74"/>
              </a:solidFill>
            </a:endParaRPr>
          </a:p>
        </p:txBody>
      </p:sp>
      <p:graphicFrame>
        <p:nvGraphicFramePr>
          <p:cNvPr id="125" name="Google Shape;125;p22"/>
          <p:cNvGraphicFramePr/>
          <p:nvPr/>
        </p:nvGraphicFramePr>
        <p:xfrm>
          <a:off x="422400" y="99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{F30FA8F9-8EE7-4456-AF20-C77446C6FD96}</a:tableStyleId>
              </a:tblPr>
              <a:tblGrid>
                <a:gridCol w="419100"/>
                <a:gridCol w="1504950"/>
                <a:gridCol w="1047750"/>
                <a:gridCol w="1181100"/>
                <a:gridCol w="609600"/>
                <a:gridCol w="1019175"/>
                <a:gridCol w="1600200"/>
              </a:tblGrid>
              <a:tr h="13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No.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Task steps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Failure modes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Failure causes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Probability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Failure effects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Actions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1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During App running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App becomes slow and sudden shutdown occurs</a:t>
                      </a:r>
                      <a:endParaRPr b="1"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The app is putting too much workloads on CPU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High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Hololesn becomes too hot, app is too slow to work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Not using recording.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Prevent using app for too long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2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During App running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Display got dark</a:t>
                      </a:r>
                      <a:endParaRPr b="1"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Battery depletion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Low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User cannot see holograms clearly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A restart could help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Charge Hololens timely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3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During App running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User feel sick</a:t>
                      </a:r>
                      <a:endParaRPr b="1"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Bad synchronization and visual display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Moderate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Reduced training effectiveness.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Put hologram in the scene, avoid having hologram following user’s view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4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During App running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User cannot view the real world clearly</a:t>
                      </a:r>
                      <a:endParaRPr b="1"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The hologram being too bright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Moderate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Less accuracy, longer operating time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Flip Hololens glasses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Increase the transparency of the hologram</a:t>
                      </a:r>
                      <a:endParaRPr sz="800"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272921" y="266466"/>
            <a:ext cx="8485500" cy="42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2" type="body"/>
          </p:nvPr>
        </p:nvSpPr>
        <p:spPr>
          <a:xfrm>
            <a:off x="272922" y="1281125"/>
            <a:ext cx="2682900" cy="305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●"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Unity Hub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●"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Unity editor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●"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Visual Studio 2022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●"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Windows 10 or 11PC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●"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Mix Reality Feature Tool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272925" y="266482"/>
            <a:ext cx="8485500" cy="771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3E74"/>
                </a:solidFill>
              </a:rPr>
              <a:t>AR Development</a:t>
            </a:r>
            <a:endParaRPr sz="2400">
              <a:solidFill>
                <a:srgbClr val="003E7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003E74"/>
                </a:solidFill>
              </a:rPr>
              <a:t>Project Setup</a:t>
            </a:r>
            <a:endParaRPr sz="1400">
              <a:solidFill>
                <a:srgbClr val="003E74"/>
              </a:solidFill>
            </a:endParaRPr>
          </a:p>
        </p:txBody>
      </p:sp>
      <p:sp>
        <p:nvSpPr>
          <p:cNvPr id="133" name="Google Shape;133;p23"/>
          <p:cNvSpPr txBox="1"/>
          <p:nvPr>
            <p:ph idx="2" type="body"/>
          </p:nvPr>
        </p:nvSpPr>
        <p:spPr>
          <a:xfrm>
            <a:off x="3519722" y="1218925"/>
            <a:ext cx="2682900" cy="305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●"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MRTK2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●"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Vuforia</a:t>
            </a: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Engine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2" type="body"/>
          </p:nvPr>
        </p:nvSpPr>
        <p:spPr>
          <a:xfrm>
            <a:off x="6202622" y="1218925"/>
            <a:ext cx="2682900" cy="305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●"/>
            </a:pPr>
            <a:r>
              <a:rPr lang="en-GB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Hololens2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