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12192000"/>
  <p:notesSz cx="6858000" cy="9144000"/>
  <p:embeddedFontLst>
    <p:embeddedFont>
      <p:font typeface="Quattrocento Sans"/>
      <p:regular r:id="rId62"/>
      <p:bold r:id="rId63"/>
      <p:italic r:id="rId64"/>
      <p:boldItalic r:id="rId65"/>
    </p:embeddedFont>
    <p:embeddedFont>
      <p:font typeface="Helvetica Neu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0" roundtripDataSignature="AMtx7mhiNnPozcurq2CwC8oxx3uBCnx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QuattrocentoSans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QuattrocentoSans-italic.fntdata"/><Relationship Id="rId63" Type="http://schemas.openxmlformats.org/officeDocument/2006/relationships/font" Target="fonts/QuattrocentoSans-bold.fntdata"/><Relationship Id="rId22" Type="http://schemas.openxmlformats.org/officeDocument/2006/relationships/slide" Target="slides/slide16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65" Type="http://schemas.openxmlformats.org/officeDocument/2006/relationships/font" Target="fonts/QuattrocentoSans-bold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7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q!" TargetMode="External"/><Relationship Id="rId3" Type="http://schemas.openxmlformats.org/officeDocument/2006/relationships/hyperlink" Target="https://help.just-ai.com/#/docs/ru/JAICP_DSL/tags/declarative_tags/q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Patterns/base_pattern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a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random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event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patterns" TargetMode="External"/><Relationship Id="rId3" Type="http://schemas.openxmlformats.org/officeDocument/2006/relationships/hyperlink" Target="https://help.just-ai.com/#/docs/ru/Patterns/named_patterns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require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go!" TargetMode="External"/><Relationship Id="rId3" Type="http://schemas.openxmlformats.org/officeDocument/2006/relationships/hyperlink" Target="https://help.just-ai.com/#/docs/ru/JAICP_DSL/tags/reaction_tags/go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buttons" TargetMode="External"/><Relationship Id="rId3" Type="http://schemas.openxmlformats.org/officeDocument/2006/relationships/hyperlink" Target="https://help.just-ai.com/#/docs/ru/JAICP_DSL/tags/reaction_tags/inline_buttons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script_development/context.md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script" TargetMode="External"/><Relationship Id="rId3" Type="http://schemas.openxmlformats.org/officeDocument/2006/relationships/hyperlink" Target="http://underscorejs.ru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reaction_tags/if_elseif_else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en/log/server_logs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k.com/dev/marusia_skill_docs8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JS_API/variables/client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common/bot_structure/sc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about_ds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them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AICP_DSL/tags/declarative_tags/sta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https://help.just-ai.com/#/docs/ru/JAICP_DSL/tags/declarative_tags/q!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https://help.just-ai.com/#/docs/ru/JAICP_DSL/tags/declarative_tags/q</a:t>
            </a:r>
            <a:endParaRPr/>
          </a:p>
        </p:txBody>
      </p:sp>
      <p:sp>
        <p:nvSpPr>
          <p:cNvPr id="369" name="Google Shape;3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6c96200a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g76c96200a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https://help.just-ai.com/#/docs/ru/Patterns/base_patterns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5604a0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7e5604a0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e5604a0b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7e5604a0b0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e0542819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7e054281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e0542819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7e0542819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e0542819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7e0542819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0542819e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7e0542819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6c96200a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https://help.just-ai.com/#/docs/ru/JAICP_DSL/tags/reaction_tags/a</a:t>
            </a:r>
            <a:endParaRPr/>
          </a:p>
        </p:txBody>
      </p:sp>
      <p:sp>
        <p:nvSpPr>
          <p:cNvPr id="450" name="Google Shape;450;g76c96200a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a6012fb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7a6012fb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https://help.just-ai.com/#/docs/ru/JAICP_DSL/tags/reaction_tags/random</a:t>
            </a:r>
            <a:endParaRPr/>
          </a:p>
        </p:txBody>
      </p:sp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e0542819e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https://help.just-ai.com/#/docs/ru/JAICP_DSL/tags/declarative_tags/event</a:t>
            </a:r>
            <a:endParaRPr/>
          </a:p>
        </p:txBody>
      </p:sp>
      <p:sp>
        <p:nvSpPr>
          <p:cNvPr id="468" name="Google Shape;468;g7e0542819e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6c96200ab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76c96200a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https://help.just-ai.com/#/docs/ru/JAICP_DSL/tags/declarative_tags/patterns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https://help.just-ai.com/#/docs/ru/Patterns/named_patterns</a:t>
            </a:r>
            <a:endParaRPr/>
          </a:p>
        </p:txBody>
      </p:sp>
      <p:sp>
        <p:nvSpPr>
          <p:cNvPr id="483" name="Google Shape;4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https://help.just-ai.com/#/docs/ru/JAICP_DSL/tags/declarative_tags/require</a:t>
            </a:r>
            <a:endParaRPr/>
          </a:p>
        </p:txBody>
      </p:sp>
      <p:sp>
        <p:nvSpPr>
          <p:cNvPr id="492" name="Google Shape;4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https://help.just-ai.com/#/docs/ru/JAICP_DSL/tags/reaction_tags/go!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https://help.just-ai.com/#/docs/ru/JAICP_DSL/tags/reaction_tags/go</a:t>
            </a:r>
            <a:endParaRPr/>
          </a:p>
        </p:txBody>
      </p:sp>
      <p:sp>
        <p:nvSpPr>
          <p:cNvPr id="501" name="Google Shape;5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https://help.just-ai.com/#/docs/ru/JAICP_DSL/tags/reaction_tags/buttons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https://help.just-ai.com/#/docs/ru/JAICP_DSL/tags/reaction_tags/inline_buttons</a:t>
            </a:r>
            <a:endParaRPr/>
          </a:p>
        </p:txBody>
      </p:sp>
      <p:sp>
        <p:nvSpPr>
          <p:cNvPr id="512" name="Google Shape;5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f131e983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g6f131e983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f131e983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u="sng">
                <a:solidFill>
                  <a:schemeClr val="hlink"/>
                </a:solidFill>
                <a:hlinkClick r:id="rId2"/>
              </a:rPr>
              <a:t>https://help.just-ai.com/#/docs/ru/script_development/context.md</a:t>
            </a:r>
            <a:r>
              <a:rPr lang="ru-RU"/>
              <a:t> </a:t>
            </a:r>
            <a:endParaRPr/>
          </a:p>
        </p:txBody>
      </p:sp>
      <p:sp>
        <p:nvSpPr>
          <p:cNvPr id="528" name="Google Shape;528;g6f131e983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f131e9837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6f131e9837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2f1eb8095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72f1eb809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f131e9837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6f131e983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f131e9837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g6f131e9837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2f1eb8095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g72f1eb809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f131e9837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g6f131e9837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7a6012fb5_0_8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f7a6012fb5_0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http://underscorejs.ru/</a:t>
            </a:r>
            <a:endParaRPr/>
          </a:p>
        </p:txBody>
      </p:sp>
      <p:sp>
        <p:nvSpPr>
          <p:cNvPr id="595" name="Google Shape;5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https://help.just-ai.com/#/docs/ru/JAICP_DSL/tags/reaction_tags/if_elseif_else</a:t>
            </a:r>
            <a:endParaRPr/>
          </a:p>
        </p:txBody>
      </p:sp>
      <p:sp>
        <p:nvSpPr>
          <p:cNvPr id="604" name="Google Shape;6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7a6012fb5_0_5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gf7a6012fb5_0_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7a6012fb5_0_5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gf7a6012fb5_0_5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7a6012fb5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f7a6012fb5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7a6012fb5_0_6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u="sng">
                <a:solidFill>
                  <a:schemeClr val="hlink"/>
                </a:solidFill>
                <a:hlinkClick r:id="rId2"/>
              </a:rPr>
              <a:t>https://help.just-ai.com/#/docs/en/log/server_logs</a:t>
            </a:r>
            <a:r>
              <a:rPr lang="ru-RU"/>
              <a:t> </a:t>
            </a:r>
            <a:endParaRPr/>
          </a:p>
        </p:txBody>
      </p:sp>
      <p:sp>
        <p:nvSpPr>
          <p:cNvPr id="635" name="Google Shape;635;gf7a6012fb5_0_6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7a6012fb5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https://help.just-ai.com/docs/ru/JS_API/variables/context</a:t>
            </a:r>
            <a:endParaRPr/>
          </a:p>
        </p:txBody>
      </p:sp>
      <p:sp>
        <p:nvSpPr>
          <p:cNvPr id="643" name="Google Shape;643;gf7a6012fb5_0_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7a6012fb5_0_5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https://help.just-ai.com/docs/ru/JS_API/variables/request</a:t>
            </a:r>
            <a:endParaRPr/>
          </a:p>
        </p:txBody>
      </p:sp>
      <p:sp>
        <p:nvSpPr>
          <p:cNvPr id="650" name="Google Shape;650;gf7a6012fb5_0_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7a6012fb5_0_6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u="sng">
                <a:solidFill>
                  <a:schemeClr val="hlink"/>
                </a:solidFill>
                <a:hlinkClick r:id="rId2"/>
              </a:rPr>
              <a:t>https://vk.com/dev/marusia_skill_docs8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https://help.just-ai.com/docs/ru/JS_API/variables/response</a:t>
            </a:r>
            <a:endParaRPr/>
          </a:p>
        </p:txBody>
      </p:sp>
      <p:sp>
        <p:nvSpPr>
          <p:cNvPr id="657" name="Google Shape;657;gf7a6012fb5_0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7a6012fb5_0_6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u="sng">
                <a:solidFill>
                  <a:schemeClr val="hlink"/>
                </a:solidFill>
                <a:hlinkClick r:id="rId2"/>
              </a:rPr>
              <a:t>https://help.just-ai.com/docs/ru/JS_API/variables/client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https://help.just-ai.com/docs/ru/JS_API/variables/session</a:t>
            </a:r>
            <a:endParaRPr/>
          </a:p>
        </p:txBody>
      </p:sp>
      <p:sp>
        <p:nvSpPr>
          <p:cNvPr id="665" name="Google Shape;665;gf7a6012fb5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7a6012fb5_0_6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https://help.just-ai.com/docs/ru/JS_API/variables/temp</a:t>
            </a:r>
            <a:endParaRPr/>
          </a:p>
        </p:txBody>
      </p:sp>
      <p:sp>
        <p:nvSpPr>
          <p:cNvPr id="674" name="Google Shape;674;gf7a6012fb5_0_6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7a6012fb5_0_6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https://help.just-ai.com/docs/ru/JS_API/variables/parseTree</a:t>
            </a:r>
            <a:endParaRPr/>
          </a:p>
        </p:txBody>
      </p:sp>
      <p:sp>
        <p:nvSpPr>
          <p:cNvPr id="683" name="Google Shape;683;gf7a6012fb5_0_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7a6012fb5_0_6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/>
              <a:t>https://help.just-ai.com/docs/ru/JS_API/variables/injector</a:t>
            </a:r>
            <a:endParaRPr/>
          </a:p>
        </p:txBody>
      </p:sp>
      <p:sp>
        <p:nvSpPr>
          <p:cNvPr id="692" name="Google Shape;692;gf7a6012fb5_0_6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7a6012fb5_0_6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f7a6012fb5_0_6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7a6012fb5_0_6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f7a6012fb5_0_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a6012fb5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f7a6012fb5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7a6012fb5_0_6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gf7a6012fb5_0_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f7a6012fb5_0_6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gf7a6012fb5_0_6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f7a6012fb5_0_7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gf7a6012fb5_0_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7a6012fb5_0_9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3" name="Google Shape;733;gf7a6012fb5_0_9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7259ecaf5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f7259ecaf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7259ecaf5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gf7259ecaf5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https://help.just-ai.com/#/docs/ru/common/bot_structure/sc</a:t>
            </a:r>
            <a:endParaRPr/>
          </a:p>
        </p:txBody>
      </p:sp>
      <p:sp>
        <p:nvSpPr>
          <p:cNvPr id="321" name="Google Shape;3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https://help.just-ai.com/#/docs/ru/JAICP_DSL/about_dsl</a:t>
            </a:r>
            <a:endParaRPr/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https://help.just-ai.com/#/docs/ru/JAICP_DSL/tags/declarative_tags/theme</a:t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https://help.just-ai.com/#/docs/ru/JAICP_DSL/tags/declarative_tags/state</a:t>
            </a:r>
            <a:endParaRPr/>
          </a:p>
        </p:txBody>
      </p:sp>
      <p:sp>
        <p:nvSpPr>
          <p:cNvPr id="360" name="Google Shape;3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15" name="Google Shape;15;p38"/>
          <p:cNvPicPr preferRelativeResize="0"/>
          <p:nvPr/>
        </p:nvPicPr>
        <p:blipFill rotWithShape="1">
          <a:blip r:embed="rId2">
            <a:alphaModFix amt="5827"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6" name="Google Shape;16;p38"/>
          <p:cNvPicPr preferRelativeResize="0"/>
          <p:nvPr/>
        </p:nvPicPr>
        <p:blipFill rotWithShape="1">
          <a:blip r:embed="rId3">
            <a:alphaModFix amt="5827"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7" name="Google Shape;17;p38"/>
          <p:cNvPicPr preferRelativeResize="0"/>
          <p:nvPr/>
        </p:nvPicPr>
        <p:blipFill rotWithShape="1">
          <a:blip r:embed="rId4">
            <a:alphaModFix amt="5827"/>
          </a:blip>
          <a:srcRect b="65480" l="0" r="0" t="0"/>
          <a:stretch/>
        </p:blipFill>
        <p:spPr>
          <a:xfrm rot="5400000">
            <a:off x="-1819912" y="4378325"/>
            <a:ext cx="5607056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8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" showMasterSp="0">
  <p:cSld name="3_Пустой слайд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56" name="Google Shape;5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47"/>
          <p:cNvCxnSpPr/>
          <p:nvPr/>
        </p:nvCxnSpPr>
        <p:spPr>
          <a:xfrm flipH="1">
            <a:off x="741844" y="268286"/>
            <a:ext cx="4" cy="6389692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47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 copy" showMasterSp="0">
  <p:cSld name="3_Пустой слайд cop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60" name="Google Shape;6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>
  <p:cSld name="Вертикальный заголовок и текст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63" name="Google Shape;63;p49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64" name="Google Shape;64;p49"/>
          <p:cNvPicPr preferRelativeResize="0"/>
          <p:nvPr/>
        </p:nvPicPr>
        <p:blipFill rotWithShape="1">
          <a:blip r:embed="rId3">
            <a:alphaModFix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65" name="Google Shape;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9"/>
          <p:cNvCxnSpPr/>
          <p:nvPr/>
        </p:nvCxnSpPr>
        <p:spPr>
          <a:xfrm flipH="1">
            <a:off x="847724" y="268286"/>
            <a:ext cx="5" cy="6389692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 copy" showMasterSp="0">
  <p:cSld name="Вертикальный заголовок и текст cop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69" name="Google Shape;69;p50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70" name="Google Shape;70;p50"/>
          <p:cNvPicPr preferRelativeResize="0"/>
          <p:nvPr/>
        </p:nvPicPr>
        <p:blipFill rotWithShape="1">
          <a:blip r:embed="rId3">
            <a:alphaModFix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71" name="Google Shape;7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0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75" name="Google Shape;75;p51"/>
          <p:cNvPicPr preferRelativeResize="0"/>
          <p:nvPr/>
        </p:nvPicPr>
        <p:blipFill rotWithShape="1">
          <a:blip r:embed="rId2">
            <a:alphaModFix/>
          </a:blip>
          <a:srcRect b="65871" l="0" r="0" t="0"/>
          <a:stretch/>
        </p:blipFill>
        <p:spPr>
          <a:xfrm>
            <a:off x="6096000" y="4727573"/>
            <a:ext cx="5607050" cy="2125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76" name="Google Shape;76;p51"/>
          <p:cNvPicPr preferRelativeResize="0"/>
          <p:nvPr/>
        </p:nvPicPr>
        <p:blipFill rotWithShape="1">
          <a:blip r:embed="rId3">
            <a:alphaModFix/>
          </a:blip>
          <a:srcRect b="0" l="0" r="0" t="69519"/>
          <a:stretch/>
        </p:blipFill>
        <p:spPr>
          <a:xfrm>
            <a:off x="4591050" y="-11115"/>
            <a:ext cx="5183188" cy="1419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77" name="Google Shape;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68" y="1993900"/>
            <a:ext cx="1725617" cy="21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1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2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81" name="Google Shape;8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2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 showMasterSp="0">
  <p:cSld name="3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3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85" name="Google Shape;85;p53"/>
          <p:cNvPicPr preferRelativeResize="0"/>
          <p:nvPr/>
        </p:nvPicPr>
        <p:blipFill rotWithShape="1">
          <a:blip r:embed="rId2">
            <a:alphaModFix/>
          </a:blip>
          <a:srcRect b="33027" l="0" r="0" t="0"/>
          <a:stretch/>
        </p:blipFill>
        <p:spPr>
          <a:xfrm>
            <a:off x="727868" y="1993899"/>
            <a:ext cx="1725617" cy="14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3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copy" showMasterSp="0">
  <p:cSld name="3_Custom Layout cop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92" name="Google Shape;9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5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" showMasterSp="0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a6012fb5_0_7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9" id="104" name="Google Shape;104;gf7a6012fb5_0_713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05" name="Google Shape;105;gf7a6012fb5_0_713"/>
          <p:cNvPicPr preferRelativeResize="0"/>
          <p:nvPr/>
        </p:nvPicPr>
        <p:blipFill rotWithShape="1">
          <a:blip r:embed="rId3">
            <a:alphaModFix amt="5830"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06" name="Google Shape;106;gf7a6012fb5_0_713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819911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f7a6012fb5_0_71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4" showMasterSp="0">
  <p:cSld name="Заголовок и объект copy 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8" id="21" name="Google Shape;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617715"/>
            <a:ext cx="1725617" cy="2101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2" name="Google Shape;22;p39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3" name="Google Shape;23;p39"/>
          <p:cNvPicPr preferRelativeResize="0"/>
          <p:nvPr/>
        </p:nvPicPr>
        <p:blipFill rotWithShape="1">
          <a:blip r:embed="rId4">
            <a:alphaModFix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4" showMasterSp="0">
  <p:cSld name="Заголовок и объект copy 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6012fb5_0_719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8" id="110" name="Google Shape;110;gf7a6012fb5_0_7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617715"/>
            <a:ext cx="1725617" cy="2101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11" name="Google Shape;111;gf7a6012fb5_0_719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12" name="Google Shape;112;gf7a6012fb5_0_719"/>
          <p:cNvPicPr preferRelativeResize="0"/>
          <p:nvPr/>
        </p:nvPicPr>
        <p:blipFill rotWithShape="1">
          <a:blip r:embed="rId4">
            <a:alphaModFix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7a6012fb5_0_71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showMasterSp="0">
  <p:cSld name="1_Пустой слайд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a6012fb5_0_7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5" id="116" name="Google Shape;116;gf7a6012fb5_0_725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f7a6012fb5_0_72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2" showMasterSp="0">
  <p:cSld name="Заголовок и объект copy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a6012fb5_0_7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9" id="120" name="Google Shape;120;gf7a6012fb5_0_729"/>
          <p:cNvPicPr preferRelativeResize="0"/>
          <p:nvPr/>
        </p:nvPicPr>
        <p:blipFill rotWithShape="1">
          <a:blip r:embed="rId2">
            <a:alphaModFix amt="1024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21" name="Google Shape;121;gf7a6012fb5_0_729"/>
          <p:cNvPicPr preferRelativeResize="0"/>
          <p:nvPr/>
        </p:nvPicPr>
        <p:blipFill rotWithShape="1">
          <a:blip r:embed="rId3">
            <a:alphaModFix amt="10240"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22" name="Google Shape;122;gf7a6012fb5_0_729"/>
          <p:cNvPicPr preferRelativeResize="0"/>
          <p:nvPr/>
        </p:nvPicPr>
        <p:blipFill rotWithShape="1">
          <a:blip r:embed="rId4">
            <a:alphaModFix amt="10240"/>
          </a:blip>
          <a:srcRect b="65480" l="0" r="0" t="0"/>
          <a:stretch/>
        </p:blipFill>
        <p:spPr>
          <a:xfrm rot="5400000">
            <a:off x="-1819911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7a6012fb5_0_72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a6012fb5_0_73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5" showMasterSp="0">
  <p:cSld name="Заголовок и объект copy 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a6012fb5_0_7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EBC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9" id="128" name="Google Shape;128;gf7a6012fb5_0_737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29" name="Google Shape;129;gf7a6012fb5_0_737"/>
          <p:cNvPicPr preferRelativeResize="0"/>
          <p:nvPr/>
        </p:nvPicPr>
        <p:blipFill rotWithShape="1">
          <a:blip r:embed="rId3">
            <a:alphaModFix amt="5830"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30" name="Google Shape;130;gf7a6012fb5_0_737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819911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f7a6012fb5_0_73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3" showMasterSp="0">
  <p:cSld name="Заголовок и объект copy 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a6012fb5_0_7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f7a6012fb5_0_74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1" showMasterSp="0">
  <p:cSld name="Заголовок и объект copy 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a6012fb5_0_7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7a6012fb5_0_746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>
  <p:cSld name="Пустой слайд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a6012fb5_0_749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5" id="140" name="Google Shape;140;gf7a6012fb5_0_749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141" name="Google Shape;141;gf7a6012fb5_0_749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42" name="Google Shape;142;gf7a6012fb5_0_749"/>
          <p:cNvPicPr preferRelativeResize="0"/>
          <p:nvPr/>
        </p:nvPicPr>
        <p:blipFill rotWithShape="1">
          <a:blip r:embed="rId4">
            <a:alphaModFix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7a6012fb5_0_74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" showMasterSp="0">
  <p:cSld name="2_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a6012fb5_0_75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3" id="146" name="Google Shape;146;gf7a6012fb5_0_755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90"/>
            <a:ext cx="411183" cy="4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f7a6012fb5_0_75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" showMasterSp="0">
  <p:cSld name="3_Пустой слайд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149" name="Google Shape;149;gf7a6012fb5_0_7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f7a6012fb5_0_759"/>
          <p:cNvCxnSpPr/>
          <p:nvPr/>
        </p:nvCxnSpPr>
        <p:spPr>
          <a:xfrm>
            <a:off x="741848" y="268286"/>
            <a:ext cx="0" cy="6389700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1" name="Google Shape;151;gf7a6012fb5_0_75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showMasterSp="0">
  <p:cSld name="1_Пустой слайд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27" name="Google Shape;27;p40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 copy" showMasterSp="0">
  <p:cSld name="3_Пустой слайд cop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153" name="Google Shape;153;gf7a6012fb5_0_7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f7a6012fb5_0_76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>
  <p:cSld name="Вертикальный заголовок и текст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156" name="Google Shape;156;gf7a6012fb5_0_766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157" name="Google Shape;157;gf7a6012fb5_0_766"/>
          <p:cNvPicPr preferRelativeResize="0"/>
          <p:nvPr/>
        </p:nvPicPr>
        <p:blipFill rotWithShape="1">
          <a:blip r:embed="rId3">
            <a:alphaModFix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158" name="Google Shape;158;gf7a6012fb5_0_7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f7a6012fb5_0_766"/>
          <p:cNvCxnSpPr/>
          <p:nvPr/>
        </p:nvCxnSpPr>
        <p:spPr>
          <a:xfrm>
            <a:off x="847729" y="268286"/>
            <a:ext cx="0" cy="6389700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gf7a6012fb5_0_766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 copy" showMasterSp="0">
  <p:cSld name="Вертикальный заголовок и текст cop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162" name="Google Shape;162;gf7a6012fb5_0_772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163" name="Google Shape;163;gf7a6012fb5_0_772"/>
          <p:cNvPicPr preferRelativeResize="0"/>
          <p:nvPr/>
        </p:nvPicPr>
        <p:blipFill rotWithShape="1">
          <a:blip r:embed="rId3">
            <a:alphaModFix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164" name="Google Shape;164;gf7a6012fb5_0_7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7a6012fb5_0_77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a6012fb5_0_777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9" id="168" name="Google Shape;168;gf7a6012fb5_0_777"/>
          <p:cNvPicPr preferRelativeResize="0"/>
          <p:nvPr/>
        </p:nvPicPr>
        <p:blipFill rotWithShape="1">
          <a:blip r:embed="rId2">
            <a:alphaModFix/>
          </a:blip>
          <a:srcRect b="65871" l="0" r="0" t="0"/>
          <a:stretch/>
        </p:blipFill>
        <p:spPr>
          <a:xfrm>
            <a:off x="6096000" y="4727573"/>
            <a:ext cx="5607050" cy="2125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69" name="Google Shape;169;gf7a6012fb5_0_777"/>
          <p:cNvPicPr preferRelativeResize="0"/>
          <p:nvPr/>
        </p:nvPicPr>
        <p:blipFill rotWithShape="1">
          <a:blip r:embed="rId3">
            <a:alphaModFix/>
          </a:blip>
          <a:srcRect b="0" l="0" r="0" t="69518"/>
          <a:stretch/>
        </p:blipFill>
        <p:spPr>
          <a:xfrm>
            <a:off x="4591050" y="-11115"/>
            <a:ext cx="5183188" cy="1419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70" name="Google Shape;170;gf7a6012fb5_0_7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f7a6012fb5_0_77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a6012fb5_0_783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6" id="174" name="Google Shape;174;gf7a6012fb5_0_7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f7a6012fb5_0_78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 copy" showMasterSp="0">
  <p:cSld name="1_Custom Layout cop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a6012fb5_0_787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f7a6012fb5_0_78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 showMasterSp="0">
  <p:cSld name="3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a6012fb5_0_790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6" id="181" name="Google Shape;181;gf7a6012fb5_0_790"/>
          <p:cNvPicPr preferRelativeResize="0"/>
          <p:nvPr/>
        </p:nvPicPr>
        <p:blipFill rotWithShape="1">
          <a:blip r:embed="rId2">
            <a:alphaModFix/>
          </a:blip>
          <a:srcRect b="33025" l="0" r="0" t="0"/>
          <a:stretch/>
        </p:blipFill>
        <p:spPr>
          <a:xfrm>
            <a:off x="727868" y="1993899"/>
            <a:ext cx="1725617" cy="14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f7a6012fb5_0_79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copy 1" showMasterSp="0">
  <p:cSld name="3_Custom Layout copy 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a6012fb5_0_794"/>
          <p:cNvSpPr/>
          <p:nvPr/>
        </p:nvSpPr>
        <p:spPr>
          <a:xfrm>
            <a:off x="0" y="0"/>
            <a:ext cx="6097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f7a6012fb5_0_794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a6012fb5_0_797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6" id="188" name="Google Shape;188;gf7a6012fb5_0_7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f7a6012fb5_0_79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2" showMasterSp="0">
  <p:cSld name="Заголовок и объект copy 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7a6012fb5_0_8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200" name="Google Shape;200;gf7a6012fb5_0_809"/>
          <p:cNvPicPr preferRelativeResize="0"/>
          <p:nvPr/>
        </p:nvPicPr>
        <p:blipFill rotWithShape="1">
          <a:blip r:embed="rId2">
            <a:alphaModFix amt="1024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01" name="Google Shape;201;gf7a6012fb5_0_809"/>
          <p:cNvPicPr preferRelativeResize="0"/>
          <p:nvPr/>
        </p:nvPicPr>
        <p:blipFill rotWithShape="1">
          <a:blip r:embed="rId3">
            <a:alphaModFix amt="10240"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02" name="Google Shape;202;gf7a6012fb5_0_809"/>
          <p:cNvPicPr preferRelativeResize="0"/>
          <p:nvPr/>
        </p:nvPicPr>
        <p:blipFill rotWithShape="1">
          <a:blip r:embed="rId4">
            <a:alphaModFix amt="10240"/>
          </a:blip>
          <a:srcRect b="65480" l="0" r="0" t="0"/>
          <a:stretch/>
        </p:blipFill>
        <p:spPr>
          <a:xfrm rot="5400000">
            <a:off x="-1819912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f7a6012fb5_0_80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2" showMasterSp="0">
  <p:cSld name="Заголовок и объект copy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31" name="Google Shape;31;p41"/>
          <p:cNvPicPr preferRelativeResize="0"/>
          <p:nvPr/>
        </p:nvPicPr>
        <p:blipFill rotWithShape="1">
          <a:blip r:embed="rId2">
            <a:alphaModFix amt="10237"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32" name="Google Shape;32;p41"/>
          <p:cNvPicPr preferRelativeResize="0"/>
          <p:nvPr/>
        </p:nvPicPr>
        <p:blipFill rotWithShape="1">
          <a:blip r:embed="rId3">
            <a:alphaModFix amt="10237"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33" name="Google Shape;33;p41"/>
          <p:cNvPicPr preferRelativeResize="0"/>
          <p:nvPr/>
        </p:nvPicPr>
        <p:blipFill rotWithShape="1">
          <a:blip r:embed="rId4">
            <a:alphaModFix amt="10237"/>
          </a:blip>
          <a:srcRect b="65480" l="0" r="0" t="0"/>
          <a:stretch/>
        </p:blipFill>
        <p:spPr>
          <a:xfrm rot="5400000">
            <a:off x="-1819912" y="4378325"/>
            <a:ext cx="5607056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" showMasterSp="0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7a6012fb5_0_8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206" name="Google Shape;206;gf7a6012fb5_0_815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07" name="Google Shape;207;gf7a6012fb5_0_815"/>
          <p:cNvPicPr preferRelativeResize="0"/>
          <p:nvPr/>
        </p:nvPicPr>
        <p:blipFill rotWithShape="1">
          <a:blip r:embed="rId3">
            <a:alphaModFix amt="5830"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08" name="Google Shape;208;gf7a6012fb5_0_815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819912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f7a6012fb5_0_81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4" showMasterSp="0">
  <p:cSld name="Заголовок и объект copy 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a6012fb5_0_821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8" id="212" name="Google Shape;212;gf7a6012fb5_0_8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617715"/>
            <a:ext cx="1725617" cy="2101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13" name="Google Shape;213;gf7a6012fb5_0_821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14" name="Google Shape;214;gf7a6012fb5_0_821"/>
          <p:cNvPicPr preferRelativeResize="0"/>
          <p:nvPr/>
        </p:nvPicPr>
        <p:blipFill rotWithShape="1">
          <a:blip r:embed="rId4">
            <a:alphaModFix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f7a6012fb5_0_82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showMasterSp="0">
  <p:cSld name="1_Пустой слайд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7a6012fb5_0_827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218" name="Google Shape;218;gf7a6012fb5_0_827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f7a6012fb5_0_82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>
  <p:cSld name="Пустой слайд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7a6012fb5_0_831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222" name="Google Shape;222;gf7a6012fb5_0_831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223" name="Google Shape;223;gf7a6012fb5_0_831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24" name="Google Shape;224;gf7a6012fb5_0_831"/>
          <p:cNvPicPr preferRelativeResize="0"/>
          <p:nvPr/>
        </p:nvPicPr>
        <p:blipFill rotWithShape="1">
          <a:blip r:embed="rId4">
            <a:alphaModFix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7a6012fb5_0_83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" showMasterSp="0">
  <p:cSld name="2_Пустой слайд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7a6012fb5_0_837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3" id="228" name="Google Shape;228;gf7a6012fb5_0_837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90"/>
            <a:ext cx="411183" cy="4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7a6012fb5_0_83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7a6012fb5_0_84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5" showMasterSp="0">
  <p:cSld name="Заголовок и объект copy 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7a6012fb5_0_8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EBC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234" name="Google Shape;234;gf7a6012fb5_0_843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35" name="Google Shape;235;gf7a6012fb5_0_843"/>
          <p:cNvPicPr preferRelativeResize="0"/>
          <p:nvPr/>
        </p:nvPicPr>
        <p:blipFill rotWithShape="1">
          <a:blip r:embed="rId3">
            <a:alphaModFix amt="5830"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36" name="Google Shape;236;gf7a6012fb5_0_843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819912" y="4378326"/>
            <a:ext cx="5607056" cy="21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f7a6012fb5_0_84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3" showMasterSp="0">
  <p:cSld name="Заголовок и объект copy 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7a6012fb5_0_8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gf7a6012fb5_0_84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1" showMasterSp="0">
  <p:cSld name="Заголовок и объект copy 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7a6012fb5_0_8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gf7a6012fb5_0_85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" showMasterSp="0">
  <p:cSld name="3_Пустой слайд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245" name="Google Shape;245;gf7a6012fb5_0_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gf7a6012fb5_0_855"/>
          <p:cNvCxnSpPr/>
          <p:nvPr/>
        </p:nvCxnSpPr>
        <p:spPr>
          <a:xfrm>
            <a:off x="741847" y="268285"/>
            <a:ext cx="0" cy="6389700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7" name="Google Shape;247;gf7a6012fb5_0_85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 copy" showMasterSp="0">
  <p:cSld name="3_Пустой слайд cop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249" name="Google Shape;249;gf7a6012fb5_0_8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594" y="268288"/>
            <a:ext cx="460932" cy="56160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f7a6012fb5_0_85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>
  <p:cSld name="Вертикальный заголовок и текст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252" name="Google Shape;252;gf7a6012fb5_0_862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253" name="Google Shape;253;gf7a6012fb5_0_862"/>
          <p:cNvPicPr preferRelativeResize="0"/>
          <p:nvPr/>
        </p:nvPicPr>
        <p:blipFill rotWithShape="1">
          <a:blip r:embed="rId3">
            <a:alphaModFix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254" name="Google Shape;254;gf7a6012fb5_0_8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f7a6012fb5_0_862"/>
          <p:cNvCxnSpPr/>
          <p:nvPr/>
        </p:nvCxnSpPr>
        <p:spPr>
          <a:xfrm>
            <a:off x="847728" y="268285"/>
            <a:ext cx="0" cy="6389700"/>
          </a:xfrm>
          <a:prstGeom prst="straightConnector1">
            <a:avLst/>
          </a:prstGeom>
          <a:noFill/>
          <a:ln cap="flat" cmpd="sng" w="28575">
            <a:solidFill>
              <a:srgbClr val="F5F5F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6" name="Google Shape;256;gf7a6012fb5_0_86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 copy" showMasterSp="0">
  <p:cSld name="Вертикальный заголовок и текст cop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6" id="258" name="Google Shape;258;gf7a6012fb5_0_868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7" id="259" name="Google Shape;259;gf7a6012fb5_0_868"/>
          <p:cNvPicPr preferRelativeResize="0"/>
          <p:nvPr/>
        </p:nvPicPr>
        <p:blipFill rotWithShape="1">
          <a:blip r:embed="rId3">
            <a:alphaModFix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260" name="Google Shape;260;gf7a6012fb5_0_8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74625"/>
            <a:ext cx="56038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f7a6012fb5_0_868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7a6012fb5_0_873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264" name="Google Shape;264;gf7a6012fb5_0_873"/>
          <p:cNvPicPr preferRelativeResize="0"/>
          <p:nvPr/>
        </p:nvPicPr>
        <p:blipFill rotWithShape="1">
          <a:blip r:embed="rId2">
            <a:alphaModFix/>
          </a:blip>
          <a:srcRect b="65871" l="0" r="0" t="0"/>
          <a:stretch/>
        </p:blipFill>
        <p:spPr>
          <a:xfrm>
            <a:off x="6096000" y="4727573"/>
            <a:ext cx="5607050" cy="2125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65" name="Google Shape;265;gf7a6012fb5_0_873"/>
          <p:cNvPicPr preferRelativeResize="0"/>
          <p:nvPr/>
        </p:nvPicPr>
        <p:blipFill rotWithShape="1">
          <a:blip r:embed="rId3">
            <a:alphaModFix/>
          </a:blip>
          <a:srcRect b="0" l="0" r="0" t="69517"/>
          <a:stretch/>
        </p:blipFill>
        <p:spPr>
          <a:xfrm>
            <a:off x="4591050" y="-11117"/>
            <a:ext cx="5183188" cy="1419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266" name="Google Shape;266;gf7a6012fb5_0_8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f7a6012fb5_0_87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7a6012fb5_0_879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270" name="Google Shape;270;gf7a6012fb5_0_8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f7a6012fb5_0_87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 showMasterSp="0">
  <p:cSld name="3_Custom Layou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7a6012fb5_0_883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274" name="Google Shape;274;gf7a6012fb5_0_883"/>
          <p:cNvPicPr preferRelativeResize="0"/>
          <p:nvPr/>
        </p:nvPicPr>
        <p:blipFill rotWithShape="1">
          <a:blip r:embed="rId2">
            <a:alphaModFix/>
          </a:blip>
          <a:srcRect b="33025" l="0" r="0" t="0"/>
          <a:stretch/>
        </p:blipFill>
        <p:spPr>
          <a:xfrm>
            <a:off x="727868" y="1993898"/>
            <a:ext cx="1725617" cy="14076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f7a6012fb5_0_88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copy" showMasterSp="0">
  <p:cSld name="3_Custom Layout cop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7a6012fb5_0_887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gf7a6012fb5_0_88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copy 1" showMasterSp="0">
  <p:cSld name="3_Custom Layout copy 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7a6012fb5_0_890"/>
          <p:cNvSpPr/>
          <p:nvPr/>
        </p:nvSpPr>
        <p:spPr>
          <a:xfrm>
            <a:off x="0" y="0"/>
            <a:ext cx="6097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gf7a6012fb5_0_89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7a6012fb5_0_893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6" id="284" name="Google Shape;284;gf7a6012fb5_0_8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f7a6012fb5_0_89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5" showMasterSp="0">
  <p:cSld name="Заголовок и объект copy 5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EBC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39" name="Google Shape;39;p43"/>
          <p:cNvPicPr preferRelativeResize="0"/>
          <p:nvPr/>
        </p:nvPicPr>
        <p:blipFill rotWithShape="1">
          <a:blip r:embed="rId2">
            <a:alphaModFix amt="5827"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40" name="Google Shape;40;p43"/>
          <p:cNvPicPr preferRelativeResize="0"/>
          <p:nvPr/>
        </p:nvPicPr>
        <p:blipFill rotWithShape="1">
          <a:blip r:embed="rId3">
            <a:alphaModFix amt="5827"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41" name="Google Shape;41;p43"/>
          <p:cNvPicPr preferRelativeResize="0"/>
          <p:nvPr/>
        </p:nvPicPr>
        <p:blipFill rotWithShape="1">
          <a:blip r:embed="rId4">
            <a:alphaModFix amt="5827"/>
          </a:blip>
          <a:srcRect b="65480" l="0" r="0" t="0"/>
          <a:stretch/>
        </p:blipFill>
        <p:spPr>
          <a:xfrm rot="5400000">
            <a:off x="-1819912" y="4378325"/>
            <a:ext cx="5607056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3" showMasterSp="0">
  <p:cSld name="Заголовок и объект copy 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1" showMasterSp="0">
  <p:cSld name="Заголовок и объект copy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>
  <p:cSld name="Пустой слай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51" name="Google Shape;51;p46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92071" y="269354"/>
            <a:ext cx="411183" cy="434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52" name="Google Shape;52;p46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53" name="Google Shape;53;p46"/>
          <p:cNvPicPr preferRelativeResize="0"/>
          <p:nvPr/>
        </p:nvPicPr>
        <p:blipFill rotWithShape="1">
          <a:blip r:embed="rId4">
            <a:alphaModFix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28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8.xml"/><Relationship Id="rId1" Type="http://schemas.openxmlformats.org/officeDocument/2006/relationships/image" Target="../media/image14.png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4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8.xml"/><Relationship Id="rId1" Type="http://schemas.openxmlformats.org/officeDocument/2006/relationships/image" Target="../media/image11.png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4.xml"/><Relationship Id="rId6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0"/>
            <a:ext cx="318135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8" id="7" name="Google Shape;7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7868" y="1993900"/>
            <a:ext cx="1725617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8" name="Google Shape;8;p37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9" name="Google Shape;9;p37"/>
          <p:cNvPicPr preferRelativeResize="0"/>
          <p:nvPr/>
        </p:nvPicPr>
        <p:blipFill rotWithShape="1">
          <a:blip r:embed="rId3">
            <a:alphaModFix/>
          </a:blip>
          <a:srcRect b="0" l="0" r="0" t="69745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7"/>
          <p:cNvSpPr txBox="1"/>
          <p:nvPr>
            <p:ph type="title"/>
          </p:nvPr>
        </p:nvSpPr>
        <p:spPr>
          <a:xfrm>
            <a:off x="1826683" y="1371600"/>
            <a:ext cx="97536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a6012fb5_0_705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8" id="96" name="Google Shape;96;gf7a6012fb5_0_7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97" name="Google Shape;97;gf7a6012fb5_0_705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08525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98" name="Google Shape;98;gf7a6012fb5_0_705"/>
          <p:cNvPicPr preferRelativeResize="0"/>
          <p:nvPr/>
        </p:nvPicPr>
        <p:blipFill rotWithShape="1">
          <a:blip r:embed="rId3">
            <a:alphaModFix/>
          </a:blip>
          <a:srcRect b="0" l="0" r="0" t="69744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7a6012fb5_0_705"/>
          <p:cNvSpPr txBox="1"/>
          <p:nvPr>
            <p:ph type="title"/>
          </p:nvPr>
        </p:nvSpPr>
        <p:spPr>
          <a:xfrm>
            <a:off x="1826683" y="1371600"/>
            <a:ext cx="975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Google Shape;100;gf7a6012fb5_0_705"/>
          <p:cNvSpPr txBox="1"/>
          <p:nvPr>
            <p:ph idx="1" type="body"/>
          </p:nvPr>
        </p:nvSpPr>
        <p:spPr>
          <a:xfrm>
            <a:off x="6805083" y="2438400"/>
            <a:ext cx="47751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Google Shape;101;gf7a6012fb5_0_70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a6012fb5_0_801"/>
          <p:cNvSpPr/>
          <p:nvPr/>
        </p:nvSpPr>
        <p:spPr>
          <a:xfrm>
            <a:off x="0" y="0"/>
            <a:ext cx="3181200" cy="68580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8" id="192" name="Google Shape;192;gf7a6012fb5_0_8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7868" y="1993900"/>
            <a:ext cx="1725617" cy="2101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93" name="Google Shape;193;gf7a6012fb5_0_801"/>
          <p:cNvPicPr preferRelativeResize="0"/>
          <p:nvPr/>
        </p:nvPicPr>
        <p:blipFill rotWithShape="1">
          <a:blip r:embed="rId2">
            <a:alphaModFix/>
          </a:blip>
          <a:srcRect b="65480" l="0" r="0" t="0"/>
          <a:stretch/>
        </p:blipFill>
        <p:spPr>
          <a:xfrm>
            <a:off x="6191250" y="4726307"/>
            <a:ext cx="5607050" cy="214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94" name="Google Shape;194;gf7a6012fb5_0_801"/>
          <p:cNvPicPr preferRelativeResize="0"/>
          <p:nvPr/>
        </p:nvPicPr>
        <p:blipFill rotWithShape="1">
          <a:blip r:embed="rId3">
            <a:alphaModFix/>
          </a:blip>
          <a:srcRect b="0" l="0" r="0" t="69743"/>
          <a:stretch/>
        </p:blipFill>
        <p:spPr>
          <a:xfrm>
            <a:off x="4591050" y="0"/>
            <a:ext cx="5183188" cy="14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7a6012fb5_0_801"/>
          <p:cNvSpPr txBox="1"/>
          <p:nvPr>
            <p:ph type="title"/>
          </p:nvPr>
        </p:nvSpPr>
        <p:spPr>
          <a:xfrm>
            <a:off x="1826683" y="1371600"/>
            <a:ext cx="975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6" name="Google Shape;196;gf7a6012fb5_0_801"/>
          <p:cNvSpPr txBox="1"/>
          <p:nvPr>
            <p:ph idx="1" type="body"/>
          </p:nvPr>
        </p:nvSpPr>
        <p:spPr>
          <a:xfrm>
            <a:off x="6805083" y="2438400"/>
            <a:ext cx="47751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7" name="Google Shape;197;gf7a6012fb5_0_80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elp.just-ai.com/docs/ru/Content_testing/tests_xml/tests_x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/>
        </p:nvSpPr>
        <p:spPr>
          <a:xfrm>
            <a:off x="1105625" y="1501697"/>
            <a:ext cx="7994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-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Разработка навыка</a:t>
            </a:r>
            <a:endParaRPr b="1" sz="57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-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для Маруси</a:t>
            </a:r>
            <a:endParaRPr b="1" sz="57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-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(на JAICP)</a:t>
            </a:r>
            <a:endParaRPr b="1" sz="57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Рисунок 5" id="291" name="Google Shape;2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408" y="-1379916"/>
            <a:ext cx="3582918" cy="761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/>
          <p:nvPr/>
        </p:nvSpPr>
        <p:spPr>
          <a:xfrm>
            <a:off x="1087208" y="816370"/>
            <a:ext cx="10564800" cy="5827800"/>
          </a:xfrm>
          <a:prstGeom prst="roundRect">
            <a:avLst>
              <a:gd fmla="val 2463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7"/>
          <p:cNvSpPr txBox="1"/>
          <p:nvPr/>
        </p:nvSpPr>
        <p:spPr>
          <a:xfrm>
            <a:off x="1271796" y="51983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Теги «q:» и «q!:»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1364250" y="1078826"/>
            <a:ext cx="10217400" cy="5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Greeting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(привет/здравствуй*) *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Здравствуй! Как твои дела?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DoinGood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(хорош*/норм*) *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Рад слышать! Чем я могу помочь?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DoinBad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(плох*/не (очень/хорош*)) *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Жаль :( Могу я помочь?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TellJoke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(шутк*/анекдот*/*шути) *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Восстание машин победило: вы когда-нибудь видели робота,                                                    доказывающего людям, что он робот?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7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6c96200ab_0_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0" name="Google Shape;380;g76c96200ab_0_0"/>
          <p:cNvSpPr/>
          <p:nvPr/>
        </p:nvSpPr>
        <p:spPr>
          <a:xfrm>
            <a:off x="1016958" y="900695"/>
            <a:ext cx="10564800" cy="5827800"/>
          </a:xfrm>
          <a:prstGeom prst="roundRect">
            <a:avLst>
              <a:gd fmla="val 2463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g76c96200ab_0_0"/>
          <p:cNvSpPr txBox="1"/>
          <p:nvPr/>
        </p:nvSpPr>
        <p:spPr>
          <a:xfrm>
            <a:off x="1155850" y="99700"/>
            <a:ext cx="10287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g76c96200ab_0_0"/>
          <p:cNvSpPr txBox="1"/>
          <p:nvPr/>
        </p:nvSpPr>
        <p:spPr>
          <a:xfrm>
            <a:off x="1381200" y="983725"/>
            <a:ext cx="9429600" cy="5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как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дела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у тебя дела? А как твои дела, друг? Как дела?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звони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Звони, перезвони, позвоните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заявка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Заявка, заявку, заявке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осадк*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~дождь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~снег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~град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одна из альтернатив обязательна в запросе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осадк*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~дождь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~снег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~град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альтернативы в запросе опциональны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~заказ * (~сделать/~оформить/оформлен*)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 хочу сделать заказ. А заказ можно оформить?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5604a0b0_0_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8" name="Google Shape;388;g7e5604a0b0_0_0"/>
          <p:cNvSpPr/>
          <p:nvPr/>
        </p:nvSpPr>
        <p:spPr>
          <a:xfrm>
            <a:off x="908325" y="4270775"/>
            <a:ext cx="9336900" cy="2406600"/>
          </a:xfrm>
          <a:prstGeom prst="roundRect">
            <a:avLst>
              <a:gd fmla="val 2463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g7e5604a0b0_0_0"/>
          <p:cNvSpPr txBox="1"/>
          <p:nvPr/>
        </p:nvSpPr>
        <p:spPr>
          <a:xfrm>
            <a:off x="1155850" y="99700"/>
            <a:ext cx="10287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Матчинг</a:t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g7e5604a0b0_0_0"/>
          <p:cNvSpPr txBox="1"/>
          <p:nvPr/>
        </p:nvSpPr>
        <p:spPr>
          <a:xfrm>
            <a:off x="1004025" y="4058075"/>
            <a:ext cx="91008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patterns on state: /Start, for phrase 'отмени все оповещения'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result: 0.661, fromState: /, toState: /RemoveAllAlarms, effectivePattern: * { отмен* } * } все } оповещен* } *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result: 0.547, fromState: /, toState: /RemoveNotification, effectivePattern: * { отмен* } * } оповещен* } *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31.png" id="391" name="Google Shape;391;g7e5604a0b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7475" y="1259876"/>
            <a:ext cx="1758203" cy="433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e5604a0b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015" y="954812"/>
            <a:ext cx="8381885" cy="304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e5604a0b0_0_1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8" name="Google Shape;398;g7e5604a0b0_0_15"/>
          <p:cNvSpPr/>
          <p:nvPr/>
        </p:nvSpPr>
        <p:spPr>
          <a:xfrm>
            <a:off x="1061425" y="4546125"/>
            <a:ext cx="10880700" cy="1958700"/>
          </a:xfrm>
          <a:prstGeom prst="roundRect">
            <a:avLst>
              <a:gd fmla="val 2463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g7e5604a0b0_0_15"/>
          <p:cNvSpPr txBox="1"/>
          <p:nvPr/>
        </p:nvSpPr>
        <p:spPr>
          <a:xfrm>
            <a:off x="1155850" y="99700"/>
            <a:ext cx="10287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Матчинг</a:t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0" name="Google Shape;400;g7e5604a0b0_0_15"/>
          <p:cNvSpPr txBox="1"/>
          <p:nvPr/>
        </p:nvSpPr>
        <p:spPr>
          <a:xfrm>
            <a:off x="1087975" y="4546125"/>
            <a:ext cx="108276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patterns on state: /Start, for phrase 'удали'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result: 0.628, fromState: /, toState: /RemoveNotification, effectivePattern: * { удал* } * } } *</a:t>
            </a:r>
            <a:endParaRPr b="0" i="1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patterns on state: /RemoveAllAlarms, for phrase 'удали'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result: 0.998, fromState: /RemoveAllAlarms, toState: /RemoveAllAlarms/Agree, effectivePattern: * удали* *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result: 0.628, fromState: /, toState: /RemoveNotification, effectivePattern: * { удал* } * } } *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32.png" id="401" name="Google Shape;401;g7e5604a0b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20525" y="1389573"/>
            <a:ext cx="2168175" cy="2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5604a0b0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425" y="826150"/>
            <a:ext cx="8195624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e0542819e_0_0"/>
          <p:cNvSpPr/>
          <p:nvPr/>
        </p:nvSpPr>
        <p:spPr>
          <a:xfrm>
            <a:off x="4268996" y="1666301"/>
            <a:ext cx="6693000" cy="3413400"/>
          </a:xfrm>
          <a:prstGeom prst="roundRect">
            <a:avLst>
              <a:gd fmla="val 372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g7e0542819e_0_0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7e0542819e_0_0"/>
          <p:cNvSpPr txBox="1"/>
          <p:nvPr/>
        </p:nvSpPr>
        <p:spPr>
          <a:xfrm>
            <a:off x="4496901" y="1957131"/>
            <a:ext cx="66156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*звони * (потом/позже) *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Перезвони потом, пожалуйста.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Позвони мне позже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Позвоните мне потом.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Позвони попозже, если тебе не сложно.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10" name="Google Shape;410;g7e054281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514" y="1427602"/>
            <a:ext cx="1631619" cy="49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542819e_0_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"/>
          <p:cNvSpPr/>
          <p:nvPr/>
        </p:nvSpPr>
        <p:spPr>
          <a:xfrm>
            <a:off x="4268996" y="1666301"/>
            <a:ext cx="6692901" cy="3413424"/>
          </a:xfrm>
          <a:prstGeom prst="roundRect">
            <a:avLst>
              <a:gd fmla="val 372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8" name="Google Shape;418;p8"/>
          <p:cNvSpPr txBox="1"/>
          <p:nvPr/>
        </p:nvSpPr>
        <p:spPr>
          <a:xfrm>
            <a:off x="4496901" y="1957131"/>
            <a:ext cx="6615598" cy="2733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~какой (погод*/прогноз) *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Какая погодка?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завтра прогноз какой?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прогнозы на завтра?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19" name="Google Shape;4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514" y="1427602"/>
            <a:ext cx="1631618" cy="490977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8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0542819e_0_8"/>
          <p:cNvSpPr/>
          <p:nvPr/>
        </p:nvSpPr>
        <p:spPr>
          <a:xfrm>
            <a:off x="4268996" y="1666301"/>
            <a:ext cx="6693000" cy="3413400"/>
          </a:xfrm>
          <a:prstGeom prst="roundRect">
            <a:avLst>
              <a:gd fmla="val 372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g7e0542819e_0_8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7" name="Google Shape;427;g7e0542819e_0_8"/>
          <p:cNvSpPr txBox="1"/>
          <p:nvPr/>
        </p:nvSpPr>
        <p:spPr>
          <a:xfrm>
            <a:off x="4496900" y="1802524"/>
            <a:ext cx="6615600" cy="3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[a] (твои/у тебя/ты) [как] [дела]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твои дела?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у тебя как дела?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как твои дела?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ты как?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дела?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28" name="Google Shape;428;g7e0542819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514" y="1427602"/>
            <a:ext cx="1631619" cy="49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7e0542819e_0_8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e0542819e_0_16"/>
          <p:cNvSpPr/>
          <p:nvPr/>
        </p:nvSpPr>
        <p:spPr>
          <a:xfrm>
            <a:off x="4268996" y="1666301"/>
            <a:ext cx="6693000" cy="3413400"/>
          </a:xfrm>
          <a:prstGeom prst="roundRect">
            <a:avLst>
              <a:gd fmla="val 372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5" name="Google Shape;435;g7e0542819e_0_16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6" name="Google Shape;436;g7e0542819e_0_16"/>
          <p:cNvSpPr txBox="1"/>
          <p:nvPr/>
        </p:nvSpPr>
        <p:spPr>
          <a:xfrm>
            <a:off x="4496901" y="1957131"/>
            <a:ext cx="66156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[а] {сколько ~время} *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Скажите, сколько время?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Сколько времени это займет?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Времени сколько сейчас?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сколько сейчас время?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37" name="Google Shape;437;g7e0542819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514" y="1427602"/>
            <a:ext cx="1631619" cy="49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e0542819e_0_16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e0542819e_0_24"/>
          <p:cNvSpPr/>
          <p:nvPr/>
        </p:nvSpPr>
        <p:spPr>
          <a:xfrm>
            <a:off x="3415300" y="1666300"/>
            <a:ext cx="8617200" cy="4078200"/>
          </a:xfrm>
          <a:prstGeom prst="roundRect">
            <a:avLst>
              <a:gd fmla="val 372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g7e0542819e_0_24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Базовые элементы паттернов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5" name="Google Shape;445;g7e0542819e_0_24"/>
          <p:cNvSpPr txBox="1"/>
          <p:nvPr/>
        </p:nvSpPr>
        <p:spPr>
          <a:xfrm>
            <a:off x="3541775" y="1957225"/>
            <a:ext cx="8523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{[хочу/надо/нужен/нужно] * ([*делать/оформ*] * (~заказ/~заказать)) * (сайт/онлайн*)} *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 хочу сделать заказ на сайте, так можно?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Хочу заказать товар онлайн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Хочу онлайн заказать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у вас онлайн можно заказывать?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lphaUcPeriod"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 могу делать заказы на сайте вашем?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46" name="Google Shape;446;g7e0542819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789" y="1469777"/>
            <a:ext cx="1631619" cy="49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7e0542819e_0_24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6c96200ab_0_7"/>
          <p:cNvSpPr/>
          <p:nvPr/>
        </p:nvSpPr>
        <p:spPr>
          <a:xfrm>
            <a:off x="1371599" y="2146300"/>
            <a:ext cx="7950300" cy="2565300"/>
          </a:xfrm>
          <a:prstGeom prst="roundRect">
            <a:avLst>
              <a:gd fmla="val 495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g76c96200ab_0_7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«a:»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76c96200ab_0_7"/>
          <p:cNvSpPr txBox="1"/>
          <p:nvPr/>
        </p:nvSpPr>
        <p:spPr>
          <a:xfrm>
            <a:off x="1665700" y="2790220"/>
            <a:ext cx="7794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HowAreYou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Здравствуй, {{ capitalize($client.name) }}?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Как дела?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2.png" id="455" name="Google Shape;455;g76c96200a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925165" y="2410817"/>
            <a:ext cx="1807253" cy="203619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6c96200ab_0_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7a6012fb5_0_9"/>
          <p:cNvSpPr txBox="1"/>
          <p:nvPr/>
        </p:nvSpPr>
        <p:spPr>
          <a:xfrm>
            <a:off x="1271796" y="136158"/>
            <a:ext cx="804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lang="ru-RU" sz="4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 спикере</a:t>
            </a:r>
            <a:endParaRPr b="1" sz="4000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gf7a6012fb5_0_9"/>
          <p:cNvSpPr txBox="1"/>
          <p:nvPr/>
        </p:nvSpPr>
        <p:spPr>
          <a:xfrm>
            <a:off x="1034975" y="1262900"/>
            <a:ext cx="6691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●"/>
            </a:pPr>
            <a:r>
              <a:rPr lang="ru-RU" sz="2100">
                <a:latin typeface="Helvetica Neue"/>
                <a:ea typeface="Helvetica Neue"/>
                <a:cs typeface="Helvetica Neue"/>
                <a:sym typeface="Helvetica Neue"/>
              </a:rPr>
              <a:t>магистр по направлению “Прикладная и экспериментальная лингвистика” СПбГУ;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●"/>
            </a:pPr>
            <a:r>
              <a:rPr lang="ru-RU" sz="2100">
                <a:latin typeface="Helvetica Neue"/>
                <a:ea typeface="Helvetica Neue"/>
                <a:cs typeface="Helvetica Neue"/>
                <a:sym typeface="Helvetica Neue"/>
              </a:rPr>
              <a:t>3 года в области разработки диалоговых систем;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●"/>
            </a:pPr>
            <a:r>
              <a:rPr lang="ru-RU" sz="2100">
                <a:latin typeface="Helvetica Neue"/>
                <a:ea typeface="Helvetica Neue"/>
                <a:cs typeface="Helvetica Neue"/>
                <a:sym typeface="Helvetica Neue"/>
              </a:rPr>
              <a:t>разработала десятки чат-ботов;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●"/>
            </a:pPr>
            <a:r>
              <a:rPr lang="ru-RU" sz="2100">
                <a:latin typeface="Helvetica Neue"/>
                <a:ea typeface="Helvetica Neue"/>
                <a:cs typeface="Helvetica Neue"/>
                <a:sym typeface="Helvetica Neue"/>
              </a:rPr>
              <a:t>принимала участие в создании обучающих курсов JUST AI, провожу обучения по разработке на JAICP;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●"/>
            </a:pPr>
            <a:r>
              <a:rPr lang="ru-RU" sz="2100">
                <a:latin typeface="Helvetica Neue"/>
                <a:ea typeface="Helvetica Neue"/>
                <a:cs typeface="Helvetica Neue"/>
                <a:sym typeface="Helvetica Neue"/>
              </a:rPr>
              <a:t>являюсь тимлидом команды разработки диалоговых интерфейсов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f7a6012fb5_0_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9" name="Google Shape;299;gf7a6012fb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825" y="844158"/>
            <a:ext cx="4021638" cy="541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«random:»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1.png" id="462" name="Google Shape;4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600" y="1662001"/>
            <a:ext cx="1758203" cy="433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6"/>
          <p:cNvSpPr/>
          <p:nvPr/>
        </p:nvSpPr>
        <p:spPr>
          <a:xfrm>
            <a:off x="1104925" y="1938325"/>
            <a:ext cx="7861500" cy="39342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16"/>
          <p:cNvSpPr txBox="1"/>
          <p:nvPr/>
        </p:nvSpPr>
        <p:spPr>
          <a:xfrm>
            <a:off x="1211725" y="2201125"/>
            <a:ext cx="76422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Greeting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q!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* (привет*|здравствуй*) *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random: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Привет! Чем могу помочь?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Здравствуй! Спроси меня о чем-нибудь.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Приветствую! Можешь задать мне вопрос.</a:t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16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e0542819e_0_40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«event:»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g7e0542819e_0_40"/>
          <p:cNvSpPr/>
          <p:nvPr/>
        </p:nvSpPr>
        <p:spPr>
          <a:xfrm>
            <a:off x="970025" y="1568725"/>
            <a:ext cx="8207100" cy="41970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g7e0542819e_0_40"/>
          <p:cNvSpPr txBox="1"/>
          <p:nvPr/>
        </p:nvSpPr>
        <p:spPr>
          <a:xfrm>
            <a:off x="1068400" y="1930100"/>
            <a:ext cx="79542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CatchAll 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event!: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noMatch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Извините, я не понимаю. Переформулируйте, пожалуйста.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Простите, кажется, я не понял. Задайте свой вопрос иначе.</a:t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g7e0542819e_0_4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Artboard 53@2x.png" id="474" name="Google Shape;474;g7e0542819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965" y="1295025"/>
            <a:ext cx="2624822" cy="4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6c96200ab_0_25"/>
          <p:cNvSpPr txBox="1"/>
          <p:nvPr/>
        </p:nvSpPr>
        <p:spPr>
          <a:xfrm>
            <a:off x="1590634" y="2353466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76c96200ab_0_2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"/>
          <p:cNvSpPr/>
          <p:nvPr/>
        </p:nvSpPr>
        <p:spPr>
          <a:xfrm>
            <a:off x="3555825" y="2536150"/>
            <a:ext cx="8291400" cy="2007900"/>
          </a:xfrm>
          <a:prstGeom prst="roundRect">
            <a:avLst>
              <a:gd fmla="val 6325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9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«patterns:»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 txBox="1"/>
          <p:nvPr/>
        </p:nvSpPr>
        <p:spPr>
          <a:xfrm>
            <a:off x="3665900" y="2892550"/>
            <a:ext cx="8122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patterns:</a:t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$goodTime = (~добрый (~утро|~день|~вечер|~ночь))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$bot = (бот|робот*|чатбот|чат бот|чат-бот|чатик|~чат)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51@2x.png" id="488" name="Google Shape;4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514" y="1427602"/>
            <a:ext cx="1631618" cy="490977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9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"/>
          <p:cNvSpPr/>
          <p:nvPr/>
        </p:nvSpPr>
        <p:spPr>
          <a:xfrm>
            <a:off x="4191924" y="1820400"/>
            <a:ext cx="4613100" cy="3121800"/>
          </a:xfrm>
          <a:prstGeom prst="roundRect">
            <a:avLst>
              <a:gd fmla="val 365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12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«require:»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 txBox="1"/>
          <p:nvPr/>
        </p:nvSpPr>
        <p:spPr>
          <a:xfrm>
            <a:off x="4381850" y="2230650"/>
            <a:ext cx="43122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catchAll.js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scripts/api.js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answers.yaml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var =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patterns.sc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ru-RU" sz="2400">
                <a:latin typeface="Helvetica Neue"/>
                <a:ea typeface="Helvetica Neue"/>
                <a:cs typeface="Helvetica Neue"/>
                <a:sym typeface="Helvetica Neue"/>
              </a:rPr>
              <a:t>module = sys.zb-common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42.png" id="497" name="Google Shape;4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318" y="2123261"/>
            <a:ext cx="2116445" cy="261147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4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Теги «go:» и «go!:»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985575" y="1366050"/>
            <a:ext cx="4624200" cy="3199800"/>
          </a:xfrm>
          <a:prstGeom prst="roundRect">
            <a:avLst>
              <a:gd fmla="val 3969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32.png" id="505" name="Google Shape;5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32240" y="957067"/>
            <a:ext cx="1807253" cy="203619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4"/>
          <p:cNvSpPr txBox="1"/>
          <p:nvPr/>
        </p:nvSpPr>
        <p:spPr>
          <a:xfrm>
            <a:off x="1123525" y="1631250"/>
            <a:ext cx="45192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go!: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go!: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../anotherPath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../My module/another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{{ $temp.nextState 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4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8" name="Google Shape;508;p14"/>
          <p:cNvSpPr/>
          <p:nvPr/>
        </p:nvSpPr>
        <p:spPr>
          <a:xfrm>
            <a:off x="5770200" y="3274425"/>
            <a:ext cx="6147300" cy="3444900"/>
          </a:xfrm>
          <a:prstGeom prst="roundRect">
            <a:avLst>
              <a:gd fmla="val 3969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5963025" y="3347300"/>
            <a:ext cx="61023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— корневая тема;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—текущий стейт;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 — стейт более высокого уровня (родительский);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./.. — разделитель элементов пути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1397000" y="1088139"/>
            <a:ext cx="9641097" cy="2910308"/>
          </a:xfrm>
          <a:prstGeom prst="roundRect">
            <a:avLst>
              <a:gd fmla="val 4364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1271796" y="136158"/>
            <a:ext cx="9053305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Теги «buttons:» и «inlineButtons:»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1559800" y="1257325"/>
            <a:ext cx="94782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NormalButtons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q!: * 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a: Кнопки могут быть: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buttons: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"Имя кнопки"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"Имя кнопки" -&gt; /Тема/ЦелевойСтейт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{{ $temp.buttonName }} -&gt; </a:t>
            </a:r>
            <a:r>
              <a:rPr b="0" i="0" lang="ru-RU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/Тема/ЦелевойСтейт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"Имя кнопки" -&gt; {{ $temp.targetState }}</a:t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1397000" y="4198590"/>
            <a:ext cx="9641097" cy="2227611"/>
          </a:xfrm>
          <a:prstGeom prst="roundRect">
            <a:avLst>
              <a:gd fmla="val 5701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18"/>
          <p:cNvSpPr txBox="1"/>
          <p:nvPr/>
        </p:nvSpPr>
        <p:spPr>
          <a:xfrm>
            <a:off x="1754396" y="4542775"/>
            <a:ext cx="8926305" cy="161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InlineButtons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a: Канал Telegram поддерживает инлайн-кнопки.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inlineButtons: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text: "Имя инлайн-кнопки</a:t>
            </a:r>
            <a:r>
              <a:rPr b="0" i="0" lang="ru-RU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callback_data: "1"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text: "Нажмите, чтобы узнать больше", url: "https://just-ai.com/"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8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f131e9837_0_0"/>
          <p:cNvSpPr txBox="1"/>
          <p:nvPr/>
        </p:nvSpPr>
        <p:spPr>
          <a:xfrm>
            <a:off x="1590634" y="2353466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6f131e9837_0_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f131e9837_0_10"/>
          <p:cNvSpPr txBox="1"/>
          <p:nvPr/>
        </p:nvSpPr>
        <p:spPr>
          <a:xfrm>
            <a:off x="1590634" y="2353466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72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УПРАВЛЕНИЕ КОНТЕКСТОМ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6f131e9837_0_1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f131e9837_0_17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Флаг «noContext»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7" name="Google Shape;537;g6f131e9837_0_17"/>
          <p:cNvSpPr/>
          <p:nvPr/>
        </p:nvSpPr>
        <p:spPr>
          <a:xfrm>
            <a:off x="857600" y="1371550"/>
            <a:ext cx="8319600" cy="50019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8" name="Google Shape;538;g6f131e9837_0_17"/>
          <p:cNvSpPr txBox="1"/>
          <p:nvPr/>
        </p:nvSpPr>
        <p:spPr>
          <a:xfrm>
            <a:off x="941900" y="1631050"/>
            <a:ext cx="81510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Greeting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(прив*/(добр*) ~день/~утро/~вечер)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Привет! Как дела?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DoinGood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(хорош*/норм*/замечательн*)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Хорошо, что у вас все в порядке! Как я могу вам помочь?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DoinBad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(плох*|не [очень] хорош*)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Жаль это слышать. Может, я могу чем-то помочь?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CatchAll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event!: noMatch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Извините, я вас не понял. Попробуйте переформулировать.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g6f131e9837_0_1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Artboard 53@2x.png" id="540" name="Google Shape;540;g6f131e983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865" y="1359650"/>
            <a:ext cx="2624822" cy="4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"/>
          <p:cNvSpPr txBox="1"/>
          <p:nvPr/>
        </p:nvSpPr>
        <p:spPr>
          <a:xfrm>
            <a:off x="3572949" y="460490"/>
            <a:ext cx="804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</a:t>
            </a:r>
            <a:r>
              <a:rPr b="1" lang="ru-RU" sz="4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лан занятия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"/>
          <p:cNvSpPr txBox="1"/>
          <p:nvPr/>
        </p:nvSpPr>
        <p:spPr>
          <a:xfrm>
            <a:off x="3617950" y="1442250"/>
            <a:ext cx="80490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lang="ru-RU" sz="2400">
                <a:latin typeface="Quattrocento Sans"/>
                <a:ea typeface="Quattrocento Sans"/>
                <a:cs typeface="Quattrocento Sans"/>
                <a:sym typeface="Quattrocento Sans"/>
              </a:rPr>
              <a:t>Создание и структура проекта на</a:t>
            </a:r>
            <a:r>
              <a:rPr b="1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JAICP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lang="ru-RU" sz="2400">
                <a:latin typeface="Quattrocento Sans"/>
                <a:ea typeface="Quattrocento Sans"/>
                <a:cs typeface="Quattrocento Sans"/>
                <a:sym typeface="Quattrocento Sans"/>
              </a:rPr>
              <a:t>Основы JAICP DSL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Управление контекстом диалога</a:t>
            </a:r>
            <a:endParaRPr b="1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lang="ru-RU" sz="2400">
                <a:latin typeface="Quattrocento Sans"/>
                <a:ea typeface="Quattrocento Sans"/>
                <a:cs typeface="Quattrocento Sans"/>
                <a:sym typeface="Quattrocento Sans"/>
              </a:rPr>
              <a:t>JS-скрипты в проекте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Практика: создание навыка для Маруси на JAICP DSL</a:t>
            </a:r>
            <a:endParaRPr b="1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t/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1" lang="ru-RU" sz="2400">
                <a:latin typeface="Quattrocento Sans"/>
                <a:ea typeface="Quattrocento Sans"/>
                <a:cs typeface="Quattrocento Sans"/>
                <a:sym typeface="Quattrocento Sans"/>
              </a:rPr>
              <a:t>https://app.jaicp.com/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2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2f1eb8095_0_18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Флаг «noContext»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6" name="Google Shape;546;g72f1eb8095_0_18"/>
          <p:cNvSpPr/>
          <p:nvPr/>
        </p:nvSpPr>
        <p:spPr>
          <a:xfrm>
            <a:off x="857600" y="1371550"/>
            <a:ext cx="8319600" cy="50019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g72f1eb8095_0_18"/>
          <p:cNvSpPr txBox="1"/>
          <p:nvPr/>
        </p:nvSpPr>
        <p:spPr>
          <a:xfrm>
            <a:off x="941900" y="1631050"/>
            <a:ext cx="81510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/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Greeting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(прив*/(добр*) ~день/~утро/~вечер)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Привет! Как дела?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DoinGood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(хорош*/норм*/замечательн*)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Хорошо, что у вас все в порядке! Как я могу вам помочь?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DoinBad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(плох*|не [очень] хорош*)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Жаль это слышать. Может, я могу чем-то помочь?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CatchAll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|| noContext = true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event!: noMatch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Извините, я вас не понял. Попробуйте переформулировать.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g72f1eb8095_0_18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Artboard 53@2x.png" id="549" name="Google Shape;549;g72f1eb809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865" y="1359650"/>
            <a:ext cx="2624822" cy="4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131e9837_0_33"/>
          <p:cNvSpPr/>
          <p:nvPr/>
        </p:nvSpPr>
        <p:spPr>
          <a:xfrm>
            <a:off x="1131975" y="1437300"/>
            <a:ext cx="8215500" cy="4993500"/>
          </a:xfrm>
          <a:prstGeom prst="roundRect">
            <a:avLst>
              <a:gd fmla="val 4707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" name="Google Shape;555;g6f131e9837_0_33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Флаг «modal»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t/>
            </a:r>
            <a:endParaRPr b="1" i="0" sz="4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6" name="Google Shape;556;g6f131e9837_0_33"/>
          <p:cNvSpPr txBox="1"/>
          <p:nvPr/>
        </p:nvSpPr>
        <p:spPr>
          <a:xfrm>
            <a:off x="1221425" y="1305875"/>
            <a:ext cx="8215500" cy="4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/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FindCityOut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|| modal = true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(где|статус*) * ~заказ *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Здравствуйте! Назовите номер вашего заказа.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GetNumber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$Number *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Ваш заказ уже в пути!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go!:</a:t>
            </a: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/WhatElse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LocalCatchAll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event: noMatch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Это не похоже на номер заказа. Попробуйте еще раз.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WhatElse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Чем еще я могу помочь?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rtboard 42.png" id="557" name="Google Shape;557;g6f131e983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6493" y="2453211"/>
            <a:ext cx="2116445" cy="2611478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6f131e9837_0_33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9" name="Google Shape;559;g6f131e9837_0_33"/>
          <p:cNvSpPr/>
          <p:nvPr/>
        </p:nvSpPr>
        <p:spPr>
          <a:xfrm>
            <a:off x="1271800" y="2012225"/>
            <a:ext cx="7759500" cy="358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f131e9837_0_80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Флаг «fromState»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6f131e9837_0_80"/>
          <p:cNvSpPr/>
          <p:nvPr/>
        </p:nvSpPr>
        <p:spPr>
          <a:xfrm>
            <a:off x="1093900" y="909200"/>
            <a:ext cx="8432100" cy="5872500"/>
          </a:xfrm>
          <a:prstGeom prst="roundRect">
            <a:avLst>
              <a:gd fmla="val 3968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g6f131e9837_0_80"/>
          <p:cNvSpPr txBox="1"/>
          <p:nvPr/>
        </p:nvSpPr>
        <p:spPr>
          <a:xfrm>
            <a:off x="1093900" y="1079275"/>
            <a:ext cx="8376300" cy="5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/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FindCityOut || modal = true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(где|статус*) * ~заказ *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Здравствуйте! Назовите номер вашего заказа.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</a:t>
            </a:r>
            <a:r>
              <a:rPr b="1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GetNumber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$Number *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Ваш заказ уже в пути!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go!: /WhatElse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</a:t>
            </a:r>
            <a:r>
              <a:rPr b="1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LocalCatchAll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event: noMatch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Это не похоже на номер заказа. Попробуйте еще раз.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WhatElse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Чем еще я могу вам помочь?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FilthyLanguage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$cursedWord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q: $cursedWord </a:t>
            </a:r>
            <a:r>
              <a:rPr b="1" i="0" lang="ru-RU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|| fromState = </a:t>
            </a: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"/FindCityOut/GetNumber"</a:t>
            </a:r>
            <a:endParaRPr b="1" i="0" sz="16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Пожалуйста, не сердитесь. Давайте не будем использовать такие слова.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g6f131e9837_0_8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8" name="Google Shape;568;g6f131e9837_0_80"/>
          <p:cNvSpPr/>
          <p:nvPr/>
        </p:nvSpPr>
        <p:spPr>
          <a:xfrm flipH="1" rot="-5400000">
            <a:off x="-989050" y="3881050"/>
            <a:ext cx="4598700" cy="2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0.png" id="569" name="Google Shape;569;g6f131e9837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5744" y="2286380"/>
            <a:ext cx="2415374" cy="297508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6f131e9837_0_80"/>
          <p:cNvSpPr/>
          <p:nvPr/>
        </p:nvSpPr>
        <p:spPr>
          <a:xfrm flipH="1" rot="-5400000">
            <a:off x="386750" y="5002150"/>
            <a:ext cx="2356500" cy="2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f1eb8095_0_26"/>
          <p:cNvSpPr txBox="1"/>
          <p:nvPr/>
        </p:nvSpPr>
        <p:spPr>
          <a:xfrm>
            <a:off x="1271796" y="136158"/>
            <a:ext cx="804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Флаг «onlyThisState»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72f1eb8095_0_26"/>
          <p:cNvSpPr/>
          <p:nvPr/>
        </p:nvSpPr>
        <p:spPr>
          <a:xfrm>
            <a:off x="1093900" y="909200"/>
            <a:ext cx="8432100" cy="5872500"/>
          </a:xfrm>
          <a:prstGeom prst="roundRect">
            <a:avLst>
              <a:gd fmla="val 3968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g72f1eb8095_0_26"/>
          <p:cNvSpPr txBox="1"/>
          <p:nvPr/>
        </p:nvSpPr>
        <p:spPr>
          <a:xfrm>
            <a:off x="1093900" y="1079275"/>
            <a:ext cx="8376300" cy="5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/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FindCityOut || modal = true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* (где|статус*) * ~заказ *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Здравствуйте! Назовите номер вашего заказа.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 </a:t>
            </a:r>
            <a:r>
              <a:rPr b="1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GetNumber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q: * $Number *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Ваш заказ уже в пути!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go!: /WhatElse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state:</a:t>
            </a:r>
            <a:r>
              <a:rPr b="1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LocalCatchAll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event: noMatch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a: Это не похоже на номер заказа. Попробуйте еще раз.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WhatElse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a: Чем еще я могу вам помочь?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FilthyLanguage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q!: $cursedWord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q: $cursedWord </a:t>
            </a:r>
            <a:r>
              <a:rPr b="1" i="0" lang="ru-RU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|| fromState = </a:t>
            </a: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"/FindCityOut/GetNumber"</a:t>
            </a:r>
            <a:r>
              <a:rPr b="1" i="0" lang="ru-RU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onlyThisState = true</a:t>
            </a:r>
            <a:endParaRPr b="1" i="0" sz="16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Пожалуйста, не сердитесь. Давайте не будем использовать такие слова.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g72f1eb8095_0_26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9" name="Google Shape;579;g72f1eb8095_0_26"/>
          <p:cNvSpPr/>
          <p:nvPr/>
        </p:nvSpPr>
        <p:spPr>
          <a:xfrm flipH="1" rot="-5400000">
            <a:off x="-989050" y="3881050"/>
            <a:ext cx="4598700" cy="2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0.png" id="580" name="Google Shape;580;g72f1eb809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5744" y="2286380"/>
            <a:ext cx="2415374" cy="29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f131e9837_0_101"/>
          <p:cNvSpPr txBox="1"/>
          <p:nvPr/>
        </p:nvSpPr>
        <p:spPr>
          <a:xfrm>
            <a:off x="1590634" y="2353466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6f131e9837_0_10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7a6012fb5_0_897"/>
          <p:cNvSpPr txBox="1"/>
          <p:nvPr/>
        </p:nvSpPr>
        <p:spPr>
          <a:xfrm>
            <a:off x="1116984" y="2343591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lang="ru-RU" sz="8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JS-СКРИПТЫ</a:t>
            </a:r>
            <a:endParaRPr b="1" sz="80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lang="ru-RU" sz="8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 ПРОЕКТЕ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f7a6012fb5_0_89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«script:»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0.png" id="598" name="Google Shape;5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69" y="1406693"/>
            <a:ext cx="2415374" cy="2975087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7"/>
          <p:cNvSpPr/>
          <p:nvPr/>
        </p:nvSpPr>
        <p:spPr>
          <a:xfrm>
            <a:off x="4851262" y="2285999"/>
            <a:ext cx="6066484" cy="3200550"/>
          </a:xfrm>
          <a:prstGeom prst="roundRect">
            <a:avLst>
              <a:gd fmla="val 3968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5496503" y="3011654"/>
            <a:ext cx="47760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q!: * меня зовут $Name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script:</a:t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$session.name = $Name;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a: Привет, {{ $session.name }}!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"/>
          <p:cNvSpPr/>
          <p:nvPr/>
        </p:nvSpPr>
        <p:spPr>
          <a:xfrm>
            <a:off x="1412950" y="1189425"/>
            <a:ext cx="3621900" cy="21414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15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Теги «if:», «else:» и elseif:»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5"/>
          <p:cNvSpPr txBox="1"/>
          <p:nvPr/>
        </p:nvSpPr>
        <p:spPr>
          <a:xfrm>
            <a:off x="1490000" y="1308825"/>
            <a:ext cx="39144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$client.name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a: Привет, {{ $client.name }}!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a: Привет!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31.png" id="609" name="Google Shape;6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0675" y="1448126"/>
            <a:ext cx="1758203" cy="433822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5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2245050" y="3654875"/>
            <a:ext cx="7146000" cy="2759700"/>
          </a:xfrm>
          <a:prstGeom prst="roundRect">
            <a:avLst>
              <a:gd fmla="val 3390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15"/>
          <p:cNvSpPr txBox="1"/>
          <p:nvPr/>
        </p:nvSpPr>
        <p:spPr>
          <a:xfrm>
            <a:off x="2420725" y="3721500"/>
            <a:ext cx="67986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$client.name &amp;&amp;  $client.second_name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a: Привет, {{ $client.name }} {{ $client.second_name }}!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elseif: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$client.name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a: Привет, {{ $client.name }}!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b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a: Привет!</a:t>
            </a:r>
            <a:endParaRPr b="0"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7a6012fb5_0_552"/>
          <p:cNvSpPr txBox="1"/>
          <p:nvPr/>
        </p:nvSpPr>
        <p:spPr>
          <a:xfrm>
            <a:off x="1271794" y="136158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JS-код в сценарии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f7a6012fb5_0_55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9" name="Google Shape;619;gf7a6012fb5_0_552"/>
          <p:cNvSpPr/>
          <p:nvPr/>
        </p:nvSpPr>
        <p:spPr>
          <a:xfrm>
            <a:off x="1271800" y="1827750"/>
            <a:ext cx="34473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DSL теги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if/elseif/else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a/buttons/go (substitutions in {{...}} 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0" name="Google Shape;620;gf7a6012fb5_0_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225" y="1123958"/>
            <a:ext cx="66960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7a6012fb5_0_559"/>
          <p:cNvSpPr txBox="1"/>
          <p:nvPr/>
        </p:nvSpPr>
        <p:spPr>
          <a:xfrm>
            <a:off x="1271795" y="136158"/>
            <a:ext cx="1029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Вынесение js-кода в отдельный файл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" id="626" name="Google Shape;626;gf7a6012fb5_0_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2358" y="1492150"/>
            <a:ext cx="3986924" cy="4497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627" name="Google Shape;627;gf7a6012fb5_0_5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830" y="2459319"/>
            <a:ext cx="2142819" cy="14510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f7a6012fb5_0_559"/>
          <p:cNvSpPr/>
          <p:nvPr/>
        </p:nvSpPr>
        <p:spPr>
          <a:xfrm>
            <a:off x="1389102" y="3140840"/>
            <a:ext cx="1602300" cy="894600"/>
          </a:xfrm>
          <a:prstGeom prst="ellipse">
            <a:avLst/>
          </a:prstGeom>
          <a:noFill/>
          <a:ln cap="flat" cmpd="sng" w="25400">
            <a:solidFill>
              <a:srgbClr val="69A7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f7a6012fb5_0_559"/>
          <p:cNvSpPr/>
          <p:nvPr/>
        </p:nvSpPr>
        <p:spPr>
          <a:xfrm>
            <a:off x="3405394" y="3010473"/>
            <a:ext cx="623214" cy="614196"/>
          </a:xfrm>
          <a:custGeom>
            <a:rect b="b" l="l" r="r" t="t"/>
            <a:pathLst>
              <a:path extrusionOk="0" h="21600" w="21600">
                <a:moveTo>
                  <a:pt x="0" y="7344"/>
                </a:moveTo>
                <a:lnTo>
                  <a:pt x="7394" y="7344"/>
                </a:lnTo>
                <a:lnTo>
                  <a:pt x="7394" y="0"/>
                </a:lnTo>
                <a:lnTo>
                  <a:pt x="14206" y="0"/>
                </a:lnTo>
                <a:lnTo>
                  <a:pt x="14206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06" y="14256"/>
                </a:lnTo>
                <a:lnTo>
                  <a:pt x="14206" y="21600"/>
                </a:lnTo>
                <a:lnTo>
                  <a:pt x="7394" y="21600"/>
                </a:lnTo>
                <a:lnTo>
                  <a:pt x="7394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34A5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9" id="630" name="Google Shape;630;gf7a6012fb5_0_5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9992" y="2827644"/>
            <a:ext cx="2971801" cy="7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f7a6012fb5_0_559"/>
          <p:cNvSpPr/>
          <p:nvPr/>
        </p:nvSpPr>
        <p:spPr>
          <a:xfrm>
            <a:off x="8271688" y="2877735"/>
            <a:ext cx="623214" cy="614196"/>
          </a:xfrm>
          <a:custGeom>
            <a:rect b="b" l="l" r="r" t="t"/>
            <a:pathLst>
              <a:path extrusionOk="0" h="21600" w="21600">
                <a:moveTo>
                  <a:pt x="0" y="7344"/>
                </a:moveTo>
                <a:lnTo>
                  <a:pt x="7394" y="7344"/>
                </a:lnTo>
                <a:lnTo>
                  <a:pt x="7394" y="0"/>
                </a:lnTo>
                <a:lnTo>
                  <a:pt x="14206" y="0"/>
                </a:lnTo>
                <a:lnTo>
                  <a:pt x="14206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06" y="14256"/>
                </a:lnTo>
                <a:lnTo>
                  <a:pt x="14206" y="21600"/>
                </a:lnTo>
                <a:lnTo>
                  <a:pt x="7394" y="21600"/>
                </a:lnTo>
                <a:lnTo>
                  <a:pt x="7394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34A5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f7a6012fb5_0_559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7a6012fb5_0_30"/>
          <p:cNvSpPr txBox="1"/>
          <p:nvPr/>
        </p:nvSpPr>
        <p:spPr>
          <a:xfrm>
            <a:off x="1087384" y="1494991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lang="ru-RU" sz="8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СОЗДАНИЕ И СТРУКТУРА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f7a6012fb5_0_3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7a6012fb5_0_682"/>
          <p:cNvSpPr txBox="1"/>
          <p:nvPr/>
        </p:nvSpPr>
        <p:spPr>
          <a:xfrm>
            <a:off x="1271800" y="157179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Логи сервера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f7a6012fb5_0_68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39" name="Google Shape;639;gf7a6012fb5_0_682"/>
          <p:cNvSpPr txBox="1"/>
          <p:nvPr/>
        </p:nvSpPr>
        <p:spPr>
          <a:xfrm>
            <a:off x="1271800" y="1019600"/>
            <a:ext cx="95643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0" name="Google Shape;640;gf7a6012fb5_0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799" y="1359850"/>
            <a:ext cx="10429501" cy="4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7a6012fb5_0_588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f7a6012fb5_0_588"/>
          <p:cNvSpPr txBox="1"/>
          <p:nvPr/>
        </p:nvSpPr>
        <p:spPr>
          <a:xfrm>
            <a:off x="1271794" y="1116981"/>
            <a:ext cx="93765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$context</a:t>
            </a:r>
            <a:r>
              <a:rPr b="0" i="0" lang="ru-RU" sz="2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текущий контекст выполнения запроса. Содержит ссылки на все другие JS-объекты, передаваемые при вызове скрипта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endParaRPr sz="2800">
              <a:solidFill>
                <a:srgbClr val="69A7D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response</a:t>
            </a:r>
            <a:endParaRPr sz="2800">
              <a:solidFill>
                <a:srgbClr val="69A7D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client</a:t>
            </a:r>
            <a:endParaRPr sz="2800">
              <a:solidFill>
                <a:srgbClr val="69A7D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session</a:t>
            </a:r>
            <a:endParaRPr sz="2800">
              <a:solidFill>
                <a:srgbClr val="69A7D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...</a:t>
            </a:r>
            <a:endParaRPr sz="2800">
              <a:solidFill>
                <a:srgbClr val="69A7D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 несколько специальных полей: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currentState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путь текущего состояния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contextPath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текущий путь контекста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7" name="Google Shape;647;gf7a6012fb5_0_588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7a6012fb5_0_594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f7a6012fb5_0_594"/>
          <p:cNvSpPr txBox="1"/>
          <p:nvPr/>
        </p:nvSpPr>
        <p:spPr>
          <a:xfrm>
            <a:off x="1309894" y="1109981"/>
            <a:ext cx="9376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$request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данные запроса клиента.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channelType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тип канала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botId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идентификатор бота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channelUserId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идентификатор пользователя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questionId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 идентификатор запроса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query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 текстовый запрос клиента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rawRequest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 дамп исходного запроса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4" name="Google Shape;654;gf7a6012fb5_0_594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f7a6012fb5_0_600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f7a6012fb5_0_600"/>
          <p:cNvSpPr txBox="1"/>
          <p:nvPr/>
        </p:nvSpPr>
        <p:spPr>
          <a:xfrm>
            <a:off x="941700" y="1032375"/>
            <a:ext cx="97065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$response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объект для формирования ответа системы.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$response.replies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 ответы, выводимые в процессе обработки реакции.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Виды </a:t>
            </a: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$response.replies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buttons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•"/>
            </a:pPr>
            <a:r>
              <a:rPr lang="ru-RU" sz="2400">
                <a:latin typeface="Quattrocento Sans"/>
                <a:ea typeface="Quattrocento Sans"/>
                <a:cs typeface="Quattrocento Sans"/>
                <a:sym typeface="Quattrocento Sans"/>
              </a:rPr>
              <a:t>raw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gf7a6012fb5_0_60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62" name="Google Shape;662;gf7a6012fb5_0_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600" y="2607650"/>
            <a:ext cx="7319750" cy="3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a6012fb5_0_607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f7a6012fb5_0_607"/>
          <p:cNvSpPr txBox="1"/>
          <p:nvPr/>
        </p:nvSpPr>
        <p:spPr>
          <a:xfrm>
            <a:off x="1297194" y="1201173"/>
            <a:ext cx="9376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$client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хранит постоянные данные о клиенте.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$session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хранит данные о сессии. При начале новой сессии все данные будут обнулены.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icture 1" id="669" name="Google Shape;669;gf7a6012fb5_0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6767" y="1823834"/>
            <a:ext cx="3698467" cy="1451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670" name="Google Shape;670;gf7a6012fb5_0_6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137" y="4653000"/>
            <a:ext cx="4113572" cy="1670407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gf7a6012fb5_0_607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7a6012fb5_0_615"/>
          <p:cNvSpPr txBox="1"/>
          <p:nvPr/>
        </p:nvSpPr>
        <p:spPr>
          <a:xfrm>
            <a:off x="1271794" y="136158"/>
            <a:ext cx="6564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f7a6012fb5_0_615"/>
          <p:cNvSpPr txBox="1"/>
          <p:nvPr/>
        </p:nvSpPr>
        <p:spPr>
          <a:xfrm>
            <a:off x="1271794" y="1032386"/>
            <a:ext cx="93765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$temp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хранит временные данные, время жизни которых ограничено временем выполнения одного запроса.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25252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script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0" i="0" sz="2000" u="none" cap="none" strike="noStrike">
              <a:solidFill>
                <a:srgbClr val="525252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    $temp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sum 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000" u="none" cap="none" strike="noStrike">
                <a:solidFill>
                  <a:srgbClr val="C76B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r>
              <a:rPr b="0" i="0" lang="ru-RU" sz="2000" u="none" cap="none" strike="noStrike">
                <a:solidFill>
                  <a:srgbClr val="C76B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b="0" i="0" sz="2000" u="none" cap="none" strike="noStrike">
              <a:solidFill>
                <a:srgbClr val="525252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    a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000" u="none" cap="none" strike="noStrike">
                <a:solidFill>
                  <a:srgbClr val="C76B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r>
              <a:rPr b="0" i="0" lang="ru-RU" sz="2000" u="none" cap="none" strike="noStrike">
                <a:solidFill>
                  <a:srgbClr val="C76B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{{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$temp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ru-RU" sz="2000" u="none" cap="none" strike="noStrike">
                <a:solidFill>
                  <a:srgbClr val="525252"/>
                </a:solidFill>
                <a:highlight>
                  <a:srgbClr val="F8F8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sum </a:t>
            </a:r>
            <a:r>
              <a:rPr b="0" i="0" lang="ru-RU" sz="2000" u="none" cap="none" strike="noStrike">
                <a:solidFill>
                  <a:srgbClr val="5252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}}</a:t>
            </a:r>
            <a:endParaRPr b="0" i="0" sz="2000" u="none" cap="none" strike="noStrike">
              <a:solidFill>
                <a:srgbClr val="5252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252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252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8" name="Google Shape;678;gf7a6012fb5_0_61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79" name="Google Shape;679;gf7a6012fb5_0_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684" y="2311408"/>
            <a:ext cx="63055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gf7a6012fb5_0_615"/>
          <p:cNvPicPr preferRelativeResize="0"/>
          <p:nvPr/>
        </p:nvPicPr>
        <p:blipFill rotWithShape="1">
          <a:blip r:embed="rId4">
            <a:alphaModFix/>
          </a:blip>
          <a:srcRect b="16107" l="0" r="0" t="0"/>
          <a:stretch/>
        </p:blipFill>
        <p:spPr>
          <a:xfrm>
            <a:off x="2175684" y="3989200"/>
            <a:ext cx="6305550" cy="11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7a6012fb5_0_630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f7a6012fb5_0_630"/>
          <p:cNvSpPr txBox="1"/>
          <p:nvPr/>
        </p:nvSpPr>
        <p:spPr>
          <a:xfrm>
            <a:off x="1297194" y="1022540"/>
            <a:ext cx="937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$parseTree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результат разбора входной 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фразы, в соответствии с именованными 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паттернами.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gf7a6012fb5_0_630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8" name="Google Shape;688;gf7a6012fb5_0_630"/>
          <p:cNvSpPr/>
          <p:nvPr/>
        </p:nvSpPr>
        <p:spPr>
          <a:xfrm>
            <a:off x="1163190" y="3296738"/>
            <a:ext cx="54969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$phone = $regexp&lt;79\d{9}&gt;</a:t>
            </a:r>
            <a:endParaRPr sz="24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* $phone *</a:t>
            </a:r>
            <a:endParaRPr sz="24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запрос: “мой номер 79112223344”</a:t>
            </a:r>
            <a:endParaRPr sz="24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9" name="Google Shape;689;gf7a6012fb5_0_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529" y="520904"/>
            <a:ext cx="4403000" cy="604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7a6012fb5_0_638"/>
          <p:cNvSpPr txBox="1"/>
          <p:nvPr/>
        </p:nvSpPr>
        <p:spPr>
          <a:xfrm>
            <a:off x="1271794" y="136158"/>
            <a:ext cx="65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переменные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f7a6012fb5_0_638"/>
          <p:cNvSpPr txBox="1"/>
          <p:nvPr/>
        </p:nvSpPr>
        <p:spPr>
          <a:xfrm>
            <a:off x="1271794" y="1032386"/>
            <a:ext cx="937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$injector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набор свойств, указанных при деплое или подключении сценария.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icture 2" id="696" name="Google Shape;696;gf7a6012fb5_0_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054" y="2716160"/>
            <a:ext cx="2838451" cy="2743201"/>
          </a:xfrm>
          <a:prstGeom prst="rect">
            <a:avLst/>
          </a:prstGeom>
          <a:noFill/>
          <a:ln cap="flat" cmpd="sng" w="9525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icture 3" id="697" name="Google Shape;697;gf7a6012fb5_0_6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605" y="3208003"/>
            <a:ext cx="5591176" cy="1076326"/>
          </a:xfrm>
          <a:prstGeom prst="rect">
            <a:avLst/>
          </a:prstGeom>
          <a:noFill/>
          <a:ln cap="flat" cmpd="sng" w="9525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8" name="Google Shape;698;gf7a6012fb5_0_638"/>
          <p:cNvSpPr/>
          <p:nvPr/>
        </p:nvSpPr>
        <p:spPr>
          <a:xfrm>
            <a:off x="5114425" y="3264461"/>
            <a:ext cx="688200" cy="9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4A5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f7a6012fb5_0_638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7a6012fb5_0_647"/>
          <p:cNvSpPr txBox="1"/>
          <p:nvPr/>
        </p:nvSpPr>
        <p:spPr>
          <a:xfrm>
            <a:off x="1590634" y="2353466"/>
            <a:ext cx="103257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1" i="0" sz="8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7a6012fb5_0_652"/>
          <p:cNvSpPr txBox="1"/>
          <p:nvPr/>
        </p:nvSpPr>
        <p:spPr>
          <a:xfrm>
            <a:off x="1765780" y="136158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f7a6012fb5_0_652"/>
          <p:cNvSpPr/>
          <p:nvPr/>
        </p:nvSpPr>
        <p:spPr>
          <a:xfrm>
            <a:off x="7757652" y="3195484"/>
            <a:ext cx="13569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f7a6012fb5_0_652"/>
          <p:cNvSpPr/>
          <p:nvPr/>
        </p:nvSpPr>
        <p:spPr>
          <a:xfrm>
            <a:off x="9679300" y="4596581"/>
            <a:ext cx="13569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f7a6012fb5_0_652"/>
          <p:cNvSpPr txBox="1"/>
          <p:nvPr/>
        </p:nvSpPr>
        <p:spPr>
          <a:xfrm>
            <a:off x="1271795" y="1622322"/>
            <a:ext cx="4139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bind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capitalize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currentDate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hasOperatorsOnline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log(message)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parseXml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toPrettyString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gf7a6012fb5_0_652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a6012fb5_0_25"/>
          <p:cNvSpPr txBox="1"/>
          <p:nvPr/>
        </p:nvSpPr>
        <p:spPr>
          <a:xfrm>
            <a:off x="933159" y="2559516"/>
            <a:ext cx="10325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lang="ru-RU" sz="8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ОСНОВЫ JAICP DSL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f7a6012fb5_0_25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f7a6012fb5_0_689"/>
          <p:cNvSpPr txBox="1"/>
          <p:nvPr/>
        </p:nvSpPr>
        <p:spPr>
          <a:xfrm>
            <a:off x="1590634" y="2353466"/>
            <a:ext cx="103257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1" i="0" sz="8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f7a6012fb5_0_694"/>
          <p:cNvSpPr txBox="1"/>
          <p:nvPr/>
        </p:nvSpPr>
        <p:spPr>
          <a:xfrm>
            <a:off x="1271794" y="136158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Встроенные сервисы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f7a6012fb5_0_694"/>
          <p:cNvSpPr txBox="1"/>
          <p:nvPr/>
        </p:nvSpPr>
        <p:spPr>
          <a:xfrm>
            <a:off x="1271800" y="1111050"/>
            <a:ext cx="104187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$http:</a:t>
            </a:r>
            <a:r>
              <a:rPr b="0" i="0" lang="ru-RU" sz="28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get, post, put, query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$jsapi: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bind, currentTime, dateForZone, 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Session, 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stopSession...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$mail: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send, sendMessage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$nlp: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conform, inflect, match, matchExamples, matchPatterns, tokenize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$reactions:</a:t>
            </a:r>
            <a:r>
              <a:rPr b="0" i="0" lang="ru-RU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answer, buttons, inlineButtons, location, newSession, random, timeout, transition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$pushgate:</a:t>
            </a:r>
            <a:r>
              <a:rPr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createEvent, cancelEvent, createPushback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lang="ru-RU" sz="2800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$integration:</a:t>
            </a:r>
            <a:r>
              <a:rPr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readDataFromCells, writeDataToCells, deleteRowOrColumn...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rPr b="1" i="0" lang="ru-RU" sz="2800" u="none" cap="none" strike="noStrike">
                <a:solidFill>
                  <a:srgbClr val="69A7D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$caila:</a:t>
            </a:r>
            <a:r>
              <a:rPr b="0" i="0" lang="ru-RU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getEntity, inflect, conform, detectLanguage, markup...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A7DA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gf7a6012fb5_0_694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7a6012fb5_0_700"/>
          <p:cNvSpPr txBox="1"/>
          <p:nvPr/>
        </p:nvSpPr>
        <p:spPr>
          <a:xfrm>
            <a:off x="1590634" y="2353466"/>
            <a:ext cx="103257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i="0" lang="ru-RU" sz="8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1" i="0" sz="8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7a6012fb5_0_903"/>
          <p:cNvSpPr txBox="1"/>
          <p:nvPr/>
        </p:nvSpPr>
        <p:spPr>
          <a:xfrm>
            <a:off x="286150" y="2353475"/>
            <a:ext cx="11905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8000"/>
              <a:buFont typeface="Quattrocento Sans"/>
              <a:buNone/>
            </a:pPr>
            <a:r>
              <a:rPr b="1" lang="ru-RU" sz="8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ДОМАШНЕЕ ЗАДАНИЕ</a:t>
            </a:r>
            <a:endParaRPr b="1" i="0" sz="8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f7259ecaf5_0_21"/>
          <p:cNvSpPr txBox="1"/>
          <p:nvPr/>
        </p:nvSpPr>
        <p:spPr>
          <a:xfrm>
            <a:off x="1271794" y="136158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lang="ru-RU" sz="4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Домашнее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f7259ecaf5_0_21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2" name="Google Shape;742;gf7259ecaf5_0_21"/>
          <p:cNvSpPr txBox="1"/>
          <p:nvPr/>
        </p:nvSpPr>
        <p:spPr>
          <a:xfrm>
            <a:off x="1371600" y="1228300"/>
            <a:ext cx="10256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AutoNum type="arabicPeriod"/>
            </a:pP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Изучить материалы по автоматическому тестированию чат-ботов:</a:t>
            </a:r>
            <a:b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2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https://help.just-ai.com/docs/ru/Content_testing/tests_xml/tests_xml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AutoNum type="arabicPeriod"/>
            </a:pP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Написать автотесты для чат-бота, написанного в ходе занятия.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NB!: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 Тесты должны 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покрывать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 весь функционал бота, т.е., помимо “счастливого пути” они должны проверять отступления от него, разнообразные формулировки, обработку нераспознанных запросов.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f7259ecaf5_0_36"/>
          <p:cNvSpPr txBox="1"/>
          <p:nvPr/>
        </p:nvSpPr>
        <p:spPr>
          <a:xfrm>
            <a:off x="1271794" y="136158"/>
            <a:ext cx="57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lang="ru-RU" sz="4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Критерии проверки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f7259ecaf5_0_36"/>
          <p:cNvSpPr txBox="1"/>
          <p:nvPr>
            <p:ph idx="12" type="sldNum"/>
          </p:nvPr>
        </p:nvSpPr>
        <p:spPr>
          <a:xfrm>
            <a:off x="11788689" y="6563145"/>
            <a:ext cx="4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9" name="Google Shape;749;gf7259ecaf5_0_36"/>
          <p:cNvSpPr txBox="1"/>
          <p:nvPr/>
        </p:nvSpPr>
        <p:spPr>
          <a:xfrm>
            <a:off x="1003100" y="1228300"/>
            <a:ext cx="109317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Всего за задание вы можете получить 20 баллов.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В случае, если тесты написаны, но деплой бота не проходит, вы получаете 0 баллов за задание.</a:t>
            </a:r>
            <a:endParaRPr b="1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-"/>
            </a:pP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написаны тесты с использованием тегов </a:t>
            </a:r>
            <a:r>
              <a:rPr i="1"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a, q</a:t>
            </a:r>
            <a:r>
              <a:rPr lang="ru-RU" sz="2800">
                <a:latin typeface="Quattrocento Sans"/>
                <a:ea typeface="Quattrocento Sans"/>
                <a:cs typeface="Quattrocento Sans"/>
                <a:sym typeface="Quattrocento Sans"/>
              </a:rPr>
              <a:t> - 10 баллов;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-"/>
            </a:pPr>
            <a:r>
              <a:rPr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написаны тесты с использованием тегов </a:t>
            </a:r>
            <a:r>
              <a:rPr i="1"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a, a state, q, dateTime</a:t>
            </a:r>
            <a:r>
              <a:rPr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- 20 баллов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NB:</a:t>
            </a:r>
            <a:r>
              <a:rPr lang="ru-RU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количество набранных баллов может варьироваться в диапазоне 5-20. Это зависит от полноты написанных тестов (покрывают ли они весь функционал и отступления от “счастливого пути”).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"/>
          <p:cNvSpPr/>
          <p:nvPr/>
        </p:nvSpPr>
        <p:spPr>
          <a:xfrm>
            <a:off x="7082425" y="5165425"/>
            <a:ext cx="4455900" cy="833100"/>
          </a:xfrm>
          <a:prstGeom prst="roundRect">
            <a:avLst>
              <a:gd fmla="val 15142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7026175" y="4027800"/>
            <a:ext cx="4455900" cy="833100"/>
          </a:xfrm>
          <a:prstGeom prst="roundRect">
            <a:avLst>
              <a:gd fmla="val 15142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7026125" y="2801125"/>
            <a:ext cx="4455900" cy="833100"/>
          </a:xfrm>
          <a:prstGeom prst="roundRect">
            <a:avLst>
              <a:gd fmla="val 15142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1082450" y="2337825"/>
            <a:ext cx="5283900" cy="4057500"/>
          </a:xfrm>
          <a:prstGeom prst="roundRect">
            <a:avLst>
              <a:gd fmla="val 3726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3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Древовидная структура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 txBox="1"/>
          <p:nvPr/>
        </p:nvSpPr>
        <p:spPr>
          <a:xfrm>
            <a:off x="1271800" y="2437125"/>
            <a:ext cx="50946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/BankTheme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q!: * кредит*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a: Что вам подсказать?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</a:t>
            </a: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TakeLoan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		q: * ~оформить кредит* *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		a: Какой тип кредита интересен?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		</a:t>
            </a: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LoanTypes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		q: * (авто*|~жильё|персон*)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		go!: /FillTheLoanForm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 txBox="1"/>
          <p:nvPr/>
        </p:nvSpPr>
        <p:spPr>
          <a:xfrm>
            <a:off x="7345027" y="1818684"/>
            <a:ext cx="39729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Полный путь стейта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"/>
          <p:cNvSpPr txBox="1"/>
          <p:nvPr/>
        </p:nvSpPr>
        <p:spPr>
          <a:xfrm>
            <a:off x="7082425" y="5396575"/>
            <a:ext cx="4582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/BankTheme/Loan/TakeLoan/LoanTypes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"/>
          <p:cNvSpPr txBox="1"/>
          <p:nvPr/>
        </p:nvSpPr>
        <p:spPr>
          <a:xfrm>
            <a:off x="7720225" y="4214425"/>
            <a:ext cx="3237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/BankTheme/Loan/TakeLoan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"/>
          <p:cNvSpPr txBox="1"/>
          <p:nvPr/>
        </p:nvSpPr>
        <p:spPr>
          <a:xfrm>
            <a:off x="8108876" y="3032275"/>
            <a:ext cx="2445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/BankTheme/Loan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 txBox="1"/>
          <p:nvPr/>
        </p:nvSpPr>
        <p:spPr>
          <a:xfrm>
            <a:off x="1478252" y="1760834"/>
            <a:ext cx="3972894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Фрагмент сценария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/>
          <p:nvPr/>
        </p:nvSpPr>
        <p:spPr>
          <a:xfrm>
            <a:off x="1702210" y="2413000"/>
            <a:ext cx="3746501" cy="3238500"/>
          </a:xfrm>
          <a:prstGeom prst="roundRect">
            <a:avLst>
              <a:gd fmla="val 3726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6164552" y="2400984"/>
            <a:ext cx="3972894" cy="3238501"/>
          </a:xfrm>
          <a:prstGeom prst="roundRect">
            <a:avLst>
              <a:gd fmla="val 3726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4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Структура языка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 txBox="1"/>
          <p:nvPr/>
        </p:nvSpPr>
        <p:spPr>
          <a:xfrm>
            <a:off x="1785863" y="2685464"/>
            <a:ext cx="3579195" cy="266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q!: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 txBox="1"/>
          <p:nvPr/>
        </p:nvSpPr>
        <p:spPr>
          <a:xfrm>
            <a:off x="6164552" y="1760834"/>
            <a:ext cx="3972894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теги реакций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 txBox="1"/>
          <p:nvPr/>
        </p:nvSpPr>
        <p:spPr>
          <a:xfrm>
            <a:off x="6258802" y="2686217"/>
            <a:ext cx="3803413" cy="266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if:, else:, elseif: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go: &amp; go!: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buttons: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inlineButtons: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newSession: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 txBox="1"/>
          <p:nvPr/>
        </p:nvSpPr>
        <p:spPr>
          <a:xfrm>
            <a:off x="1617952" y="1760834"/>
            <a:ext cx="3972894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декларативные теги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4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/>
          <p:nvPr/>
        </p:nvSpPr>
        <p:spPr>
          <a:xfrm>
            <a:off x="1149100" y="994050"/>
            <a:ext cx="5747700" cy="4010100"/>
          </a:xfrm>
          <a:prstGeom prst="roundRect">
            <a:avLst>
              <a:gd fmla="val 2899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«theme:»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1394500" y="1296000"/>
            <a:ext cx="55023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/BankTheme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state: TakeLoan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q!: * (~взять/оформ*) * ~кредит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a: Итак, вы хотите взять кредит.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state: CatchAll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event!: noMatch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a: Извините, я не понимаю.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53@2x.png" id="354" name="Google Shape;3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640" y="1485900"/>
            <a:ext cx="2624822" cy="474440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1149100" y="5186875"/>
            <a:ext cx="5747700" cy="1376400"/>
          </a:xfrm>
          <a:prstGeom prst="roundRect">
            <a:avLst>
              <a:gd fmla="val 2899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1394500" y="5299375"/>
            <a:ext cx="5502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theme: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state: Greeting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/>
          <p:nvPr/>
        </p:nvSpPr>
        <p:spPr>
          <a:xfrm>
            <a:off x="1244650" y="1435100"/>
            <a:ext cx="5803800" cy="3666300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 cap="flat" cmpd="sng" w="25400">
            <a:solidFill>
              <a:srgbClr val="334A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6"/>
          <p:cNvSpPr txBox="1"/>
          <p:nvPr/>
        </p:nvSpPr>
        <p:spPr>
          <a:xfrm>
            <a:off x="1271796" y="136158"/>
            <a:ext cx="8049029" cy="7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4000"/>
              <a:buFont typeface="Quattrocento Sans"/>
              <a:buNone/>
            </a:pPr>
            <a:r>
              <a:rPr b="1" i="0" lang="ru-RU" sz="4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Тег «state:»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 txBox="1"/>
          <p:nvPr/>
        </p:nvSpPr>
        <p:spPr>
          <a:xfrm>
            <a:off x="1587675" y="1939350"/>
            <a:ext cx="52302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state: </a:t>
            </a: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TakeLoan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q!: * (~взять/оформ*) * ~кредит *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a: Итак, вы хотите взять кредит.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state:</a:t>
            </a: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Weather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  q!: * ~погода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ru-RU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a: Сегодня в Петербурге дождь.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board 53@2x.png" id="365" name="Google Shape;3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965" y="1435100"/>
            <a:ext cx="2624821" cy="474440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"/>
          <p:cNvSpPr txBox="1"/>
          <p:nvPr>
            <p:ph idx="12" type="sldNum"/>
          </p:nvPr>
        </p:nvSpPr>
        <p:spPr>
          <a:xfrm>
            <a:off x="11788689" y="6563145"/>
            <a:ext cx="403311" cy="30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Verdana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