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Quattrocento Sans"/>
      <p:regular r:id="rId52"/>
      <p:bold r:id="rId53"/>
      <p:italic r:id="rId54"/>
      <p:boldItalic r:id="rId55"/>
    </p:embeddedFont>
    <p:embeddedFont>
      <p:font typeface="Helvetica Neue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0" roundtripDataSignature="AMtx7mj5msKvSU0JbijKgnjkrFYsh7B+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customschemas.google.com/relationships/presentationmetadata" Target="meta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QuattrocentoSans-bold.fntdata"/><Relationship Id="rId52" Type="http://schemas.openxmlformats.org/officeDocument/2006/relationships/font" Target="fonts/QuattrocentoSans-regular.fntdata"/><Relationship Id="rId11" Type="http://schemas.openxmlformats.org/officeDocument/2006/relationships/slide" Target="slides/slide6.xml"/><Relationship Id="rId55" Type="http://schemas.openxmlformats.org/officeDocument/2006/relationships/font" Target="fonts/QuattrocentoSans-boldItalic.fntdata"/><Relationship Id="rId10" Type="http://schemas.openxmlformats.org/officeDocument/2006/relationships/slide" Target="slides/slide5.xml"/><Relationship Id="rId54" Type="http://schemas.openxmlformats.org/officeDocument/2006/relationships/font" Target="fonts/QuattrocentoSans-italic.fntdata"/><Relationship Id="rId13" Type="http://schemas.openxmlformats.org/officeDocument/2006/relationships/slide" Target="slides/slide8.xml"/><Relationship Id="rId57" Type="http://schemas.openxmlformats.org/officeDocument/2006/relationships/font" Target="fonts/HelveticaNeue-bold.fntdata"/><Relationship Id="rId12" Type="http://schemas.openxmlformats.org/officeDocument/2006/relationships/slide" Target="slides/slide7.xml"/><Relationship Id="rId56" Type="http://schemas.openxmlformats.org/officeDocument/2006/relationships/font" Target="fonts/HelveticaNeue-regular.fntdata"/><Relationship Id="rId15" Type="http://schemas.openxmlformats.org/officeDocument/2006/relationships/slide" Target="slides/slide10.xml"/><Relationship Id="rId59" Type="http://schemas.openxmlformats.org/officeDocument/2006/relationships/font" Target="fonts/HelveticaNeue-boldItalic.fntdata"/><Relationship Id="rId14" Type="http://schemas.openxmlformats.org/officeDocument/2006/relationships/slide" Target="slides/slide9.xml"/><Relationship Id="rId58" Type="http://schemas.openxmlformats.org/officeDocument/2006/relationships/font" Target="fonts/HelveticaNeue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docs/ru/NLU_core/intent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docs/ru/platform_ux/nlu_core_caila/intents_export_import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#/docs/ru/NLU_core/activation/rules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docs/ru/platform_ux/nlu_core_caila/entities/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docs/ru/NLU_core/entities/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docs/ru/NLU_core/slot_filling/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#/docs/en/NLU_core/slot_filling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#/docs/ru/NLU_core/nlu_core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#/docs/ru/JS_API/built_in_services/http/query" TargetMode="Externa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#/docs/ru/JS_API/built_in_services/http/get" TargetMode="External"/><Relationship Id="rId3" Type="http://schemas.openxmlformats.org/officeDocument/2006/relationships/hyperlink" Target="https://help.just-ai.com/#/docs/ru/JS_API/built_in_services/http/post" TargetMode="External"/><Relationship Id="rId4" Type="http://schemas.openxmlformats.org/officeDocument/2006/relationships/hyperlink" Target="https://help.just-ai.com/#/docs/ru/JS_API/built_in_services/http/put" TargetMode="External"/><Relationship Id="rId5" Type="http://schemas.openxmlformats.org/officeDocument/2006/relationships/hyperlink" Target="https://help.just-ai.com/#/docs/ru/JS_API/built_in_services/http/delete" TargetMode="Externa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#/docs/ru/JS_API/built_in_services/http/config" TargetMode="External"/><Relationship Id="rId3" Type="http://schemas.openxmlformats.org/officeDocument/2006/relationships/hyperlink" Target="https://help.just-ai.com/#/docs/ru/JS_API/built_in_services/http/cache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#/docs/ru/NLU_core/nlu_core" TargetMode="Externa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#/docs/ru/NLU_core/nlu_core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docs/ru/platform_ux/nlu_core_caila/project_setting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p.just-ai.com/docs/ru/platform_ux/nlu_core_caila/intents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b856b84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52b856b84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https://help.just-ai.com/docs/ru/NLU_core/intent/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https://help.just-ai.com/docs/ru/platform_ux/nlu_core_caila/intents_export_import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aaf7e8f44_0_3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faaf7e8f44_0_3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https://help.just-ai.com/#/docs/ru/NLU_core/activation/rules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https://help.just-ai.com/docs/ru/platform_ux/nlu_core_caila/entities/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2b856b84f_0_5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52b856b84f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2b856b84f_0_5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52b856b84f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aaf7e8f44_0_2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faaf7e8f44_0_2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aaf7e8f44_0_3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faaf7e8f44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2b856b84f_0_5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52b856b84f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aaf7e8f44_0_3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faaf7e8f44_0_3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https://help.just-ai.com/docs/ru/NLU_core/entities/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https://help.just-ai.com/docs/ru/NLU_core/slot_filling/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decd5f940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7decd5f9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https://help.just-ai.com/#/docs/en/NLU_core/slot_filling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aaf7e8f44_0_3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faaf7e8f44_0_3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aaf7e8f44_0_3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faaf7e8f44_0_3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2b856b84f_0_1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https://help.just-ai.com/#/docs/ru/NLU_core/nlu_core</a:t>
            </a:r>
            <a:endParaRPr/>
          </a:p>
        </p:txBody>
      </p:sp>
      <p:sp>
        <p:nvSpPr>
          <p:cNvPr id="106" name="Google Shape;106;g52b856b84f_0_1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aaf7e8f44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gfaaf7e8f44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aaf7e8f44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gfaaf7e8f44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aaf7e8f44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gfaaf7e8f44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aaf7e8f44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gfaaf7e8f44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aaf7e8f44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https://help.just-ai.com/#/docs/ru/JS_API/built_in_services/http/query</a:t>
            </a:r>
            <a:endParaRPr/>
          </a:p>
        </p:txBody>
      </p:sp>
      <p:sp>
        <p:nvSpPr>
          <p:cNvPr id="322" name="Google Shape;322;gfaaf7e8f44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faaf7e8f44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gfaaf7e8f44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aaf7e8f44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gfaaf7e8f44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aaf7e8f44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gfaaf7e8f44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aaf7e8f44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https://help.just-ai.com/#/docs/ru/JS_API/built_in_services/http/get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https://help.just-ai.com/#/docs/ru/JS_API/built_in_services/http/post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https://help.just-ai.com/#/docs/ru/JS_API/built_in_services/http/put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https://help.just-ai.com/#/docs/ru/JS_API/built_in_services/http/delete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2" name="Google Shape;352;gfaaf7e8f44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faaf7e8f44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https://help.just-ai.com/#/docs/ru/JS_API/built_in_services/http/config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https://help.just-ai.com/#/docs/ru/JS_API/built_in_services/http/cache</a:t>
            </a:r>
            <a:endParaRPr/>
          </a:p>
        </p:txBody>
      </p:sp>
      <p:sp>
        <p:nvSpPr>
          <p:cNvPr id="359" name="Google Shape;359;gfaaf7e8f44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https://help.just-ai.com/#/docs/ru/NLU_core/nlu_core</a:t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aaf7e8f44_0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7" name="Google Shape;367;gfaaf7e8f44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aaf7e8f44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5" name="Google Shape;375;gfaaf7e8f44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faaf7e8f44_0_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2" name="Google Shape;382;gfaaf7e8f44_0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aaf7e8f44_0_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9" name="Google Shape;389;gfaaf7e8f44_0_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fabbb5699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4" name="Google Shape;394;gfabbb5699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fabbb5699d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9" name="Google Shape;399;gfabbb5699d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fabbb5699d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5" name="Google Shape;405;gfabbb5699d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https://help.just-ai.com/#/docs/ru/NLU_core/nlu_core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Способ загрузить или выгрузить кастомный словарь для исправления ошибок описан на </a:t>
            </a:r>
            <a:r>
              <a:rPr b="0" i="0" lang="ru" sz="1100" u="sng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https://help.just-ai.com/docs/api/caila_direct_api/#/Speller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2b856b84f_0_4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https://help.just-ai.com/docs/ru/platform_ux/nlu_core_caila/project_setting/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52b856b84f_0_4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eabc76f52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https://help.just-ai.com/docs/ru/platform_ux/nlu_core_caila/intents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6eabc76f52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2b856b84f_0_4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52b856b84f_0_4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2b856b84f_0_4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52b856b84f_0_4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 copy" showMasterSp="0">
  <p:cSld name="TITLE_AND_BODY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52b856b84f_0_7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D4A5A"/>
          </a:solidFill>
          <a:ln cap="flat" cmpd="sng" w="12700">
            <a:solidFill>
              <a:srgbClr val="32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Рисунок 9" id="11" name="Google Shape;11;g52b856b84f_0_74"/>
          <p:cNvPicPr preferRelativeResize="0"/>
          <p:nvPr/>
        </p:nvPicPr>
        <p:blipFill rotWithShape="1">
          <a:blip r:embed="rId2">
            <a:alphaModFix amt="5830"/>
          </a:blip>
          <a:srcRect b="65480" l="0" r="0" t="0"/>
          <a:stretch/>
        </p:blipFill>
        <p:spPr>
          <a:xfrm>
            <a:off x="4643437" y="3531394"/>
            <a:ext cx="4205287" cy="16121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0" id="12" name="Google Shape;12;g52b856b84f_0_74"/>
          <p:cNvPicPr preferRelativeResize="0"/>
          <p:nvPr/>
        </p:nvPicPr>
        <p:blipFill rotWithShape="1">
          <a:blip r:embed="rId3">
            <a:alphaModFix amt="5830"/>
          </a:blip>
          <a:srcRect b="0" l="0" r="0" t="69744"/>
          <a:stretch/>
        </p:blipFill>
        <p:spPr>
          <a:xfrm>
            <a:off x="3443288" y="0"/>
            <a:ext cx="3887392" cy="10560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9" id="13" name="Google Shape;13;g52b856b84f_0_74"/>
          <p:cNvPicPr preferRelativeResize="0"/>
          <p:nvPr/>
        </p:nvPicPr>
        <p:blipFill rotWithShape="1">
          <a:blip r:embed="rId4">
            <a:alphaModFix amt="5830"/>
          </a:blip>
          <a:srcRect b="65480" l="0" r="0" t="0"/>
          <a:stretch/>
        </p:blipFill>
        <p:spPr>
          <a:xfrm rot="5400000">
            <a:off x="-1364934" y="3283746"/>
            <a:ext cx="4205294" cy="161210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g52b856b84f_0_74"/>
          <p:cNvSpPr txBox="1"/>
          <p:nvPr>
            <p:ph idx="12" type="sldNum"/>
          </p:nvPr>
        </p:nvSpPr>
        <p:spPr>
          <a:xfrm>
            <a:off x="6329767" y="4661537"/>
            <a:ext cx="223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" name="Google Shape;52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6" name="Google Shape;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5" name="Google Shape;6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устой слайд" showMasterSp="0">
  <p:cSld name="2_Пустой слайд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2b856b84f_0_449"/>
          <p:cNvSpPr/>
          <p:nvPr/>
        </p:nvSpPr>
        <p:spPr>
          <a:xfrm>
            <a:off x="0" y="0"/>
            <a:ext cx="571500" cy="5143500"/>
          </a:xfrm>
          <a:prstGeom prst="rect">
            <a:avLst/>
          </a:prstGeom>
          <a:solidFill>
            <a:srgbClr val="53A9D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Picture 3" id="74" name="Google Shape;74;g52b856b84f_0_449"/>
          <p:cNvPicPr preferRelativeResize="0"/>
          <p:nvPr/>
        </p:nvPicPr>
        <p:blipFill rotWithShape="1">
          <a:blip r:embed="rId2">
            <a:alphaModFix/>
          </a:blip>
          <a:srcRect b="0" l="0" r="71543" t="0"/>
          <a:stretch/>
        </p:blipFill>
        <p:spPr>
          <a:xfrm>
            <a:off x="144053" y="202042"/>
            <a:ext cx="308387" cy="32602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52b856b84f_0_449"/>
          <p:cNvSpPr txBox="1"/>
          <p:nvPr>
            <p:ph idx="12" type="sldNum"/>
          </p:nvPr>
        </p:nvSpPr>
        <p:spPr>
          <a:xfrm>
            <a:off x="8841517" y="4922359"/>
            <a:ext cx="302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 copy 1" showMasterSp="0">
  <p:cSld name="TITLE_AND_BODY_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aaf7e8f44_0_20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D4A5A"/>
          </a:solidFill>
          <a:ln cap="flat" cmpd="sng" w="12700">
            <a:solidFill>
              <a:srgbClr val="32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Рисунок 9" id="78" name="Google Shape;78;gfaaf7e8f44_0_206"/>
          <p:cNvPicPr preferRelativeResize="0"/>
          <p:nvPr/>
        </p:nvPicPr>
        <p:blipFill rotWithShape="1">
          <a:blip r:embed="rId2">
            <a:alphaModFix amt="5830"/>
          </a:blip>
          <a:srcRect b="65480" l="0" r="0" t="0"/>
          <a:stretch/>
        </p:blipFill>
        <p:spPr>
          <a:xfrm>
            <a:off x="4643437" y="3531394"/>
            <a:ext cx="4205287" cy="16121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0" id="79" name="Google Shape;79;gfaaf7e8f44_0_206"/>
          <p:cNvPicPr preferRelativeResize="0"/>
          <p:nvPr/>
        </p:nvPicPr>
        <p:blipFill rotWithShape="1">
          <a:blip r:embed="rId3">
            <a:alphaModFix amt="5830"/>
          </a:blip>
          <a:srcRect b="0" l="0" r="0" t="69743"/>
          <a:stretch/>
        </p:blipFill>
        <p:spPr>
          <a:xfrm>
            <a:off x="3443288" y="0"/>
            <a:ext cx="3887392" cy="10560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9" id="80" name="Google Shape;80;gfaaf7e8f44_0_206"/>
          <p:cNvPicPr preferRelativeResize="0"/>
          <p:nvPr/>
        </p:nvPicPr>
        <p:blipFill rotWithShape="1">
          <a:blip r:embed="rId4">
            <a:alphaModFix amt="5830"/>
          </a:blip>
          <a:srcRect b="65480" l="0" r="0" t="0"/>
          <a:stretch/>
        </p:blipFill>
        <p:spPr>
          <a:xfrm rot="5400000">
            <a:off x="-1364934" y="3283746"/>
            <a:ext cx="4205294" cy="161210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faaf7e8f44_0_206"/>
          <p:cNvSpPr txBox="1"/>
          <p:nvPr>
            <p:ph idx="12" type="sldNum"/>
          </p:nvPr>
        </p:nvSpPr>
        <p:spPr>
          <a:xfrm>
            <a:off x="8841517" y="4922359"/>
            <a:ext cx="302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showMasterSp="0">
  <p:cSld name="Пустой слайд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aaf7e8f44_0_212"/>
          <p:cNvSpPr/>
          <p:nvPr/>
        </p:nvSpPr>
        <p:spPr>
          <a:xfrm>
            <a:off x="0" y="0"/>
            <a:ext cx="571500" cy="5143500"/>
          </a:xfrm>
          <a:prstGeom prst="rect">
            <a:avLst/>
          </a:prstGeom>
          <a:solidFill>
            <a:srgbClr val="2D4A5A"/>
          </a:solidFill>
          <a:ln cap="flat" cmpd="sng" w="12700">
            <a:solidFill>
              <a:srgbClr val="2D4A5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Picture 5" id="84" name="Google Shape;84;gfaaf7e8f44_0_212"/>
          <p:cNvPicPr preferRelativeResize="0"/>
          <p:nvPr/>
        </p:nvPicPr>
        <p:blipFill rotWithShape="1">
          <a:blip r:embed="rId2">
            <a:alphaModFix/>
          </a:blip>
          <a:srcRect b="0" l="0" r="71543" t="0"/>
          <a:stretch/>
        </p:blipFill>
        <p:spPr>
          <a:xfrm>
            <a:off x="144053" y="202016"/>
            <a:ext cx="308387" cy="3260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8" id="85" name="Google Shape;85;gfaaf7e8f44_0_212"/>
          <p:cNvPicPr preferRelativeResize="0"/>
          <p:nvPr/>
        </p:nvPicPr>
        <p:blipFill rotWithShape="1">
          <a:blip r:embed="rId3">
            <a:alphaModFix/>
          </a:blip>
          <a:srcRect b="65480" l="0" r="0" t="0"/>
          <a:stretch/>
        </p:blipFill>
        <p:spPr>
          <a:xfrm>
            <a:off x="4643437" y="3531394"/>
            <a:ext cx="4205287" cy="16121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9" id="86" name="Google Shape;86;gfaaf7e8f44_0_212"/>
          <p:cNvPicPr preferRelativeResize="0"/>
          <p:nvPr/>
        </p:nvPicPr>
        <p:blipFill rotWithShape="1">
          <a:blip r:embed="rId4">
            <a:alphaModFix/>
          </a:blip>
          <a:srcRect b="0" l="0" r="0" t="69743"/>
          <a:stretch/>
        </p:blipFill>
        <p:spPr>
          <a:xfrm>
            <a:off x="3443288" y="0"/>
            <a:ext cx="3887392" cy="105608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faaf7e8f44_0_212"/>
          <p:cNvSpPr txBox="1"/>
          <p:nvPr>
            <p:ph idx="12" type="sldNum"/>
          </p:nvPr>
        </p:nvSpPr>
        <p:spPr>
          <a:xfrm>
            <a:off x="8841517" y="4922359"/>
            <a:ext cx="302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 copy" showMasterSp="0">
  <p:cSld name="3_Custom Layout cop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aaf7e8f44_0_313"/>
          <p:cNvSpPr/>
          <p:nvPr/>
        </p:nvSpPr>
        <p:spPr>
          <a:xfrm>
            <a:off x="0" y="0"/>
            <a:ext cx="2385900" cy="5143500"/>
          </a:xfrm>
          <a:prstGeom prst="rect">
            <a:avLst/>
          </a:prstGeom>
          <a:solidFill>
            <a:srgbClr val="2D4A5A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gfaaf7e8f44_0_313"/>
          <p:cNvSpPr txBox="1"/>
          <p:nvPr>
            <p:ph idx="12" type="sldNum"/>
          </p:nvPr>
        </p:nvSpPr>
        <p:spPr>
          <a:xfrm>
            <a:off x="8841517" y="4922359"/>
            <a:ext cx="302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 copy 4" showMasterSp="0">
  <p:cSld name="Заголовок и объект copy 4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52b856b84f_0_152"/>
          <p:cNvSpPr/>
          <p:nvPr/>
        </p:nvSpPr>
        <p:spPr>
          <a:xfrm>
            <a:off x="0" y="0"/>
            <a:ext cx="2385900" cy="5143500"/>
          </a:xfrm>
          <a:prstGeom prst="rect">
            <a:avLst/>
          </a:prstGeom>
          <a:solidFill>
            <a:srgbClr val="2D4A5A"/>
          </a:solidFill>
          <a:ln cap="flat" cmpd="sng" w="12700">
            <a:solidFill>
              <a:srgbClr val="32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Рисунок 8" id="17" name="Google Shape;17;g52b856b84f_0_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5901" y="463286"/>
            <a:ext cx="1294212" cy="15763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9" id="18" name="Google Shape;18;g52b856b84f_0_152"/>
          <p:cNvPicPr preferRelativeResize="0"/>
          <p:nvPr/>
        </p:nvPicPr>
        <p:blipFill rotWithShape="1">
          <a:blip r:embed="rId3">
            <a:alphaModFix/>
          </a:blip>
          <a:srcRect b="65480" l="0" r="0" t="0"/>
          <a:stretch/>
        </p:blipFill>
        <p:spPr>
          <a:xfrm>
            <a:off x="4643437" y="3531394"/>
            <a:ext cx="4205287" cy="16121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0" id="19" name="Google Shape;19;g52b856b84f_0_152"/>
          <p:cNvPicPr preferRelativeResize="0"/>
          <p:nvPr/>
        </p:nvPicPr>
        <p:blipFill rotWithShape="1">
          <a:blip r:embed="rId4">
            <a:alphaModFix/>
          </a:blip>
          <a:srcRect b="0" l="0" r="0" t="69744"/>
          <a:stretch/>
        </p:blipFill>
        <p:spPr>
          <a:xfrm>
            <a:off x="3443288" y="0"/>
            <a:ext cx="3887392" cy="105608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g52b856b84f_0_152"/>
          <p:cNvSpPr txBox="1"/>
          <p:nvPr>
            <p:ph idx="12" type="sldNum"/>
          </p:nvPr>
        </p:nvSpPr>
        <p:spPr>
          <a:xfrm>
            <a:off x="6329767" y="4661537"/>
            <a:ext cx="223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устой слайд" showMasterSp="0">
  <p:cSld name="1_Пустой слайд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52b856b84f_0_230"/>
          <p:cNvSpPr/>
          <p:nvPr/>
        </p:nvSpPr>
        <p:spPr>
          <a:xfrm>
            <a:off x="0" y="0"/>
            <a:ext cx="571500" cy="5143500"/>
          </a:xfrm>
          <a:prstGeom prst="rect">
            <a:avLst/>
          </a:prstGeom>
          <a:solidFill>
            <a:srgbClr val="2D4A5A"/>
          </a:solidFill>
          <a:ln cap="flat" cmpd="sng" w="12700">
            <a:solidFill>
              <a:srgbClr val="2D4A5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Picture 5" id="23" name="Google Shape;23;g52b856b84f_0_230"/>
          <p:cNvPicPr preferRelativeResize="0"/>
          <p:nvPr/>
        </p:nvPicPr>
        <p:blipFill rotWithShape="1">
          <a:blip r:embed="rId2">
            <a:alphaModFix/>
          </a:blip>
          <a:srcRect b="0" l="0" r="71543" t="0"/>
          <a:stretch/>
        </p:blipFill>
        <p:spPr>
          <a:xfrm>
            <a:off x="144053" y="202016"/>
            <a:ext cx="308387" cy="32602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g52b856b84f_0_230"/>
          <p:cNvSpPr txBox="1"/>
          <p:nvPr>
            <p:ph idx="12" type="sldNum"/>
          </p:nvPr>
        </p:nvSpPr>
        <p:spPr>
          <a:xfrm>
            <a:off x="6329767" y="4661537"/>
            <a:ext cx="223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 copy 2" showMasterSp="0">
  <p:cSld name="Заголовок и объект copy 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52b856b84f_0_3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9A7DA"/>
          </a:solidFill>
          <a:ln cap="flat" cmpd="sng" w="12700">
            <a:solidFill>
              <a:srgbClr val="32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Рисунок 9" id="27" name="Google Shape;27;g52b856b84f_0_340"/>
          <p:cNvPicPr preferRelativeResize="0"/>
          <p:nvPr/>
        </p:nvPicPr>
        <p:blipFill rotWithShape="1">
          <a:blip r:embed="rId2">
            <a:alphaModFix amt="10240"/>
          </a:blip>
          <a:srcRect b="65480" l="0" r="0" t="0"/>
          <a:stretch/>
        </p:blipFill>
        <p:spPr>
          <a:xfrm>
            <a:off x="4643437" y="3531394"/>
            <a:ext cx="4205287" cy="16121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0" id="28" name="Google Shape;28;g52b856b84f_0_340"/>
          <p:cNvPicPr preferRelativeResize="0"/>
          <p:nvPr/>
        </p:nvPicPr>
        <p:blipFill rotWithShape="1">
          <a:blip r:embed="rId3">
            <a:alphaModFix amt="10240"/>
          </a:blip>
          <a:srcRect b="0" l="0" r="0" t="69744"/>
          <a:stretch/>
        </p:blipFill>
        <p:spPr>
          <a:xfrm>
            <a:off x="3443288" y="0"/>
            <a:ext cx="3887392" cy="10560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9" id="29" name="Google Shape;29;g52b856b84f_0_340"/>
          <p:cNvPicPr preferRelativeResize="0"/>
          <p:nvPr/>
        </p:nvPicPr>
        <p:blipFill rotWithShape="1">
          <a:blip r:embed="rId4">
            <a:alphaModFix amt="10240"/>
          </a:blip>
          <a:srcRect b="65480" l="0" r="0" t="0"/>
          <a:stretch/>
        </p:blipFill>
        <p:spPr>
          <a:xfrm rot="5400000">
            <a:off x="-1364934" y="3283746"/>
            <a:ext cx="4205294" cy="161210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g52b856b84f_0_340"/>
          <p:cNvSpPr txBox="1"/>
          <p:nvPr>
            <p:ph idx="12" type="sldNum"/>
          </p:nvPr>
        </p:nvSpPr>
        <p:spPr>
          <a:xfrm>
            <a:off x="8841517" y="4922359"/>
            <a:ext cx="302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" name="Google Shape;33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help.just-ai.com/docs/ru/Content_testing/tests_xml/tags/mockData" TargetMode="External"/><Relationship Id="rId4" Type="http://schemas.openxmlformats.org/officeDocument/2006/relationships/hyperlink" Target="https://help.just-ai.com/docs/ru/channels/marusya/marusya" TargetMode="External"/><Relationship Id="rId5" Type="http://schemas.openxmlformats.org/officeDocument/2006/relationships/hyperlink" Target="https://vk.com/riya404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b856b84f_0_0"/>
          <p:cNvSpPr txBox="1"/>
          <p:nvPr/>
        </p:nvSpPr>
        <p:spPr>
          <a:xfrm>
            <a:off x="570301" y="909750"/>
            <a:ext cx="49707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8F6FF"/>
              </a:buClr>
              <a:buSzPts val="4600"/>
              <a:buFont typeface="Quattrocento Sans"/>
              <a:buNone/>
            </a:pPr>
            <a:r>
              <a:rPr b="1" lang="ru" sz="5700">
                <a:solidFill>
                  <a:srgbClr val="F8F6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Разработка навыка</a:t>
            </a:r>
            <a:endParaRPr b="1" sz="5700">
              <a:solidFill>
                <a:srgbClr val="F8F6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8F6FF"/>
              </a:buClr>
              <a:buSzPts val="4600"/>
              <a:buFont typeface="Quattrocento Sans"/>
              <a:buNone/>
            </a:pPr>
            <a:r>
              <a:rPr b="1" lang="ru" sz="5700">
                <a:solidFill>
                  <a:srgbClr val="F8F6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для Маруси</a:t>
            </a:r>
            <a:endParaRPr b="1" sz="5700">
              <a:solidFill>
                <a:srgbClr val="F8F6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8F6FF"/>
              </a:buClr>
              <a:buSzPts val="4600"/>
              <a:buFont typeface="Quattrocento Sans"/>
              <a:buNone/>
            </a:pPr>
            <a:r>
              <a:rPr b="1" lang="ru" sz="5700">
                <a:solidFill>
                  <a:srgbClr val="F8F6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(на JAICP)</a:t>
            </a:r>
            <a:endParaRPr b="1" sz="3500">
              <a:solidFill>
                <a:srgbClr val="F8F6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rtboard 44.png" id="96" name="Google Shape;96;g52b856b84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3975" y="269766"/>
            <a:ext cx="4552612" cy="4873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/>
        </p:nvSpPr>
        <p:spPr>
          <a:xfrm>
            <a:off x="614975" y="908500"/>
            <a:ext cx="80646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ru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текстовая фраза 		</a:t>
            </a:r>
            <a:endParaRPr b="0"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b="0" i="0" lang="ru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Паттерны		</a:t>
            </a:r>
            <a:endParaRPr b="0"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Рекомендации: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b="0" i="0" lang="ru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От 10 тренировочных фраз на интент</a:t>
            </a:r>
            <a:endParaRPr b="0"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b="0" i="0" lang="ru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примерах не должно быть фраз приветствия, прощания, показателей вежливости, частотных слов, мата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b="0" i="0" lang="ru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Фразы не должны быть слишком длинными или короткими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b="0" i="0" lang="ru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Максимальное разнообразие формулировок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1040496" y="186169"/>
            <a:ext cx="5328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Наполнение интентов</a:t>
            </a:r>
            <a:endParaRPr b="1" i="0" sz="2800" u="none" cap="none" strike="noStrike">
              <a:solidFill>
                <a:srgbClr val="2D4A5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3000"/>
              <a:buFont typeface="Quattrocento Sans"/>
              <a:buNone/>
            </a:pPr>
            <a:r>
              <a:t/>
            </a:r>
            <a:endParaRPr b="1" i="0" sz="3000" u="none" cap="none" strike="noStrike">
              <a:solidFill>
                <a:srgbClr val="2D4A5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8" name="Google Shape;1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4575" y="908500"/>
            <a:ext cx="3942850" cy="68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6375" y="1922850"/>
            <a:ext cx="344809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/>
        </p:nvSpPr>
        <p:spPr>
          <a:xfrm>
            <a:off x="802721" y="153744"/>
            <a:ext cx="5328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Интенты в сценарии</a:t>
            </a:r>
            <a:endParaRPr b="1" i="0" sz="2800" u="none" cap="none" strike="noStrike">
              <a:solidFill>
                <a:srgbClr val="2D4A5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3000"/>
              <a:buFont typeface="Quattrocento Sans"/>
              <a:buNone/>
            </a:pPr>
            <a:r>
              <a:t/>
            </a:r>
            <a:endParaRPr b="1" i="0" sz="3000" u="none" cap="none" strike="noStrike">
              <a:solidFill>
                <a:srgbClr val="2D4A5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906517" y="922284"/>
            <a:ext cx="6574221" cy="646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Теги </a:t>
            </a:r>
            <a:r>
              <a:rPr b="1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intent!:</a:t>
            </a: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intent: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668" y="1648130"/>
            <a:ext cx="49530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/>
        </p:nvSpPr>
        <p:spPr>
          <a:xfrm>
            <a:off x="772146" y="116094"/>
            <a:ext cx="5328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Экспорт и импорт интентов</a:t>
            </a:r>
            <a:endParaRPr b="1" i="0" sz="2800" u="none" cap="none" strike="noStrike">
              <a:solidFill>
                <a:srgbClr val="2D4A5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2" name="Google Shape;172;p10"/>
          <p:cNvSpPr/>
          <p:nvPr/>
        </p:nvSpPr>
        <p:spPr>
          <a:xfrm>
            <a:off x="680025" y="1374600"/>
            <a:ext cx="40644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Экспорт:</a:t>
            </a: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список проектов &gt;                  &gt; </a:t>
            </a:r>
            <a:r>
              <a:rPr b="1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caila_import.json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Импорт: </a:t>
            </a:r>
            <a:r>
              <a:rPr b="0" i="1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Интенты &gt; Импорт &gt; </a:t>
            </a: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загрузить файл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3100" y="1281725"/>
            <a:ext cx="702250" cy="6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850" y="647100"/>
            <a:ext cx="3354335" cy="439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/>
        </p:nvSpPr>
        <p:spPr>
          <a:xfrm>
            <a:off x="783175" y="761700"/>
            <a:ext cx="8064600" cy="3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Добавьте фразу в нужный интент или создайте новый интент.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ru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 забудьте прописать новый интент в сценарии!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2"/>
          <p:cNvSpPr txBox="1"/>
          <p:nvPr>
            <p:ph idx="4294967295" type="title"/>
          </p:nvPr>
        </p:nvSpPr>
        <p:spPr>
          <a:xfrm>
            <a:off x="614975" y="216325"/>
            <a:ext cx="823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Пополнение интентов из диалогов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81" name="Google Shape;18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225" y="1769475"/>
            <a:ext cx="7764504" cy="27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aaf7e8f44_0_330"/>
          <p:cNvSpPr txBox="1"/>
          <p:nvPr/>
        </p:nvSpPr>
        <p:spPr>
          <a:xfrm>
            <a:off x="666453" y="1876900"/>
            <a:ext cx="82986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6FF"/>
              </a:buClr>
              <a:buSzPts val="6000"/>
              <a:buFont typeface="Quattrocento Sans"/>
              <a:buNone/>
            </a:pPr>
            <a:r>
              <a:rPr b="1" i="0" lang="ru" sz="6000" u="none" cap="none" strike="noStrike">
                <a:solidFill>
                  <a:srgbClr val="F8F6FF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r>
              <a:rPr b="1" lang="ru" sz="6000">
                <a:solidFill>
                  <a:srgbClr val="F8F6FF"/>
                </a:solidFill>
              </a:rPr>
              <a:t>РАКТИКА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faaf7e8f44_0_330"/>
          <p:cNvSpPr txBox="1"/>
          <p:nvPr>
            <p:ph idx="12" type="sldNum"/>
          </p:nvPr>
        </p:nvSpPr>
        <p:spPr>
          <a:xfrm>
            <a:off x="8841517" y="4922359"/>
            <a:ext cx="302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>
            <p:ph idx="4294967295" type="title"/>
          </p:nvPr>
        </p:nvSpPr>
        <p:spPr>
          <a:xfrm>
            <a:off x="749775" y="244275"/>
            <a:ext cx="749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Механизм активации правил</a:t>
            </a:r>
            <a:endParaRPr/>
          </a:p>
        </p:txBody>
      </p:sp>
      <p:sp>
        <p:nvSpPr>
          <p:cNvPr id="193" name="Google Shape;193;p13"/>
          <p:cNvSpPr txBox="1"/>
          <p:nvPr/>
        </p:nvSpPr>
        <p:spPr>
          <a:xfrm>
            <a:off x="838600" y="908500"/>
            <a:ext cx="241338" cy="2423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3"/>
          <p:cNvSpPr/>
          <p:nvPr/>
        </p:nvSpPr>
        <p:spPr>
          <a:xfrm>
            <a:off x="838599" y="908500"/>
            <a:ext cx="7666897" cy="2744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использовании в одном сценарии паттернов, интентов и групп примеров, </a:t>
            </a:r>
            <a:r>
              <a:rPr b="0" i="0" lang="ru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обработка правил активаций происходит с приоритетом по мере убывания: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ru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Паттерны.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ru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Группа примеров классификатора STS.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ru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Интенты.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Для непредусмотренных сценарием запросов пользователя используйте </a:t>
            </a:r>
            <a:r>
              <a:rPr b="1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event: noMatch: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9269" y="3293529"/>
            <a:ext cx="4389050" cy="9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/>
        </p:nvSpPr>
        <p:spPr>
          <a:xfrm>
            <a:off x="911225" y="950550"/>
            <a:ext cx="8064600" cy="3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Сущность </a:t>
            </a:r>
            <a:r>
              <a:rPr b="0" i="0" lang="ru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— единица NLU-ядра CAILA. Представляет собой последовательность слов, объединенных некоторым смыслом или правилом. Например: имена, дата и время, местоположение и пр.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CAILA предоставляет для работы: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1" lang="ru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Системные сущности</a:t>
            </a:r>
            <a:r>
              <a:rPr b="0" i="0" lang="ru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1" lang="ru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Пользовательские сущности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1" name="Google Shape;201;p14"/>
          <p:cNvSpPr txBox="1"/>
          <p:nvPr>
            <p:ph idx="4294967295" type="title"/>
          </p:nvPr>
        </p:nvSpPr>
        <p:spPr>
          <a:xfrm>
            <a:off x="749775" y="244275"/>
            <a:ext cx="749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Сущности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/>
          <p:nvPr/>
        </p:nvSpPr>
        <p:spPr>
          <a:xfrm>
            <a:off x="817500" y="550675"/>
            <a:ext cx="8326500" cy="1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Системные сущности</a:t>
            </a: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встроенные сущности, которые разработчик может активировать в редакторе сущностей.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ru">
                <a:solidFill>
                  <a:schemeClr val="dk1"/>
                </a:solidFill>
                <a:highlight>
                  <a:srgbClr val="FFFFFF"/>
                </a:highlight>
              </a:rPr>
              <a:t>CAILA</a:t>
            </a:r>
            <a:r>
              <a:rPr b="0" i="0" lang="ru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b="0" i="1" lang="ru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Сущности</a:t>
            </a:r>
            <a:r>
              <a:rPr b="0" i="0" lang="ru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b="0" i="1" lang="ru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Системные</a:t>
            </a:r>
            <a:endParaRPr b="1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5"/>
          <p:cNvSpPr txBox="1"/>
          <p:nvPr>
            <p:ph idx="4294967295" type="title"/>
          </p:nvPr>
        </p:nvSpPr>
        <p:spPr>
          <a:xfrm>
            <a:off x="721750" y="62075"/>
            <a:ext cx="749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Системные сущности</a:t>
            </a:r>
            <a:endParaRPr/>
          </a:p>
        </p:txBody>
      </p:sp>
      <p:pic>
        <p:nvPicPr>
          <p:cNvPr id="208" name="Google Shape;2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613" y="1504625"/>
            <a:ext cx="7088775" cy="328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2b856b84f_0_514"/>
          <p:cNvSpPr txBox="1"/>
          <p:nvPr/>
        </p:nvSpPr>
        <p:spPr>
          <a:xfrm>
            <a:off x="817500" y="550675"/>
            <a:ext cx="8326500" cy="1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Пользовательские сущности</a:t>
            </a: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сущности, которые разработчик заполняет и настраивает в редакторе сущностей самостоятельно.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ru">
                <a:solidFill>
                  <a:schemeClr val="dk1"/>
                </a:solidFill>
                <a:highlight>
                  <a:srgbClr val="FFFFFF"/>
                </a:highlight>
              </a:rPr>
              <a:t>CAILA</a:t>
            </a:r>
            <a:r>
              <a:rPr b="0" i="0" lang="ru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b="0" i="1" lang="ru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Сущности</a:t>
            </a:r>
            <a:r>
              <a:rPr b="0" i="0" lang="ru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b="0" i="1" lang="ru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Мои сущности</a:t>
            </a:r>
            <a:endParaRPr b="1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52b856b84f_0_514"/>
          <p:cNvSpPr txBox="1"/>
          <p:nvPr>
            <p:ph idx="4294967295" type="title"/>
          </p:nvPr>
        </p:nvSpPr>
        <p:spPr>
          <a:xfrm>
            <a:off x="721750" y="62075"/>
            <a:ext cx="749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Пользовательские сущности</a:t>
            </a:r>
            <a:endParaRPr/>
          </a:p>
        </p:txBody>
      </p:sp>
      <p:pic>
        <p:nvPicPr>
          <p:cNvPr id="215" name="Google Shape;215;g52b856b84f_0_5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975" y="1673575"/>
            <a:ext cx="6996049" cy="32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2b856b84f_0_523"/>
          <p:cNvSpPr txBox="1"/>
          <p:nvPr>
            <p:ph idx="4294967295" type="title"/>
          </p:nvPr>
        </p:nvSpPr>
        <p:spPr>
          <a:xfrm>
            <a:off x="721750" y="62075"/>
            <a:ext cx="749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Пользовательские сущности</a:t>
            </a:r>
            <a:endParaRPr/>
          </a:p>
        </p:txBody>
      </p:sp>
      <p:sp>
        <p:nvSpPr>
          <p:cNvPr id="221" name="Google Shape;221;g52b856b84f_0_523"/>
          <p:cNvSpPr txBox="1"/>
          <p:nvPr/>
        </p:nvSpPr>
        <p:spPr>
          <a:xfrm>
            <a:off x="721750" y="496626"/>
            <a:ext cx="8580000" cy="16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1" lang="ru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Название</a:t>
            </a:r>
            <a:r>
              <a:rPr b="0" i="0" lang="ru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— укажите имя сущности.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i="1" lang="ru" sz="1200">
                <a:solidFill>
                  <a:schemeClr val="dk1"/>
                </a:solidFill>
                <a:highlight>
                  <a:srgbClr val="FFFFFF"/>
                </a:highlight>
              </a:rPr>
              <a:t>Включить распознавание сущности</a:t>
            </a:r>
            <a:r>
              <a:rPr b="0" i="1" lang="ru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включенная сущность будет распознаваться в диалоге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1" lang="ru" sz="1200">
                <a:solidFill>
                  <a:schemeClr val="dk1"/>
                </a:solidFill>
                <a:highlight>
                  <a:schemeClr val="lt1"/>
                </a:highlight>
              </a:rPr>
              <a:t>Сделать сущность клиентской</a:t>
            </a:r>
            <a:r>
              <a:rPr i="1" lang="ru" sz="1200">
                <a:solidFill>
                  <a:schemeClr val="dk1"/>
                </a:solidFill>
                <a:highlight>
                  <a:schemeClr val="lt1"/>
                </a:highlight>
              </a:rPr>
              <a:t> - 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</a:rPr>
              <a:t>клиент может персонализировать сущность в течение диалога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1" lang="ru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Приводить слова к нормальной форме</a:t>
            </a:r>
            <a:r>
              <a:rPr b="0" i="0" lang="ru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происходит “мягкое” сравнение слова с сущностью.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1" lang="ru" sz="1200">
                <a:solidFill>
                  <a:schemeClr val="dk1"/>
                </a:solidFill>
                <a:highlight>
                  <a:schemeClr val="lt1"/>
                </a:highlight>
              </a:rPr>
              <a:t>Использовать нечёткий поиск/поиск по подстроке 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</a:rPr>
              <a:t>- при поиске сущности в запросе допускается вариативность.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1" lang="ru" sz="1200">
                <a:solidFill>
                  <a:schemeClr val="dk1"/>
                </a:solidFill>
                <a:highlight>
                  <a:schemeClr val="lt1"/>
                </a:highlight>
              </a:rPr>
              <a:t>Автоматически расширять интенты 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</a:rPr>
              <a:t>- в обучающих фразах  синонимы сущности автоматически расширяются до всех слов, которые распознает данная сущность.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52b856b84f_0_5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525" y="2395650"/>
            <a:ext cx="5569151" cy="25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aaf7e8f44_0_218"/>
          <p:cNvSpPr txBox="1"/>
          <p:nvPr/>
        </p:nvSpPr>
        <p:spPr>
          <a:xfrm>
            <a:off x="2679712" y="345367"/>
            <a:ext cx="6036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3000"/>
              <a:buFont typeface="Quattrocento Sans"/>
              <a:buNone/>
            </a:pPr>
            <a:r>
              <a:rPr b="1" i="0" lang="ru" sz="3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</a:t>
            </a:r>
            <a:r>
              <a:rPr b="1" lang="ru" sz="3000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лан занятия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faaf7e8f44_0_218"/>
          <p:cNvSpPr txBox="1"/>
          <p:nvPr/>
        </p:nvSpPr>
        <p:spPr>
          <a:xfrm>
            <a:off x="2713462" y="1081688"/>
            <a:ext cx="6036900" cy="3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Знакомство с CAILA</a:t>
            </a:r>
            <a:endParaRPr b="1"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</a:pPr>
            <a:r>
              <a:rPr b="1" lang="ru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что такое Caila</a:t>
            </a:r>
            <a:endParaRPr b="1"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</a:pPr>
            <a:r>
              <a:rPr b="1" lang="ru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интенты</a:t>
            </a:r>
            <a:endParaRPr b="1"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</a:pPr>
            <a:r>
              <a:rPr b="1" lang="ru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сущности</a:t>
            </a:r>
            <a:endParaRPr b="1"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</a:pPr>
            <a:r>
              <a:rPr b="1" lang="ru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slot-filling</a:t>
            </a:r>
            <a:endParaRPr b="1"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Практика: slot-filling в чат-боте</a:t>
            </a:r>
            <a:endParaRPr b="1"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Quattrocento Sans"/>
              <a:buNone/>
            </a:pPr>
            <a:r>
              <a:rPr b="1" lang="ru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HTTP-запросы </a:t>
            </a:r>
            <a:endParaRPr b="1"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Quattrocento Sans"/>
              <a:buNone/>
            </a:pPr>
            <a:r>
              <a:rPr b="1" lang="ru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Как выполнить запрос</a:t>
            </a:r>
            <a:endParaRPr b="1"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Quattrocento Sans"/>
              <a:buNone/>
            </a:pPr>
            <a:r>
              <a:rPr b="1" lang="ru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Как распарсить ответ</a:t>
            </a:r>
            <a:endParaRPr b="1"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Quattrocento Sans"/>
              <a:buNone/>
            </a:pPr>
            <a:r>
              <a:rPr b="1" lang="ru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Практика: учим чат-бота сообщать прогноз погоды</a:t>
            </a:r>
            <a:endParaRPr b="1"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None/>
            </a:pPr>
            <a:r>
              <a:rPr b="1" lang="ru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https://app.jaicp.com/</a:t>
            </a:r>
            <a:endParaRPr b="1"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3" name="Google Shape;103;gfaaf7e8f44_0_218"/>
          <p:cNvSpPr txBox="1"/>
          <p:nvPr>
            <p:ph idx="12" type="sldNum"/>
          </p:nvPr>
        </p:nvSpPr>
        <p:spPr>
          <a:xfrm>
            <a:off x="8841517" y="4922359"/>
            <a:ext cx="302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aaf7e8f44_0_339"/>
          <p:cNvSpPr txBox="1"/>
          <p:nvPr>
            <p:ph idx="4294967295" type="title"/>
          </p:nvPr>
        </p:nvSpPr>
        <p:spPr>
          <a:xfrm>
            <a:off x="721750" y="62075"/>
            <a:ext cx="749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Пользовательские сущности</a:t>
            </a:r>
            <a:endParaRPr/>
          </a:p>
        </p:txBody>
      </p:sp>
      <p:sp>
        <p:nvSpPr>
          <p:cNvPr id="228" name="Google Shape;228;gfaaf7e8f44_0_339"/>
          <p:cNvSpPr txBox="1"/>
          <p:nvPr/>
        </p:nvSpPr>
        <p:spPr>
          <a:xfrm>
            <a:off x="721750" y="496625"/>
            <a:ext cx="8166600" cy="27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1" lang="ru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Синонимы</a:t>
            </a:r>
            <a:r>
              <a:rPr b="0" i="0" lang="ru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— укажите набор синонимов: все варианты написания, которые считаются эквивалентными данному значению.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1" lang="ru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Паттерны</a:t>
            </a:r>
            <a:r>
              <a:rPr b="0" i="0" lang="ru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— укажите паттерн: формальное правило, описывающее ключевые слова и выражения.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faaf7e8f44_0_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250" y="2395378"/>
            <a:ext cx="8166494" cy="1582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2b856b84f_0_529"/>
          <p:cNvSpPr txBox="1"/>
          <p:nvPr>
            <p:ph idx="4294967295" type="title"/>
          </p:nvPr>
        </p:nvSpPr>
        <p:spPr>
          <a:xfrm>
            <a:off x="735750" y="202225"/>
            <a:ext cx="749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Пользовательские сущности</a:t>
            </a:r>
            <a:endParaRPr/>
          </a:p>
        </p:txBody>
      </p:sp>
      <p:pic>
        <p:nvPicPr>
          <p:cNvPr id="235" name="Google Shape;235;g52b856b84f_0_5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3025" y="2073175"/>
            <a:ext cx="4485300" cy="25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52b856b84f_0_529"/>
          <p:cNvSpPr/>
          <p:nvPr/>
        </p:nvSpPr>
        <p:spPr>
          <a:xfrm>
            <a:off x="906517" y="1284890"/>
            <a:ext cx="7244255" cy="587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Дополнительно вы можете указать </a:t>
            </a:r>
            <a:r>
              <a:rPr b="1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значение сущности, в формате string или JSON.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aaf7e8f44_0_348"/>
          <p:cNvSpPr txBox="1"/>
          <p:nvPr/>
        </p:nvSpPr>
        <p:spPr>
          <a:xfrm>
            <a:off x="666453" y="1876900"/>
            <a:ext cx="82986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6FF"/>
              </a:buClr>
              <a:buSzPts val="6000"/>
              <a:buFont typeface="Quattrocento Sans"/>
              <a:buNone/>
            </a:pPr>
            <a:r>
              <a:rPr b="1" i="0" lang="ru" sz="6000" u="none" cap="none" strike="noStrike">
                <a:solidFill>
                  <a:srgbClr val="F8F6FF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r>
              <a:rPr b="1" lang="ru" sz="6000">
                <a:solidFill>
                  <a:srgbClr val="F8F6FF"/>
                </a:solidFill>
              </a:rPr>
              <a:t>РАКТИКА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faaf7e8f44_0_348"/>
          <p:cNvSpPr txBox="1"/>
          <p:nvPr>
            <p:ph idx="12" type="sldNum"/>
          </p:nvPr>
        </p:nvSpPr>
        <p:spPr>
          <a:xfrm>
            <a:off x="8841517" y="4922359"/>
            <a:ext cx="302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/>
          <p:nvPr/>
        </p:nvSpPr>
        <p:spPr>
          <a:xfrm>
            <a:off x="615000" y="1017550"/>
            <a:ext cx="8217300" cy="3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Использование сущностей напрямую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Использование сущностей в паттернах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39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39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 </a:t>
            </a: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Создание и заполнение слотов в интентах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8" name="Google Shape;248;p19"/>
          <p:cNvSpPr txBox="1"/>
          <p:nvPr>
            <p:ph idx="4294967295" type="title"/>
          </p:nvPr>
        </p:nvSpPr>
        <p:spPr>
          <a:xfrm>
            <a:off x="735750" y="202225"/>
            <a:ext cx="749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Сущности в сценарии</a:t>
            </a:r>
            <a:endParaRPr/>
          </a:p>
        </p:txBody>
      </p:sp>
      <p:pic>
        <p:nvPicPr>
          <p:cNvPr id="249" name="Google Shape;2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400" y="1584435"/>
            <a:ext cx="5378941" cy="819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400" y="3142491"/>
            <a:ext cx="5378941" cy="81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/>
        </p:nvSpPr>
        <p:spPr>
          <a:xfrm>
            <a:off x="735750" y="774925"/>
            <a:ext cx="84720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Слоты</a:t>
            </a: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данные, которые клиент передает с запросом или в процессе дозапроса. У каждого слота есть обязательные атрибуты: Имя, Тип.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796B"/>
              </a:solidFill>
              <a:highlight>
                <a:srgbClr val="F8F8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0"/>
          <p:cNvSpPr txBox="1"/>
          <p:nvPr>
            <p:ph idx="4294967295" type="title"/>
          </p:nvPr>
        </p:nvSpPr>
        <p:spPr>
          <a:xfrm>
            <a:off x="735750" y="202225"/>
            <a:ext cx="749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Заполнение слотов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350" y="2017000"/>
            <a:ext cx="8472101" cy="17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/>
          <p:nvPr>
            <p:ph idx="4294967295" type="title"/>
          </p:nvPr>
        </p:nvSpPr>
        <p:spPr>
          <a:xfrm>
            <a:off x="715625" y="189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>
                <a:solidFill>
                  <a:schemeClr val="dk1"/>
                </a:solidFill>
              </a:rPr>
              <a:t>Заполнение слотов</a:t>
            </a:r>
            <a:endParaRPr/>
          </a:p>
        </p:txBody>
      </p:sp>
      <p:sp>
        <p:nvSpPr>
          <p:cNvPr id="263" name="Google Shape;263;p21"/>
          <p:cNvSpPr txBox="1"/>
          <p:nvPr/>
        </p:nvSpPr>
        <p:spPr>
          <a:xfrm>
            <a:off x="867275" y="761700"/>
            <a:ext cx="8217300" cy="4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ru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Интент &gt; Добавить слот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1" lang="ru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Название</a:t>
            </a:r>
            <a:r>
              <a:rPr b="0" i="0" lang="ru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— название слота.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1" lang="ru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Сущность</a:t>
            </a:r>
            <a:r>
              <a:rPr b="0" i="0" lang="ru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— выберите из списка сущность, определяющую тип данных, которые попадут в слот.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1" lang="ru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Обязательно</a:t>
            </a:r>
            <a:r>
              <a:rPr b="0" i="0" lang="ru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— переведите переключатель в активное положение, если слот является обязательным для заполнения.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ru" sz="1500">
                <a:solidFill>
                  <a:schemeClr val="dk1"/>
                </a:solidFill>
                <a:highlight>
                  <a:schemeClr val="lt1"/>
                </a:highlight>
              </a:rPr>
              <a:t>Массив</a:t>
            </a:r>
            <a:r>
              <a:rPr lang="ru" sz="1500">
                <a:solidFill>
                  <a:schemeClr val="dk1"/>
                </a:solidFill>
                <a:highlight>
                  <a:schemeClr val="lt1"/>
                </a:highlight>
              </a:rPr>
              <a:t> — если надо отловить несколько повторяющихся сущностей.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1" lang="ru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Вопросы</a:t>
            </a:r>
            <a:r>
              <a:rPr b="0" i="0" lang="ru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— укажите вопросы, которые будут использованы при процессе 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заполнения слотов.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625" y="3422150"/>
            <a:ext cx="8217301" cy="17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/>
          <p:nvPr>
            <p:ph idx="4294967295" type="title"/>
          </p:nvPr>
        </p:nvSpPr>
        <p:spPr>
          <a:xfrm>
            <a:off x="615000" y="202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>
                <a:solidFill>
                  <a:schemeClr val="dk1"/>
                </a:solidFill>
              </a:rPr>
              <a:t>Заполнение слотов</a:t>
            </a:r>
            <a:endParaRPr/>
          </a:p>
        </p:txBody>
      </p:sp>
      <p:sp>
        <p:nvSpPr>
          <p:cNvPr id="270" name="Google Shape;270;p22"/>
          <p:cNvSpPr txBox="1"/>
          <p:nvPr/>
        </p:nvSpPr>
        <p:spPr>
          <a:xfrm>
            <a:off x="615000" y="985325"/>
            <a:ext cx="8217300" cy="4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подключения модуля слот-филлинга укажите в сценарии в файле main.sc: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ru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Использование заполненных слотов в сценарии: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1307" y="1608016"/>
            <a:ext cx="4710525" cy="6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9775" y="3282800"/>
            <a:ext cx="7370949" cy="8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decd5f940_0_5"/>
          <p:cNvSpPr txBox="1"/>
          <p:nvPr/>
        </p:nvSpPr>
        <p:spPr>
          <a:xfrm>
            <a:off x="569225" y="2571750"/>
            <a:ext cx="8403900" cy="23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82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4495E"/>
              </a:buClr>
              <a:buSzPts val="1400"/>
              <a:buFont typeface="Arial"/>
              <a:buAutoNum type="arabicPeriod"/>
            </a:pPr>
            <a:r>
              <a:rPr b="0" i="0" lang="ru" sz="1600" u="none" cap="none" strike="noStrike">
                <a:solidFill>
                  <a:srgbClr val="00796B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Погода на завтра в Москве</a:t>
            </a:r>
            <a:r>
              <a:rPr b="0" i="0" lang="ru" sz="1600" u="none" cap="none" strike="noStrike">
                <a:solidFill>
                  <a:srgbClr val="34495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слоты заполнены, бот сразу предоставит ответ.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82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495E"/>
              </a:buClr>
              <a:buSzPts val="1400"/>
              <a:buFont typeface="Arial"/>
              <a:buAutoNum type="arabicPeriod"/>
            </a:pPr>
            <a:r>
              <a:rPr b="0" i="0" lang="ru" sz="1600" u="none" cap="none" strike="noStrike">
                <a:solidFill>
                  <a:srgbClr val="00796B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Погода на завтра</a:t>
            </a:r>
            <a:r>
              <a:rPr b="0" i="0" lang="ru" sz="1600" u="none" cap="none" strike="noStrike">
                <a:solidFill>
                  <a:srgbClr val="34495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слот </a:t>
            </a:r>
            <a:r>
              <a:rPr b="0" i="0" lang="ru" sz="1600" u="none" cap="none" strike="noStrike">
                <a:solidFill>
                  <a:srgbClr val="00796B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City</a:t>
            </a:r>
            <a:r>
              <a:rPr b="0" i="0" lang="ru" sz="1600" u="none" cap="none" strike="noStrike">
                <a:solidFill>
                  <a:srgbClr val="34495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не заполнен, будут заданы уточняющие вопросы. Как только будет дан корректный ответ, управление перейдет в сценарий, бот даст ответ.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82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495E"/>
              </a:buClr>
              <a:buSzPts val="1400"/>
              <a:buFont typeface="Arial"/>
              <a:buAutoNum type="arabicPeriod"/>
            </a:pPr>
            <a:r>
              <a:rPr b="0" i="0" lang="ru" sz="1600" u="none" cap="none" strike="noStrike">
                <a:solidFill>
                  <a:srgbClr val="00796B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Погода в Москве</a:t>
            </a:r>
            <a:r>
              <a:rPr b="0" i="0" lang="ru" sz="1600" u="none" cap="none" strike="noStrike">
                <a:solidFill>
                  <a:srgbClr val="34495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слот </a:t>
            </a:r>
            <a:r>
              <a:rPr b="0" i="0" lang="ru" sz="1600" u="none" cap="none" strike="noStrike">
                <a:solidFill>
                  <a:srgbClr val="00796B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b="0" i="0" lang="ru" sz="1600" u="none" cap="none" strike="noStrike">
                <a:solidFill>
                  <a:srgbClr val="34495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не заполнен, будут заданы уточняющие вопросы. Как только будет дан корректный ответ, управление перейдет в основной, бот даст ответ.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7decd5f940_0_5"/>
          <p:cNvSpPr txBox="1"/>
          <p:nvPr>
            <p:ph idx="4294967295" type="title"/>
          </p:nvPr>
        </p:nvSpPr>
        <p:spPr>
          <a:xfrm>
            <a:off x="735750" y="202225"/>
            <a:ext cx="749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>
                <a:solidFill>
                  <a:schemeClr val="dk1"/>
                </a:solidFill>
              </a:rPr>
              <a:t>Заполнение слотов</a:t>
            </a:r>
            <a:endParaRPr/>
          </a:p>
        </p:txBody>
      </p:sp>
      <p:pic>
        <p:nvPicPr>
          <p:cNvPr id="279" name="Google Shape;279;g7decd5f940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525" y="891963"/>
            <a:ext cx="8403900" cy="15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aaf7e8f44_0_358"/>
          <p:cNvSpPr txBox="1"/>
          <p:nvPr/>
        </p:nvSpPr>
        <p:spPr>
          <a:xfrm>
            <a:off x="666453" y="1876900"/>
            <a:ext cx="82986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6FF"/>
              </a:buClr>
              <a:buSzPts val="6000"/>
              <a:buFont typeface="Quattrocento Sans"/>
              <a:buNone/>
            </a:pPr>
            <a:r>
              <a:rPr b="1" i="0" lang="ru" sz="6000" u="none" cap="none" strike="noStrike">
                <a:solidFill>
                  <a:srgbClr val="F8F6FF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r>
              <a:rPr b="1" lang="ru" sz="6000">
                <a:solidFill>
                  <a:srgbClr val="F8F6FF"/>
                </a:solidFill>
              </a:rPr>
              <a:t>РАКТИКА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faaf7e8f44_0_358"/>
          <p:cNvSpPr txBox="1"/>
          <p:nvPr>
            <p:ph idx="12" type="sldNum"/>
          </p:nvPr>
        </p:nvSpPr>
        <p:spPr>
          <a:xfrm>
            <a:off x="8841517" y="4922359"/>
            <a:ext cx="302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aaf7e8f44_0_322"/>
          <p:cNvSpPr txBox="1"/>
          <p:nvPr/>
        </p:nvSpPr>
        <p:spPr>
          <a:xfrm>
            <a:off x="666453" y="1876900"/>
            <a:ext cx="82986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8F6FF"/>
              </a:buClr>
              <a:buSzPts val="3600"/>
              <a:buFont typeface="Quattrocento Sans"/>
              <a:buNone/>
            </a:pPr>
            <a:r>
              <a:rPr b="1" lang="ru" sz="4400">
                <a:solidFill>
                  <a:srgbClr val="F8F6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СОЗДАНИЕ ДИАЛОГОВОЙ СИСТЕМЫ С ОБРАЩЕНИЕМ К API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faaf7e8f44_0_322"/>
          <p:cNvSpPr txBox="1"/>
          <p:nvPr>
            <p:ph idx="12" type="sldNum"/>
          </p:nvPr>
        </p:nvSpPr>
        <p:spPr>
          <a:xfrm>
            <a:off x="8841517" y="4922359"/>
            <a:ext cx="302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2b856b84f_0_158"/>
          <p:cNvSpPr txBox="1"/>
          <p:nvPr/>
        </p:nvSpPr>
        <p:spPr>
          <a:xfrm>
            <a:off x="953846" y="102119"/>
            <a:ext cx="5328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такое CAILA?</a:t>
            </a:r>
            <a:endParaRPr b="1" i="0" sz="2800" u="none" cap="none" strike="noStrike">
              <a:solidFill>
                <a:srgbClr val="2D4A5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g52b856b84f_0_158"/>
          <p:cNvSpPr txBox="1"/>
          <p:nvPr/>
        </p:nvSpPr>
        <p:spPr>
          <a:xfrm>
            <a:off x="618074" y="772550"/>
            <a:ext cx="7918953" cy="4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CAILA (Conversational AI Linguistic Assistant) — NLU-ядро для разработки на базе платформы JAICP, выполняет анализ запросов пользователя на естественном языке и обнаружение сущностей и интентов.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CAILA позволяет: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использовать 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активационное правило intent</a:t>
            </a: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использовать в сценариях 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системные и кастомные сущности.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aaf7e8f44_0_13"/>
          <p:cNvSpPr txBox="1"/>
          <p:nvPr/>
        </p:nvSpPr>
        <p:spPr>
          <a:xfrm>
            <a:off x="953847" y="102118"/>
            <a:ext cx="60366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3000"/>
              <a:buFont typeface="Quattrocento Sans"/>
              <a:buNone/>
            </a:pPr>
            <a:r>
              <a:rPr b="1" i="0" lang="ru" sz="3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Что такое API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faaf7e8f44_0_13"/>
          <p:cNvSpPr txBox="1"/>
          <p:nvPr/>
        </p:nvSpPr>
        <p:spPr>
          <a:xfrm>
            <a:off x="964482" y="803868"/>
            <a:ext cx="8000100" cy="11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Quattrocento Sans"/>
              <a:buNone/>
            </a:pPr>
            <a:r>
              <a:rPr b="1" i="0" lang="ru" sz="21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Программный интерфейс приложения</a:t>
            </a:r>
            <a:r>
              <a:rPr b="0" i="0" lang="ru" sz="21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это набор готовых классов, функций, процедур, структур и констант, который используется при взаимодействии с внешними программами.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faaf7e8f44_0_13"/>
          <p:cNvSpPr txBox="1"/>
          <p:nvPr>
            <p:ph idx="12" type="sldNum"/>
          </p:nvPr>
        </p:nvSpPr>
        <p:spPr>
          <a:xfrm>
            <a:off x="6329767" y="4661537"/>
            <a:ext cx="223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aaf7e8f44_0_19"/>
          <p:cNvSpPr txBox="1"/>
          <p:nvPr/>
        </p:nvSpPr>
        <p:spPr>
          <a:xfrm>
            <a:off x="953847" y="102118"/>
            <a:ext cx="60366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3000"/>
              <a:buFont typeface="Quattrocento Sans"/>
              <a:buNone/>
            </a:pPr>
            <a:r>
              <a:rPr b="1" i="0" lang="ru" sz="3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Что такое API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faaf7e8f44_0_19"/>
          <p:cNvSpPr txBox="1"/>
          <p:nvPr/>
        </p:nvSpPr>
        <p:spPr>
          <a:xfrm>
            <a:off x="964482" y="803869"/>
            <a:ext cx="7785300" cy="24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Quattrocento Sans"/>
              <a:buNone/>
            </a:pPr>
            <a:r>
              <a:rPr b="1" i="0" lang="ru" sz="21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Программный интерфейс приложения</a:t>
            </a:r>
            <a:r>
              <a:rPr b="0" i="0" lang="ru" sz="21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это набор готовых классов, функций, процедур, структур и констант, который используется при взаимодействии с внешними программами.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Arial"/>
              <a:buChar char="•"/>
            </a:pPr>
            <a:r>
              <a:rPr b="0" i="0" lang="ru" sz="21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Обеспечивает максимально простое соединение двух независимых систем.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faaf7e8f44_0_19"/>
          <p:cNvSpPr txBox="1"/>
          <p:nvPr>
            <p:ph idx="12" type="sldNum"/>
          </p:nvPr>
        </p:nvSpPr>
        <p:spPr>
          <a:xfrm>
            <a:off x="6329767" y="4661537"/>
            <a:ext cx="223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aaf7e8f44_0_25"/>
          <p:cNvSpPr txBox="1"/>
          <p:nvPr/>
        </p:nvSpPr>
        <p:spPr>
          <a:xfrm>
            <a:off x="953847" y="102118"/>
            <a:ext cx="60366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3000"/>
              <a:buFont typeface="Quattrocento Sans"/>
              <a:buNone/>
            </a:pPr>
            <a:r>
              <a:rPr b="1" i="0" lang="ru" sz="3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Что такое API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faaf7e8f44_0_25"/>
          <p:cNvSpPr txBox="1"/>
          <p:nvPr/>
        </p:nvSpPr>
        <p:spPr>
          <a:xfrm>
            <a:off x="964482" y="803869"/>
            <a:ext cx="7925100" cy="4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Quattrocento Sans"/>
              <a:buNone/>
            </a:pPr>
            <a:r>
              <a:rPr b="1" i="0" lang="ru" sz="21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Программный интерфейс приложения</a:t>
            </a:r>
            <a:r>
              <a:rPr b="0" i="0" lang="ru" sz="21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это набор готовых классов, функций, процедур, структур и констант, который используется при взаимодействии с внешними программами.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Arial"/>
              <a:buChar char="•"/>
            </a:pPr>
            <a:r>
              <a:rPr b="0" i="0" lang="ru" sz="21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Обеспечивает максимально простое соединение двух независимых систем.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Arial"/>
              <a:buChar char="•"/>
            </a:pPr>
            <a:r>
              <a:rPr b="0" i="0" lang="ru" sz="21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Позволяет </a:t>
            </a:r>
            <a:r>
              <a:rPr b="0" i="0" lang="ru" sz="2100" u="sng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обращаться к приложению </a:t>
            </a:r>
            <a:r>
              <a:rPr b="0" i="0" lang="ru" sz="21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как к «черному ящику» и </a:t>
            </a:r>
            <a:r>
              <a:rPr b="0" i="0" lang="ru" sz="2100" u="sng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использовать его функционал</a:t>
            </a:r>
            <a:r>
              <a:rPr b="0" i="0" lang="ru" sz="21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При этом внутренний механизм работы приложения не имеет значения.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faaf7e8f44_0_25"/>
          <p:cNvSpPr txBox="1"/>
          <p:nvPr>
            <p:ph idx="12" type="sldNum"/>
          </p:nvPr>
        </p:nvSpPr>
        <p:spPr>
          <a:xfrm>
            <a:off x="6329767" y="4661537"/>
            <a:ext cx="223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317" name="Google Shape;317;gfaaf7e8f44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1077" y="1020945"/>
            <a:ext cx="5765123" cy="347179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faaf7e8f44_0_31"/>
          <p:cNvSpPr txBox="1"/>
          <p:nvPr/>
        </p:nvSpPr>
        <p:spPr>
          <a:xfrm>
            <a:off x="953847" y="102118"/>
            <a:ext cx="60366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3000"/>
              <a:buFont typeface="Quattrocento Sans"/>
              <a:buNone/>
            </a:pPr>
            <a:r>
              <a:rPr b="1" i="0" lang="ru" sz="3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http-запросы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faaf7e8f44_0_31"/>
          <p:cNvSpPr txBox="1"/>
          <p:nvPr>
            <p:ph idx="12" type="sldNum"/>
          </p:nvPr>
        </p:nvSpPr>
        <p:spPr>
          <a:xfrm>
            <a:off x="8841517" y="4922359"/>
            <a:ext cx="302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Verdana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aaf7e8f44_0_37"/>
          <p:cNvSpPr txBox="1"/>
          <p:nvPr/>
        </p:nvSpPr>
        <p:spPr>
          <a:xfrm>
            <a:off x="953847" y="102118"/>
            <a:ext cx="60366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3000"/>
              <a:buFont typeface="Quattrocento Sans"/>
              <a:buNone/>
            </a:pPr>
            <a:r>
              <a:rPr b="1" i="0" lang="ru" sz="3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Структура запроса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faaf7e8f44_0_37"/>
          <p:cNvSpPr txBox="1"/>
          <p:nvPr/>
        </p:nvSpPr>
        <p:spPr>
          <a:xfrm>
            <a:off x="964482" y="803868"/>
            <a:ext cx="6711300" cy="17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Quattrocento Sans"/>
              <a:buNone/>
            </a:pPr>
            <a:r>
              <a:rPr b="0" i="0" lang="ru" sz="21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$http.query(url, [settings]);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Quattrocento Sans"/>
              <a:buNone/>
            </a:pPr>
            <a:r>
              <a:rPr b="0" i="0" lang="ru" sz="21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На вход: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Arial"/>
              <a:buChar char="•"/>
            </a:pPr>
            <a:r>
              <a:rPr b="0" i="0" lang="ru" sz="21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url - адрес в виде строки;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Arial"/>
              <a:buChar char="•"/>
            </a:pPr>
            <a:r>
              <a:rPr b="0" i="0" lang="ru" sz="21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объект settings - параметры запроса.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faaf7e8f44_0_37"/>
          <p:cNvSpPr txBox="1"/>
          <p:nvPr>
            <p:ph idx="12" type="sldNum"/>
          </p:nvPr>
        </p:nvSpPr>
        <p:spPr>
          <a:xfrm>
            <a:off x="6329767" y="4661537"/>
            <a:ext cx="223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faaf7e8f44_0_43"/>
          <p:cNvSpPr txBox="1"/>
          <p:nvPr/>
        </p:nvSpPr>
        <p:spPr>
          <a:xfrm>
            <a:off x="953847" y="102118"/>
            <a:ext cx="60366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3000"/>
              <a:buFont typeface="Quattrocento Sans"/>
              <a:buNone/>
            </a:pPr>
            <a:r>
              <a:rPr b="1" i="0" lang="ru" sz="3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Структура запроса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faaf7e8f44_0_43"/>
          <p:cNvSpPr txBox="1"/>
          <p:nvPr/>
        </p:nvSpPr>
        <p:spPr>
          <a:xfrm>
            <a:off x="964482" y="803868"/>
            <a:ext cx="6711300" cy="17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Quattrocento Sans"/>
              <a:buNone/>
            </a:pPr>
            <a:r>
              <a:rPr b="0" i="0" lang="ru" sz="21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$http.query(url, [settings]);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Quattrocento Sans"/>
              <a:buNone/>
            </a:pPr>
            <a:r>
              <a:rPr b="0" i="0" lang="ru" sz="21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На вход: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Arial"/>
              <a:buChar char="•"/>
            </a:pPr>
            <a:r>
              <a:rPr b="0" i="0" lang="ru" sz="21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url - адрес в виде строки;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Arial"/>
              <a:buChar char="•"/>
            </a:pPr>
            <a:r>
              <a:rPr b="0" i="0" lang="ru" sz="21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объект settings - параметры запроса.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3" id="333" name="Google Shape;333;gfaaf7e8f44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074" y="3261708"/>
            <a:ext cx="7810636" cy="113012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faaf7e8f44_0_43"/>
          <p:cNvSpPr txBox="1"/>
          <p:nvPr/>
        </p:nvSpPr>
        <p:spPr>
          <a:xfrm>
            <a:off x="1023526" y="2850485"/>
            <a:ext cx="6214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Quattrocento Sans"/>
              <a:buNone/>
            </a:pPr>
            <a:r>
              <a:rPr b="0" i="0" lang="ru" sz="15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Простейший запрос по указанному url с параметрами по умолчанию: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faaf7e8f44_0_43"/>
          <p:cNvSpPr txBox="1"/>
          <p:nvPr>
            <p:ph idx="12" type="sldNum"/>
          </p:nvPr>
        </p:nvSpPr>
        <p:spPr>
          <a:xfrm>
            <a:off x="6329767" y="4661537"/>
            <a:ext cx="223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aaf7e8f44_0_51"/>
          <p:cNvSpPr txBox="1"/>
          <p:nvPr/>
        </p:nvSpPr>
        <p:spPr>
          <a:xfrm>
            <a:off x="953847" y="102118"/>
            <a:ext cx="60366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3000"/>
              <a:buFont typeface="Quattrocento Sans"/>
              <a:buNone/>
            </a:pPr>
            <a:r>
              <a:rPr b="1" i="0" lang="ru" sz="3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Параметры запроса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faaf7e8f44_0_51"/>
          <p:cNvSpPr txBox="1"/>
          <p:nvPr/>
        </p:nvSpPr>
        <p:spPr>
          <a:xfrm>
            <a:off x="964482" y="803868"/>
            <a:ext cx="8014200" cy="3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Quattrocento Sans"/>
              <a:buNone/>
            </a:pPr>
            <a:r>
              <a:rPr b="0" i="0" lang="ru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var result = $http.query(</a:t>
            </a:r>
            <a:r>
              <a:rPr b="0" i="0" lang="ru" sz="1700" u="none" cap="none" strike="noStrike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'http://localhost:9000/get-with-params?resultPart1=${resultPart1}&amp;resultPart2=${resultPart2}'</a:t>
            </a:r>
            <a:r>
              <a:rPr b="0" i="0" lang="ru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Quattrocento Sans"/>
              <a:buNone/>
            </a:pPr>
            <a:r>
              <a:rPr b="0" i="0" lang="ru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method: "GET", </a:t>
            </a:r>
            <a:endParaRPr b="0" i="0" sz="1400" u="none" cap="none" strike="noStrike">
              <a:solidFill>
                <a:srgbClr val="54823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Quattrocento Sans"/>
              <a:buNone/>
            </a:pPr>
            <a:r>
              <a:rPr b="0" i="0" lang="ru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query: {</a:t>
            </a:r>
            <a:endParaRPr b="0" i="0" sz="1400" u="none" cap="none" strike="noStrike">
              <a:solidFill>
                <a:srgbClr val="54823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Quattrocento Sans"/>
              <a:buNone/>
            </a:pPr>
            <a:r>
              <a:rPr b="0" i="0" lang="ru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resultPart1: 'query',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Quattrocento Sans"/>
              <a:buNone/>
            </a:pPr>
            <a:r>
              <a:rPr b="0" i="0" lang="ru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resultPart2: 'with parameters'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Quattrocento Sans"/>
              <a:buNone/>
            </a:pPr>
            <a:r>
              <a:rPr b="0" i="0" lang="ru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},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Quattrocento Sans"/>
              <a:buNone/>
            </a:pPr>
            <a:r>
              <a:rPr b="0" i="0" lang="ru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body: { payload: "text"},</a:t>
            </a:r>
            <a:endParaRPr b="0" i="0" sz="1400" u="none" cap="none" strike="noStrike">
              <a:solidFill>
                <a:srgbClr val="54823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Quattrocento Sans"/>
              <a:buNone/>
            </a:pPr>
            <a:r>
              <a:rPr b="0" i="0" lang="ru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form: { formField1: '1',  formField2: '2'}, </a:t>
            </a:r>
            <a:endParaRPr b="0" i="0" sz="1400" u="none" cap="none" strike="noStrike">
              <a:solidFill>
                <a:srgbClr val="54823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Quattrocento Sans"/>
              <a:buNone/>
            </a:pPr>
            <a:r>
              <a:rPr b="0" i="0" lang="ru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headers: [ ["Authorization", "Basic xxxxx"] ]</a:t>
            </a:r>
            <a:endParaRPr b="0" i="0" sz="1400" u="none" cap="none" strike="noStrike">
              <a:solidFill>
                <a:srgbClr val="54823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Quattrocento Sans"/>
              <a:buNone/>
            </a:pPr>
            <a:r>
              <a:rPr b="0" i="0" lang="ru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dataType: "json",</a:t>
            </a:r>
            <a:endParaRPr b="0" i="0" sz="1400" u="none" cap="none" strike="noStrike">
              <a:solidFill>
                <a:srgbClr val="54823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Quattrocento Sans"/>
              <a:buNone/>
            </a:pPr>
            <a:r>
              <a:rPr b="0" i="0" lang="ru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timeout: 10000,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Quattrocento Sans"/>
              <a:buNone/>
            </a:pPr>
            <a:r>
              <a:rPr b="0" i="0" lang="ru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cachingRequired: true</a:t>
            </a:r>
            <a:endParaRPr b="0" i="0" sz="1400" u="none" cap="none" strike="noStrike">
              <a:solidFill>
                <a:srgbClr val="54823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Quattrocento Sans"/>
              <a:buNone/>
            </a:pPr>
            <a:r>
              <a:rPr b="0" i="0" lang="ru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});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faaf7e8f44_0_51"/>
          <p:cNvSpPr txBox="1"/>
          <p:nvPr>
            <p:ph idx="12" type="sldNum"/>
          </p:nvPr>
        </p:nvSpPr>
        <p:spPr>
          <a:xfrm>
            <a:off x="6329767" y="4661537"/>
            <a:ext cx="223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faaf7e8f44_0_57"/>
          <p:cNvSpPr txBox="1"/>
          <p:nvPr/>
        </p:nvSpPr>
        <p:spPr>
          <a:xfrm>
            <a:off x="953847" y="102118"/>
            <a:ext cx="60366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3000"/>
              <a:buFont typeface="Quattrocento Sans"/>
              <a:buNone/>
            </a:pPr>
            <a:r>
              <a:rPr b="1" i="0" lang="ru" sz="3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Параметры запроса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faaf7e8f44_0_57"/>
          <p:cNvSpPr txBox="1"/>
          <p:nvPr/>
        </p:nvSpPr>
        <p:spPr>
          <a:xfrm>
            <a:off x="964482" y="803868"/>
            <a:ext cx="6711300" cy="3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Quattrocento Sans"/>
              <a:buNone/>
            </a:pPr>
            <a:r>
              <a:rPr b="0" i="0" lang="ru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var result = $http.query('http://localhost:9000/get-with-params?resultPart1=${resultPart1}&amp;resultPart2=${resultPart2}', </a:t>
            </a:r>
            <a:r>
              <a:rPr b="0" i="0" lang="ru" sz="1700" u="none" cap="none" strike="noStrike">
                <a:solidFill>
                  <a:srgbClr val="4C9BD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9BD3"/>
              </a:buClr>
              <a:buSzPts val="1700"/>
              <a:buFont typeface="Quattrocento Sans"/>
              <a:buNone/>
            </a:pPr>
            <a:r>
              <a:rPr b="0" i="0" lang="ru" sz="1700" u="none" cap="none" strike="noStrike">
                <a:solidFill>
                  <a:srgbClr val="4C9BD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method: "GET", 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9BD3"/>
              </a:buClr>
              <a:buSzPts val="1700"/>
              <a:buFont typeface="Quattrocento Sans"/>
              <a:buNone/>
            </a:pPr>
            <a:r>
              <a:rPr b="0" i="0" lang="ru" sz="1700" u="none" cap="none" strike="noStrike">
                <a:solidFill>
                  <a:srgbClr val="4C9BD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query: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9BD3"/>
              </a:buClr>
              <a:buSzPts val="1700"/>
              <a:buFont typeface="Quattrocento Sans"/>
              <a:buNone/>
            </a:pPr>
            <a:r>
              <a:rPr b="0" i="0" lang="ru" sz="1700" u="none" cap="none" strike="noStrike">
                <a:solidFill>
                  <a:srgbClr val="4C9BD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resultPart1: 'query',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9BD3"/>
              </a:buClr>
              <a:buSzPts val="1700"/>
              <a:buFont typeface="Quattrocento Sans"/>
              <a:buNone/>
            </a:pPr>
            <a:r>
              <a:rPr b="0" i="0" lang="ru" sz="1700" u="none" cap="none" strike="noStrike">
                <a:solidFill>
                  <a:srgbClr val="4C9BD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resultPart2: 'with parameters'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9BD3"/>
              </a:buClr>
              <a:buSzPts val="1700"/>
              <a:buFont typeface="Quattrocento Sans"/>
              <a:buNone/>
            </a:pPr>
            <a:r>
              <a:rPr b="0" i="0" lang="ru" sz="1700" u="none" cap="none" strike="noStrike">
                <a:solidFill>
                  <a:srgbClr val="4C9BD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},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9BD3"/>
              </a:buClr>
              <a:buSzPts val="1700"/>
              <a:buFont typeface="Quattrocento Sans"/>
              <a:buNone/>
            </a:pPr>
            <a:r>
              <a:rPr b="0" i="0" lang="ru" sz="1700" u="none" cap="none" strike="noStrike">
                <a:solidFill>
                  <a:srgbClr val="4C9BD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body: { payload: "text"},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9BD3"/>
              </a:buClr>
              <a:buSzPts val="1700"/>
              <a:buFont typeface="Quattrocento Sans"/>
              <a:buNone/>
            </a:pPr>
            <a:r>
              <a:rPr b="0" i="0" lang="ru" sz="1700" u="none" cap="none" strike="noStrike">
                <a:solidFill>
                  <a:srgbClr val="4C9BD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form: { formField1: '1',  formField2: '2'},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9BD3"/>
              </a:buClr>
              <a:buSzPts val="1700"/>
              <a:buFont typeface="Quattrocento Sans"/>
              <a:buNone/>
            </a:pPr>
            <a:r>
              <a:rPr b="0" i="0" lang="ru" sz="1700" u="none" cap="none" strike="noStrike">
                <a:solidFill>
                  <a:srgbClr val="4C9BD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headers: [ ["Authorization", "Basic xxxxx"] 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9BD3"/>
              </a:buClr>
              <a:buSzPts val="1700"/>
              <a:buFont typeface="Quattrocento Sans"/>
              <a:buNone/>
            </a:pPr>
            <a:r>
              <a:rPr b="0" i="0" lang="ru" sz="1700" u="none" cap="none" strike="noStrike">
                <a:solidFill>
                  <a:srgbClr val="4C9BD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dataType: "json",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9BD3"/>
              </a:buClr>
              <a:buSzPts val="1700"/>
              <a:buFont typeface="Quattrocento Sans"/>
              <a:buNone/>
            </a:pPr>
            <a:r>
              <a:rPr b="0" i="0" lang="ru" sz="1700" u="none" cap="none" strike="noStrike">
                <a:solidFill>
                  <a:srgbClr val="4C9BD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timeout: 10000,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9BD3"/>
              </a:buClr>
              <a:buSzPts val="1700"/>
              <a:buFont typeface="Quattrocento Sans"/>
              <a:buNone/>
            </a:pPr>
            <a:r>
              <a:rPr b="0" i="0" lang="ru" sz="1700" u="none" cap="none" strike="noStrike">
                <a:solidFill>
                  <a:srgbClr val="4C9BD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cachingRequired: true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9BD3"/>
              </a:buClr>
              <a:buSzPts val="1700"/>
              <a:buFont typeface="Quattrocento Sans"/>
              <a:buNone/>
            </a:pPr>
            <a:r>
              <a:rPr b="0" i="0" lang="ru" sz="1700" u="none" cap="none" strike="noStrike">
                <a:solidFill>
                  <a:srgbClr val="4C9BD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}</a:t>
            </a:r>
            <a:r>
              <a:rPr b="0" i="0" lang="ru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faaf7e8f44_0_57"/>
          <p:cNvSpPr txBox="1"/>
          <p:nvPr>
            <p:ph idx="12" type="sldNum"/>
          </p:nvPr>
        </p:nvSpPr>
        <p:spPr>
          <a:xfrm>
            <a:off x="6329767" y="4661537"/>
            <a:ext cx="223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faaf7e8f44_0_63"/>
          <p:cNvSpPr txBox="1"/>
          <p:nvPr/>
        </p:nvSpPr>
        <p:spPr>
          <a:xfrm>
            <a:off x="953847" y="102118"/>
            <a:ext cx="60366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3000"/>
              <a:buFont typeface="Quattrocento Sans"/>
              <a:buNone/>
            </a:pPr>
            <a:r>
              <a:rPr b="1" i="0" lang="ru" sz="3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http-методы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faaf7e8f44_0_63"/>
          <p:cNvSpPr txBox="1"/>
          <p:nvPr/>
        </p:nvSpPr>
        <p:spPr>
          <a:xfrm>
            <a:off x="964483" y="803868"/>
            <a:ext cx="77730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Quattrocento Sans"/>
              <a:buNone/>
            </a:pPr>
            <a:r>
              <a:rPr b="0" i="0" lang="ru" sz="18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Метод HTTP-запроса указывает серверу на то, какое действие мы хотим произвести с ресурсом (URL).</a:t>
            </a:r>
            <a:endParaRPr b="0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Quattrocento Sans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4000" lvl="0" marL="25400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b="0" i="0" lang="ru" sz="18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GET — получение ресурса. Сокращенно*: $http.get(url, [settings])</a:t>
            </a:r>
            <a:endParaRPr b="0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4000" lvl="0" marL="25400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b="0" i="0" lang="ru" sz="18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POST — создание ресурса. Сокращенно:   $http.post(url, [settings]) </a:t>
            </a:r>
            <a:endParaRPr b="0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4000" lvl="0" marL="25400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b="0" i="0" lang="ru" sz="18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PUT — обновление ресурса. Сокращенно:   $http.put(url, [settings])  </a:t>
            </a:r>
            <a:endParaRPr b="0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4000" lvl="0" marL="25400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b="0" i="0" lang="ru" sz="18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DELETE — удаление ресурса. Сокращенно:   $http.delete(url, [settings])</a:t>
            </a:r>
            <a:endParaRPr b="0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Quattrocento Sans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r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Quattrocento Sans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Quattrocento Sans"/>
              <a:buNone/>
            </a:pPr>
            <a:r>
              <a:rPr b="0" i="0" lang="ru" sz="15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*Поле method заполнять не нужно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faaf7e8f44_0_63"/>
          <p:cNvSpPr txBox="1"/>
          <p:nvPr>
            <p:ph idx="12" type="sldNum"/>
          </p:nvPr>
        </p:nvSpPr>
        <p:spPr>
          <a:xfrm>
            <a:off x="6329767" y="4661537"/>
            <a:ext cx="223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faaf7e8f44_0_69"/>
          <p:cNvSpPr txBox="1"/>
          <p:nvPr/>
        </p:nvSpPr>
        <p:spPr>
          <a:xfrm>
            <a:off x="953847" y="102118"/>
            <a:ext cx="60366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3000"/>
              <a:buFont typeface="Quattrocento Sans"/>
              <a:buNone/>
            </a:pPr>
            <a:r>
              <a:rPr b="1" i="0" lang="ru" sz="3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Настройки http-клиента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faaf7e8f44_0_69"/>
          <p:cNvSpPr txBox="1"/>
          <p:nvPr/>
        </p:nvSpPr>
        <p:spPr>
          <a:xfrm>
            <a:off x="964483" y="803868"/>
            <a:ext cx="7773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$http.config(settings);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faaf7e8f44_0_69"/>
          <p:cNvSpPr txBox="1"/>
          <p:nvPr/>
        </p:nvSpPr>
        <p:spPr>
          <a:xfrm>
            <a:off x="964483" y="1225899"/>
            <a:ext cx="4950600" cy="3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init: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$http.config({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url: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protocol: 'http',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host: 'example.com',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port: '80'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},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timeout: 1000,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authHeader: 'Basic XXXXXXXXXXX‘,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cacheTimeToLiveInSeconds: 1 * 60 * 30,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});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faaf7e8f44_0_69"/>
          <p:cNvSpPr txBox="1"/>
          <p:nvPr>
            <p:ph idx="12" type="sldNum"/>
          </p:nvPr>
        </p:nvSpPr>
        <p:spPr>
          <a:xfrm>
            <a:off x="6329767" y="4661537"/>
            <a:ext cx="223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/>
        </p:nvSpPr>
        <p:spPr>
          <a:xfrm>
            <a:off x="1009023" y="145191"/>
            <a:ext cx="6873735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Подключение и настройка CAILA</a:t>
            </a:r>
            <a:endParaRPr b="1" i="0" sz="2800" u="none" cap="none" strike="noStrike">
              <a:solidFill>
                <a:srgbClr val="2D4A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733097" y="788276"/>
            <a:ext cx="4278778" cy="40258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075" y="873479"/>
            <a:ext cx="3514002" cy="4162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574" y="830411"/>
            <a:ext cx="5000925" cy="42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aaf7e8f44_0_76"/>
          <p:cNvSpPr txBox="1"/>
          <p:nvPr/>
        </p:nvSpPr>
        <p:spPr>
          <a:xfrm>
            <a:off x="953847" y="102118"/>
            <a:ext cx="60366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3000"/>
              <a:buFont typeface="Quattrocento Sans"/>
              <a:buNone/>
            </a:pPr>
            <a:r>
              <a:rPr b="1" i="0" lang="ru" sz="3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Структура ответа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faaf7e8f44_0_76"/>
          <p:cNvSpPr txBox="1"/>
          <p:nvPr>
            <p:ph idx="12" type="sldNum"/>
          </p:nvPr>
        </p:nvSpPr>
        <p:spPr>
          <a:xfrm>
            <a:off x="6329767" y="4661537"/>
            <a:ext cx="2235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faaf7e8f44_0_76"/>
          <p:cNvSpPr txBox="1"/>
          <p:nvPr/>
        </p:nvSpPr>
        <p:spPr>
          <a:xfrm>
            <a:off x="1254500" y="1133050"/>
            <a:ext cx="2626500" cy="3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None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None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"data" : {...},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None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"status" : 200,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None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"response" : {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None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... },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None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"isOk" : true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None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faaf7e8f44_0_76"/>
          <p:cNvSpPr txBox="1"/>
          <p:nvPr/>
        </p:nvSpPr>
        <p:spPr>
          <a:xfrm>
            <a:off x="5244425" y="794050"/>
            <a:ext cx="2958600" cy="3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None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None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ru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"error" : {...},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None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"data" : undefined,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None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"status" : 400,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None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"response" : {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None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... },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None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"isOk" : false,</a:t>
            </a:r>
            <a:endParaRPr b="0" i="1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None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faaf7e8f44_0_83"/>
          <p:cNvSpPr txBox="1"/>
          <p:nvPr/>
        </p:nvSpPr>
        <p:spPr>
          <a:xfrm>
            <a:off x="953847" y="102118"/>
            <a:ext cx="60366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3000"/>
              <a:buFont typeface="Quattrocento Sans"/>
              <a:buNone/>
            </a:pPr>
            <a:r>
              <a:rPr b="1" i="0" lang="ru" sz="3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Как правильно парсить ответ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faaf7e8f44_0_83"/>
          <p:cNvSpPr txBox="1"/>
          <p:nvPr/>
        </p:nvSpPr>
        <p:spPr>
          <a:xfrm>
            <a:off x="964483" y="803868"/>
            <a:ext cx="78783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54000" lvl="0" marL="2540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b="0" i="0" lang="ru" sz="18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Записать результат http-вызова в переменную</a:t>
            </a:r>
            <a:endParaRPr b="0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4000" lvl="0" marL="25400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b="0" i="0" lang="ru" sz="18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Проверить  успешность выполнения запроса, обработать ошибки</a:t>
            </a:r>
            <a:endParaRPr b="0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4000" lvl="0" marL="25400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b="0" i="0" lang="ru" sz="18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Продолжать работу с полями тела ответа (response.data)</a:t>
            </a:r>
            <a:endParaRPr b="0" i="0" sz="1800" u="none" cap="none" strike="noStrike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79" name="Google Shape;379;gfaaf7e8f44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216" y="2044621"/>
            <a:ext cx="8120799" cy="2541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faaf7e8f44_0_90"/>
          <p:cNvSpPr txBox="1"/>
          <p:nvPr/>
        </p:nvSpPr>
        <p:spPr>
          <a:xfrm>
            <a:off x="953847" y="102118"/>
            <a:ext cx="60366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3000"/>
              <a:buFont typeface="Quattrocento Sans"/>
              <a:buNone/>
            </a:pPr>
            <a:r>
              <a:rPr b="1" i="0" lang="ru" sz="3000" u="none" cap="none" strike="noStrike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Как правильно парсить ответ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faaf7e8f44_0_90"/>
          <p:cNvSpPr txBox="1"/>
          <p:nvPr/>
        </p:nvSpPr>
        <p:spPr>
          <a:xfrm>
            <a:off x="651225" y="633038"/>
            <a:ext cx="2467500" cy="3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"data" : { 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"field1" : "value1"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},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"status" : 200,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"response" : { 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…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},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"isOk" : true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5" id="386" name="Google Shape;386;gfaaf7e8f44_0_90"/>
          <p:cNvPicPr preferRelativeResize="0"/>
          <p:nvPr/>
        </p:nvPicPr>
        <p:blipFill rotWithShape="1">
          <a:blip r:embed="rId3">
            <a:alphaModFix/>
          </a:blip>
          <a:srcRect b="0" l="1912" r="0" t="0"/>
          <a:stretch/>
        </p:blipFill>
        <p:spPr>
          <a:xfrm>
            <a:off x="3118651" y="1999834"/>
            <a:ext cx="5809205" cy="140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faaf7e8f44_0_97"/>
          <p:cNvSpPr txBox="1"/>
          <p:nvPr/>
        </p:nvSpPr>
        <p:spPr>
          <a:xfrm>
            <a:off x="1192975" y="1765100"/>
            <a:ext cx="7744200" cy="19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6FF"/>
              </a:buClr>
              <a:buSzPts val="6000"/>
              <a:buFont typeface="Quattrocento Sans"/>
              <a:buNone/>
            </a:pPr>
            <a:r>
              <a:rPr b="1" i="0" lang="ru" sz="6000" u="none" cap="none" strike="noStrike">
                <a:solidFill>
                  <a:srgbClr val="F8F6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ПРАКТИКА</a:t>
            </a:r>
            <a:endParaRPr b="1" i="0" sz="6000" u="none" cap="none" strike="noStrike">
              <a:solidFill>
                <a:srgbClr val="F8F6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fabbb5699d_0_0"/>
          <p:cNvSpPr txBox="1"/>
          <p:nvPr/>
        </p:nvSpPr>
        <p:spPr>
          <a:xfrm>
            <a:off x="1192975" y="1765100"/>
            <a:ext cx="7744200" cy="19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6FF"/>
              </a:buClr>
              <a:buSzPts val="6000"/>
              <a:buFont typeface="Quattrocento Sans"/>
              <a:buNone/>
            </a:pPr>
            <a:r>
              <a:rPr b="1" lang="ru" sz="6000">
                <a:solidFill>
                  <a:srgbClr val="F8F6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ДОМАШНЕЕ ЗАДАНИЕ</a:t>
            </a:r>
            <a:endParaRPr b="1" i="0" sz="6000" u="none" cap="none" strike="noStrike">
              <a:solidFill>
                <a:srgbClr val="F8F6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fabbb5699d_0_4"/>
          <p:cNvSpPr txBox="1"/>
          <p:nvPr/>
        </p:nvSpPr>
        <p:spPr>
          <a:xfrm>
            <a:off x="953847" y="102118"/>
            <a:ext cx="60366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3000"/>
              <a:buFont typeface="Quattrocento Sans"/>
              <a:buNone/>
            </a:pPr>
            <a:r>
              <a:rPr b="1" lang="ru" sz="3000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Домашнее задание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fabbb5699d_0_4"/>
          <p:cNvSpPr txBox="1"/>
          <p:nvPr/>
        </p:nvSpPr>
        <p:spPr>
          <a:xfrm>
            <a:off x="967275" y="905875"/>
            <a:ext cx="77229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AutoNum type="arabicPeriod"/>
            </a:pPr>
            <a:r>
              <a:rPr lang="ru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Покрыть тестами новый функционал учебного чат-бота: написать тест-кейс, используя тег &lt;mockData&gt;:</a:t>
            </a:r>
            <a:br>
              <a:rPr lang="ru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ru" sz="18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https://help.just-ai.com/docs/ru/Content_testing/tests_xml/tags/mockData</a:t>
            </a:r>
            <a:br>
              <a:rPr lang="ru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br>
              <a:rPr lang="ru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ru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Для проверки прислать данные своего аккаунта на https://app.jaicp.com/</a:t>
            </a:r>
            <a:br>
              <a:rPr lang="ru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ru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Создать канал Маруся и зарегистрировать свой скилл в ассистенте. </a:t>
            </a:r>
            <a:br>
              <a:rPr lang="ru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lang="ru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Важно!</a:t>
            </a:r>
            <a:r>
              <a:rPr lang="ru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Публиковать навык в прод не нужно!</a:t>
            </a:r>
            <a:br>
              <a:rPr lang="ru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ru" sz="18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https://help.just-ai.com/docs/ru/channels/marusya/marusya</a:t>
            </a:r>
            <a:br>
              <a:rPr lang="ru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br>
              <a:rPr lang="ru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ru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Для проверки выдать права администрирования навыка пользователю </a:t>
            </a:r>
            <a:r>
              <a:rPr lang="ru" sz="18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5"/>
              </a:rPr>
              <a:t>https://vk.com/riya404</a:t>
            </a:r>
            <a:r>
              <a:rPr lang="ru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и прислать активационную фразу навыка.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fabbb5699d_0_16"/>
          <p:cNvSpPr txBox="1"/>
          <p:nvPr/>
        </p:nvSpPr>
        <p:spPr>
          <a:xfrm>
            <a:off x="953847" y="102118"/>
            <a:ext cx="60366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3000"/>
              <a:buFont typeface="Quattrocento Sans"/>
              <a:buNone/>
            </a:pPr>
            <a:r>
              <a:rPr b="1" lang="ru" sz="3000">
                <a:solidFill>
                  <a:srgbClr val="2D4A5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Критерии проверки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fabbb5699d_0_16"/>
          <p:cNvSpPr txBox="1"/>
          <p:nvPr/>
        </p:nvSpPr>
        <p:spPr>
          <a:xfrm>
            <a:off x="967275" y="905875"/>
            <a:ext cx="7722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Всего за задание вы можете получить 10 баллов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-"/>
            </a:pPr>
            <a:r>
              <a:rPr lang="ru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написан тест с использованием &lt;mockData&gt;, работает корректно - 5 баллов;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-"/>
            </a:pPr>
            <a:r>
              <a:rPr lang="ru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скилл развернут в канале Маруся, в него можно зайти из приложения или капсулы по активационной фразе (пользователям с доступом к скиллу) - 5 баллов.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/>
        </p:nvSpPr>
        <p:spPr>
          <a:xfrm>
            <a:off x="1009023" y="145191"/>
            <a:ext cx="6873735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Подключение и настройка CAILA</a:t>
            </a:r>
            <a:endParaRPr b="1" i="0" sz="2800" u="none" cap="none" strike="noStrike">
              <a:solidFill>
                <a:srgbClr val="2D4A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648775" y="850474"/>
            <a:ext cx="43938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Доступные алгоритмы: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STS (Semantic Text Similarity)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Classic 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Learning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4701" y="1734480"/>
            <a:ext cx="5988726" cy="296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2b856b84f_0_455"/>
          <p:cNvSpPr txBox="1"/>
          <p:nvPr/>
        </p:nvSpPr>
        <p:spPr>
          <a:xfrm>
            <a:off x="953845" y="102119"/>
            <a:ext cx="7323051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Подключение и настройка CAILA</a:t>
            </a:r>
            <a:endParaRPr b="1" i="0" sz="2800" u="none" cap="none" strike="noStrike">
              <a:solidFill>
                <a:srgbClr val="2D4A5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3000"/>
              <a:buFont typeface="Quattrocento Sans"/>
              <a:buNone/>
            </a:pPr>
            <a:r>
              <a:t/>
            </a:r>
            <a:endParaRPr b="1" i="0" sz="3000" u="none" cap="none" strike="noStrike">
              <a:solidFill>
                <a:srgbClr val="2D4A5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" name="Google Shape;130;g52b856b84f_0_455"/>
          <p:cNvSpPr txBox="1"/>
          <p:nvPr/>
        </p:nvSpPr>
        <p:spPr>
          <a:xfrm>
            <a:off x="609600" y="1226050"/>
            <a:ext cx="4687725" cy="38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язык классификатора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noMatchThreshold</a:t>
            </a: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параметр, задающий минимально необходимую похожесть фразы на один из классов (от 0 до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1" name="Google Shape;131;g52b856b84f_0_4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7325" y="1580775"/>
            <a:ext cx="36861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eabc76f52_0_2"/>
          <p:cNvSpPr txBox="1"/>
          <p:nvPr/>
        </p:nvSpPr>
        <p:spPr>
          <a:xfrm>
            <a:off x="753392" y="0"/>
            <a:ext cx="41307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Создание интента</a:t>
            </a:r>
            <a:endParaRPr b="0" i="0" sz="2800" u="none" cap="none" strike="noStrike">
              <a:solidFill>
                <a:srgbClr val="2D4A5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3000"/>
              <a:buFont typeface="Quattrocento Sans"/>
              <a:buNone/>
            </a:pPr>
            <a:r>
              <a:t/>
            </a:r>
            <a:endParaRPr b="1" i="0" sz="3000" u="none" cap="none" strike="noStrike">
              <a:solidFill>
                <a:srgbClr val="2D4A5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7" name="Google Shape;137;g6eabc76f52_0_2"/>
          <p:cNvSpPr txBox="1"/>
          <p:nvPr/>
        </p:nvSpPr>
        <p:spPr>
          <a:xfrm>
            <a:off x="753400" y="507350"/>
            <a:ext cx="8141400" cy="3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Интент</a:t>
            </a: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ключевая единица NLU-сервиса, объединяющая в себе набор фраз, намерение пользователя и другую метаинформацию.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i="1" lang="ru" sz="1800"/>
              <a:t>CAILA</a:t>
            </a: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b="0" i="1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Интенты &gt; Создать интент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8" name="Google Shape;138;g6eabc76f52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248" y="1282226"/>
            <a:ext cx="7783704" cy="360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2b856b84f_0_473"/>
          <p:cNvSpPr txBox="1"/>
          <p:nvPr/>
        </p:nvSpPr>
        <p:spPr>
          <a:xfrm>
            <a:off x="1064172" y="102119"/>
            <a:ext cx="5218574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Создание интента</a:t>
            </a:r>
            <a:endParaRPr b="0" i="0" sz="2800" u="none" cap="none" strike="noStrike">
              <a:solidFill>
                <a:srgbClr val="2D4A5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2D4A5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3000"/>
              <a:buFont typeface="Quattrocento Sans"/>
              <a:buNone/>
            </a:pPr>
            <a:r>
              <a:t/>
            </a:r>
            <a:endParaRPr b="1" i="0" sz="3000" u="none" cap="none" strike="noStrike">
              <a:solidFill>
                <a:srgbClr val="2D4A5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4" name="Google Shape;144;g52b856b84f_0_4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050" y="1015825"/>
            <a:ext cx="7914351" cy="35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2b856b84f_0_479"/>
          <p:cNvSpPr txBox="1"/>
          <p:nvPr/>
        </p:nvSpPr>
        <p:spPr>
          <a:xfrm>
            <a:off x="1085088" y="46182"/>
            <a:ext cx="5328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Создание вложенного интента</a:t>
            </a:r>
            <a:endParaRPr b="1" i="0" sz="3000" u="none" cap="none" strike="noStrike">
              <a:solidFill>
                <a:srgbClr val="2D4A5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A5A"/>
              </a:buClr>
              <a:buSzPts val="3000"/>
              <a:buFont typeface="Quattrocento Sans"/>
              <a:buNone/>
            </a:pPr>
            <a:r>
              <a:t/>
            </a:r>
            <a:endParaRPr b="1" i="0" sz="3000" u="none" cap="none" strike="noStrike">
              <a:solidFill>
                <a:srgbClr val="2D4A5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0" name="Google Shape;150;g52b856b84f_0_479"/>
          <p:cNvSpPr txBox="1"/>
          <p:nvPr/>
        </p:nvSpPr>
        <p:spPr>
          <a:xfrm>
            <a:off x="800075" y="3347775"/>
            <a:ext cx="8141400" cy="1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Интенты отсортированы в лексикографическом порядке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каждого узла указывается число примеров фраз в данном интенте и через символ </a:t>
            </a:r>
            <a:r>
              <a:rPr b="0" i="0" lang="ru" sz="1800" u="none" cap="none" strike="noStrike">
                <a:solidFill>
                  <a:schemeClr val="dk1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число всех дочерних фраз.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1" name="Google Shape;151;g52b856b84f_0_4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7163" y="1105557"/>
            <a:ext cx="50768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