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9" r:id="rId3"/>
    <p:sldId id="314" r:id="rId4"/>
    <p:sldId id="323" r:id="rId5"/>
    <p:sldId id="325" r:id="rId6"/>
    <p:sldId id="315" r:id="rId7"/>
    <p:sldId id="288" r:id="rId8"/>
    <p:sldId id="312" r:id="rId9"/>
    <p:sldId id="287" r:id="rId10"/>
    <p:sldId id="322" r:id="rId11"/>
    <p:sldId id="329" r:id="rId12"/>
    <p:sldId id="326" r:id="rId13"/>
    <p:sldId id="327" r:id="rId14"/>
    <p:sldId id="328" r:id="rId15"/>
    <p:sldId id="331" r:id="rId16"/>
    <p:sldId id="332" r:id="rId17"/>
    <p:sldId id="281" r:id="rId18"/>
    <p:sldId id="33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3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3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gif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36039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 descr="E:\картинки2\информатика\11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857652" cy="2980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928934"/>
            <a:ext cx="3810000" cy="2928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20" y="285728"/>
            <a:ext cx="8572560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FF0000"/>
                </a:solidFill>
                <a:latin typeface="A97_Oktom_Times" pitchFamily="18" charset="0"/>
                <a:cs typeface="Arial" charset="0"/>
              </a:rPr>
              <a:t>Тармактуу алгоритм.</a:t>
            </a:r>
          </a:p>
          <a:p>
            <a:pPr algn="ctr"/>
            <a:endParaRPr lang="ky-KG" sz="2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ru-RU" sz="3200" dirty="0" err="1" smtClean="0">
                <a:latin typeface="A97_Oktom_Times" pitchFamily="18" charset="0"/>
              </a:rPr>
              <a:t>Кандайдыр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бир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шарттын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аткарылышына</a:t>
            </a:r>
            <a:r>
              <a:rPr lang="ru-RU" sz="3200" dirty="0" smtClean="0">
                <a:latin typeface="A97_Oktom_Times" pitchFamily="18" charset="0"/>
              </a:rPr>
              <a:t> же </a:t>
            </a:r>
            <a:r>
              <a:rPr lang="ru-RU" sz="3200" dirty="0" err="1" smtClean="0">
                <a:latin typeface="A97_Oktom_Times" pitchFamily="18" charset="0"/>
              </a:rPr>
              <a:t>аткарылбашына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жараша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аракеттердин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ырааттуулугун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бир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тарапка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же</a:t>
            </a:r>
            <a:r>
              <a:rPr lang="ru-RU" sz="3200" dirty="0" smtClean="0">
                <a:latin typeface="A97_Oktom_Times" pitchFamily="18" charset="0"/>
              </a:rPr>
              <a:t> башка </a:t>
            </a:r>
            <a:r>
              <a:rPr lang="ru-RU" sz="3200" dirty="0" err="1" smtClean="0">
                <a:latin typeface="A97_Oktom_Times" pitchFamily="18" charset="0"/>
              </a:rPr>
              <a:t>тарапка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ашыруучу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аракеттердин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уюштуруу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формасы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тармактуу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деп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аталат</a:t>
            </a:r>
            <a:r>
              <a:rPr lang="ru-RU" sz="3200" dirty="0" smtClean="0">
                <a:latin typeface="A97_Oktom_Times" pitchFamily="18" charset="0"/>
              </a:rPr>
              <a:t>.</a:t>
            </a:r>
            <a:endParaRPr lang="ky-KG" sz="3200" b="1" dirty="0" smtClean="0">
              <a:solidFill>
                <a:srgbClr val="FF0000"/>
              </a:solidFill>
              <a:latin typeface="A97_Oktom_Times" pitchFamily="18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20" y="285728"/>
            <a:ext cx="8429684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FF0000"/>
                </a:solidFill>
                <a:latin typeface="A97_Oktom_Times" pitchFamily="18" charset="0"/>
                <a:cs typeface="Arial" charset="0"/>
              </a:rPr>
              <a:t>Тармактуу алгоритм.</a:t>
            </a:r>
          </a:p>
          <a:p>
            <a:pPr algn="ctr"/>
            <a:endParaRPr lang="ky-KG" sz="2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/>
            <a:endParaRPr lang="ky-KG" sz="3200" b="1" dirty="0" smtClean="0">
              <a:solidFill>
                <a:srgbClr val="FF0000"/>
              </a:solidFill>
              <a:latin typeface="A97_Oktom_Times" pitchFamily="18" charset="0"/>
              <a:cs typeface="Arial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16200000" flipH="1">
            <a:off x="4230562" y="2198802"/>
            <a:ext cx="540000" cy="0"/>
          </a:xfrm>
          <a:prstGeom prst="straightConnector1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Блок-схема: решение 8"/>
          <p:cNvSpPr/>
          <p:nvPr/>
        </p:nvSpPr>
        <p:spPr>
          <a:xfrm>
            <a:off x="3428992" y="2500306"/>
            <a:ext cx="2143140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60AAA"/>
                </a:solidFill>
                <a:latin typeface="A97_Oktom_Times" pitchFamily="18" charset="0"/>
              </a:rPr>
              <a:t>Шарты</a:t>
            </a:r>
            <a:endParaRPr lang="ru-RU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572132" y="4000504"/>
            <a:ext cx="242889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60AAA"/>
                </a:solidFill>
                <a:latin typeface="A97_Oktom_Times" pitchFamily="18" charset="0"/>
              </a:rPr>
              <a:t>1-аракет.</a:t>
            </a:r>
            <a:endParaRPr lang="ru-RU" sz="2800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1071538" y="4000504"/>
            <a:ext cx="242889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60AAA"/>
                </a:solidFill>
                <a:latin typeface="A97_Oktom_Times" pitchFamily="18" charset="0"/>
              </a:rPr>
              <a:t>2-аракет.</a:t>
            </a:r>
            <a:endParaRPr lang="ru-RU" sz="2800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5572132" y="3071810"/>
            <a:ext cx="1143008" cy="928694"/>
          </a:xfrm>
          <a:prstGeom prst="bentConnector2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4"/>
          <p:cNvCxnSpPr/>
          <p:nvPr/>
        </p:nvCxnSpPr>
        <p:spPr>
          <a:xfrm flipH="1">
            <a:off x="2285984" y="3071810"/>
            <a:ext cx="1143008" cy="928694"/>
          </a:xfrm>
          <a:prstGeom prst="bentConnector2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00694" y="2571744"/>
            <a:ext cx="13573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  <a:latin typeface="A97_Oktom_Times" pitchFamily="18" charset="0"/>
              </a:rPr>
              <a:t>Ооба</a:t>
            </a:r>
            <a:endParaRPr lang="ru-RU" b="1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357422" y="2571744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  <a:latin typeface="A97_Oktom_Times" pitchFamily="18" charset="0"/>
              </a:rPr>
              <a:t>Жок</a:t>
            </a:r>
            <a:endParaRPr lang="ru-RU" b="1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cxnSp>
        <p:nvCxnSpPr>
          <p:cNvPr id="23" name="Shape 22"/>
          <p:cNvCxnSpPr>
            <a:stCxn id="11" idx="2"/>
          </p:cNvCxnSpPr>
          <p:nvPr/>
        </p:nvCxnSpPr>
        <p:spPr>
          <a:xfrm rot="16200000" flipH="1">
            <a:off x="3036083" y="3893347"/>
            <a:ext cx="785818" cy="2286016"/>
          </a:xfrm>
          <a:prstGeom prst="bentConnector2">
            <a:avLst/>
          </a:prstGeom>
          <a:ln w="57150">
            <a:solidFill>
              <a:srgbClr val="060A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5400000">
            <a:off x="5179223" y="3893348"/>
            <a:ext cx="785818" cy="2286016"/>
          </a:xfrm>
          <a:prstGeom prst="bentConnector2">
            <a:avLst/>
          </a:prstGeom>
          <a:ln w="57150">
            <a:solidFill>
              <a:srgbClr val="060A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4215604" y="5715016"/>
            <a:ext cx="570710" cy="794"/>
          </a:xfrm>
          <a:prstGeom prst="straightConnector1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28662" y="285728"/>
            <a:ext cx="7358114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0000"/>
                </a:solidFill>
                <a:latin typeface="A97_Oktom_Times" pitchFamily="18" charset="0"/>
              </a:rPr>
              <a:t>Тармактуу</a:t>
            </a:r>
            <a:r>
              <a:rPr lang="ru-RU" sz="3600" dirty="0" smtClean="0">
                <a:solidFill>
                  <a:srgbClr val="FF0000"/>
                </a:solidFill>
                <a:latin typeface="A97_Oktom_Times" pitchFamily="18" charset="0"/>
              </a:rPr>
              <a:t> алгоритм</a:t>
            </a:r>
            <a:endParaRPr lang="ru-RU" sz="36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28662" y="214290"/>
            <a:ext cx="7358114" cy="6429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0000"/>
                </a:solidFill>
                <a:latin typeface="A97_Oktom_Times" pitchFamily="18" charset="0"/>
              </a:rPr>
              <a:t>Тармактуу</a:t>
            </a:r>
            <a:r>
              <a:rPr lang="ru-RU" sz="3200" dirty="0" smtClean="0">
                <a:solidFill>
                  <a:srgbClr val="FF0000"/>
                </a:solidFill>
                <a:latin typeface="A97_Oktom_Times" pitchFamily="18" charset="0"/>
              </a:rPr>
              <a:t> алгоритм.</a:t>
            </a:r>
            <a:endParaRPr lang="ru-RU" sz="32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48" name="Скругленный прямоугольник 47"/>
          <p:cNvSpPr/>
          <p:nvPr/>
        </p:nvSpPr>
        <p:spPr>
          <a:xfrm>
            <a:off x="3214678" y="214290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Башы</a:t>
            </a:r>
            <a:r>
              <a:rPr lang="ky-KG" dirty="0" smtClean="0"/>
              <a:t> </a:t>
            </a:r>
            <a:endParaRPr lang="ru-RU" dirty="0"/>
          </a:p>
        </p:txBody>
      </p:sp>
      <p:sp>
        <p:nvSpPr>
          <p:cNvPr id="50" name="Ромб 49"/>
          <p:cNvSpPr/>
          <p:nvPr/>
        </p:nvSpPr>
        <p:spPr>
          <a:xfrm>
            <a:off x="3214678" y="200024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a&gt;b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араллелограмм 50"/>
          <p:cNvSpPr/>
          <p:nvPr/>
        </p:nvSpPr>
        <p:spPr>
          <a:xfrm>
            <a:off x="2643174" y="1000108"/>
            <a:ext cx="3286148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сандарын киргиз</a:t>
            </a:r>
            <a:endParaRPr lang="ru-RU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143504" y="2714620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саны</a:t>
            </a:r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Ромб 52"/>
          <p:cNvSpPr/>
          <p:nvPr/>
        </p:nvSpPr>
        <p:spPr>
          <a:xfrm>
            <a:off x="1714480" y="271462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a=b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643306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сан барабар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85720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а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589516" y="5286388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Аягы</a:t>
            </a:r>
            <a:r>
              <a:rPr lang="ky-KG" dirty="0" smtClean="0"/>
              <a:t> </a:t>
            </a:r>
            <a:endParaRPr lang="ru-RU" dirty="0"/>
          </a:p>
        </p:txBody>
      </p:sp>
      <p:cxnSp>
        <p:nvCxnSpPr>
          <p:cNvPr id="58" name="Shape 57"/>
          <p:cNvCxnSpPr>
            <a:endCxn id="53" idx="0"/>
          </p:cNvCxnSpPr>
          <p:nvPr/>
        </p:nvCxnSpPr>
        <p:spPr>
          <a:xfrm rot="10800000" flipV="1">
            <a:off x="2786050" y="2428868"/>
            <a:ext cx="428628" cy="2857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>
            <a:off x="5386224" y="2457274"/>
            <a:ext cx="928694" cy="214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/>
          <p:nvPr/>
        </p:nvCxnSpPr>
        <p:spPr>
          <a:xfrm>
            <a:off x="3857620" y="3175522"/>
            <a:ext cx="857256" cy="5715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endCxn id="55" idx="0"/>
          </p:cNvCxnSpPr>
          <p:nvPr/>
        </p:nvCxnSpPr>
        <p:spPr>
          <a:xfrm rot="5400000">
            <a:off x="1230551" y="3230823"/>
            <a:ext cx="610668" cy="357190"/>
          </a:xfrm>
          <a:prstGeom prst="bentConnector3">
            <a:avLst>
              <a:gd name="adj1" fmla="val 94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1285852" y="4857760"/>
            <a:ext cx="50006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2" idx="2"/>
          </p:cNvCxnSpPr>
          <p:nvPr/>
        </p:nvCxnSpPr>
        <p:spPr>
          <a:xfrm rot="5400000">
            <a:off x="5572132" y="4143380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5400000">
            <a:off x="1071538" y="4643446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4358480" y="4642652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5400000">
            <a:off x="4357686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rot="5400000">
            <a:off x="4065761" y="922497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4148751" y="1923423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0694" y="2000240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2786058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1736" y="200024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64318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В)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844" y="2857496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чыгышка 3м, түш-кө 1 м, чыгышка 2м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E:\картинки2\algoritm\73cbcf9834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42918"/>
            <a:ext cx="1291512" cy="1285884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1928794" y="214290"/>
            <a:ext cx="5214974" cy="2571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16200000" flipH="1">
            <a:off x="3144034" y="1500174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9" idx="3"/>
            <a:endCxn id="19" idx="1"/>
          </p:cNvCxnSpPr>
          <p:nvPr/>
        </p:nvCxnSpPr>
        <p:spPr>
          <a:xfrm flipH="1">
            <a:off x="1928794" y="1500174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928794" y="2143116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928794" y="857232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16200000" flipH="1">
            <a:off x="2499503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16200000" flipH="1">
            <a:off x="1858150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16200000" flipH="1">
            <a:off x="1215208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3786976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16200000" flipH="1">
            <a:off x="4501356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6200000" flipH="1">
            <a:off x="5144298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E:\картинки2\algoritm\bo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857231"/>
            <a:ext cx="642942" cy="612593"/>
          </a:xfrm>
          <a:prstGeom prst="rect">
            <a:avLst/>
          </a:prstGeom>
          <a:noFill/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2500298" y="857232"/>
            <a:ext cx="64294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2500298" y="214290"/>
            <a:ext cx="642942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b="1" dirty="0" smtClean="0">
                <a:solidFill>
                  <a:srgbClr val="FF0000"/>
                </a:solidFill>
              </a:rPr>
              <a:t>1 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28860" y="2071678"/>
            <a:ext cx="142876" cy="14287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357950" y="1428736"/>
            <a:ext cx="142876" cy="14287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00166" y="1000108"/>
            <a:ext cx="3571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1472" y="1785926"/>
            <a:ext cx="78581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Тш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1000108"/>
            <a:ext cx="3571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2910" y="142852"/>
            <a:ext cx="71438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Тн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7" y="1571612"/>
            <a:ext cx="500067" cy="500066"/>
          </a:xfrm>
          <a:prstGeom prst="rect">
            <a:avLst/>
          </a:prstGeom>
          <a:noFill/>
        </p:spPr>
      </p:pic>
      <p:pic>
        <p:nvPicPr>
          <p:cNvPr id="52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1571612"/>
            <a:ext cx="476291" cy="500066"/>
          </a:xfrm>
          <a:prstGeom prst="rect">
            <a:avLst/>
          </a:prstGeom>
          <a:noFill/>
        </p:spPr>
      </p:pic>
      <p:pic>
        <p:nvPicPr>
          <p:cNvPr id="53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1646" y="917912"/>
            <a:ext cx="571504" cy="571504"/>
          </a:xfrm>
          <a:prstGeom prst="rect">
            <a:avLst/>
          </a:prstGeom>
          <a:noFill/>
        </p:spPr>
      </p:pic>
      <p:pic>
        <p:nvPicPr>
          <p:cNvPr id="54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3504" y="928670"/>
            <a:ext cx="547729" cy="571504"/>
          </a:xfrm>
          <a:prstGeom prst="rect">
            <a:avLst/>
          </a:prstGeom>
          <a:noFill/>
        </p:spPr>
      </p:pic>
      <p:pic>
        <p:nvPicPr>
          <p:cNvPr id="55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00827" y="1549666"/>
            <a:ext cx="571504" cy="593449"/>
          </a:xfrm>
          <a:prstGeom prst="rect">
            <a:avLst/>
          </a:prstGeom>
          <a:noFill/>
        </p:spPr>
      </p:pic>
      <p:pic>
        <p:nvPicPr>
          <p:cNvPr id="56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2214554"/>
            <a:ext cx="476291" cy="500066"/>
          </a:xfrm>
          <a:prstGeom prst="rect">
            <a:avLst/>
          </a:prstGeom>
          <a:noFill/>
        </p:spPr>
      </p:pic>
      <p:pic>
        <p:nvPicPr>
          <p:cNvPr id="57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4" y="1571612"/>
            <a:ext cx="476291" cy="500066"/>
          </a:xfrm>
          <a:prstGeom prst="rect">
            <a:avLst/>
          </a:prstGeom>
          <a:noFill/>
        </p:spPr>
      </p:pic>
      <p:pic>
        <p:nvPicPr>
          <p:cNvPr id="60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285728"/>
            <a:ext cx="476291" cy="500066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42844" y="3429000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чыг-ка 4м, түн-кө 1 м, чыг-ка 2м, түш-кө 1м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844" y="4000504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чыг-ка 1м, түш-кө 1 м, чыг-ка 4м, бат-ка1м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Прямая соединительная линия 63"/>
          <p:cNvCxnSpPr>
            <a:endCxn id="45" idx="0"/>
          </p:cNvCxnSpPr>
          <p:nvPr/>
        </p:nvCxnSpPr>
        <p:spPr>
          <a:xfrm rot="5400000">
            <a:off x="2214546" y="1785926"/>
            <a:ext cx="57150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500298" y="1500174"/>
            <a:ext cx="257176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5400000">
            <a:off x="4750595" y="1178703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72066" y="857232"/>
            <a:ext cx="135732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>
            <a:off x="6108711" y="117790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4" name="Picture 6" descr="E:\картинки2\algoritm\cartoon-pirat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57356" y="1928802"/>
            <a:ext cx="653435" cy="847930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7358082" y="785794"/>
            <a:ext cx="143180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Кенч</a:t>
            </a:r>
            <a:endParaRPr lang="ru-RU" sz="4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762E-6 L -2.5E-6 -0.09462 " pathEditMode="relative" ptsTypes="AA">
                                      <p:cBhvr>
                                        <p:cTn id="2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9462 L 0.28351 -0.09462 " pathEditMode="relative" ptsTypes="AA">
                                      <p:cBhvr>
                                        <p:cTn id="27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09462 L 0.28351 -0.18899 " pathEditMode="relative" ptsTypes="AA">
                                      <p:cBhvr>
                                        <p:cTn id="3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18899 L 0.43299 -0.18899 " pathEditMode="relative" ptsTypes="AA">
                                      <p:cBhvr>
                                        <p:cTn id="33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99 -0.18899 L 0.43299 -0.09462 " pathEditMode="relative" ptsTypes="AA">
                                      <p:cBhvr>
                                        <p:cTn id="3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2844" y="142852"/>
            <a:ext cx="8858312" cy="6500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 же бир нече аракеттердин ырааттуулугу алдын ала түзүлгөн шарты сакталганча кайталанган аракеттерди уюштуруу формасы </a:t>
            </a:r>
            <a:r>
              <a:rPr lang="ky-KG" sz="4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циклдык</a:t>
            </a:r>
            <a:r>
              <a:rPr lang="ky-KG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(кайталануучу) </a:t>
            </a:r>
            <a:r>
              <a:rPr lang="ky-KG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алгоритим</a:t>
            </a:r>
            <a:r>
              <a:rPr lang="ky-KG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деп аталат.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9" name="Рисунок 8" descr="-17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84"/>
            <a:ext cx="9144000" cy="686516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4" name="Рисунок 3" descr="-15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82"/>
            <a:ext cx="9286908" cy="697245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5857884" y="214290"/>
            <a:ext cx="3143272" cy="614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71538" y="5143512"/>
            <a:ext cx="71438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857224" y="5000636"/>
            <a:ext cx="928694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500034" y="4500570"/>
            <a:ext cx="1428760" cy="14287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72396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01024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799073">
            <a:off x="7999759" y="2174927"/>
            <a:ext cx="145404" cy="41457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/>
          <p:cNvSpPr/>
          <p:nvPr/>
        </p:nvSpPr>
        <p:spPr>
          <a:xfrm rot="10800000">
            <a:off x="7572396" y="2428868"/>
            <a:ext cx="571504" cy="214314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Трапеция 10"/>
          <p:cNvSpPr/>
          <p:nvPr/>
        </p:nvSpPr>
        <p:spPr>
          <a:xfrm>
            <a:off x="7390356" y="928670"/>
            <a:ext cx="928694" cy="1071570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15272" y="321468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715272" y="3643314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715272" y="464344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29652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15140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429652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 rot="21050511">
            <a:off x="6429388" y="785794"/>
            <a:ext cx="928694" cy="5428494"/>
            <a:chOff x="3714744" y="786588"/>
            <a:chExt cx="928694" cy="542849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143372" y="1785926"/>
              <a:ext cx="142876" cy="442915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6200000" flipH="1">
              <a:off x="3178959" y="1464455"/>
              <a:ext cx="1500198" cy="4286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 flipH="1">
              <a:off x="3321835" y="1464455"/>
              <a:ext cx="1428760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 flipH="1">
              <a:off x="3393273" y="1464455"/>
              <a:ext cx="1428760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3464711" y="1535893"/>
              <a:ext cx="1500198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3571868" y="1500174"/>
              <a:ext cx="1500198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3679025" y="1464455"/>
              <a:ext cx="1571636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Скругленный прямоугольник 27"/>
            <p:cNvSpPr/>
            <p:nvPr/>
          </p:nvSpPr>
          <p:spPr>
            <a:xfrm>
              <a:off x="4071934" y="2214554"/>
              <a:ext cx="285752" cy="285752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Овал 14"/>
          <p:cNvSpPr/>
          <p:nvPr/>
        </p:nvSpPr>
        <p:spPr>
          <a:xfrm>
            <a:off x="6715140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357158" y="214290"/>
            <a:ext cx="507209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Алгоритми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285720" y="714356"/>
            <a:ext cx="507209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.Карды тоголотуп чоң тоголок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214282" y="1500174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Андан кичине тоголок жасап биринчинин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214282" y="2285992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Үчүнчүсүн тоголоктоп экинчинин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с двумя вырезанными противолежащими углами 43"/>
          <p:cNvSpPr/>
          <p:nvPr/>
        </p:nvSpPr>
        <p:spPr>
          <a:xfrm>
            <a:off x="214282" y="3071810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Көздөрүн, мурдун, оозун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Прямоугольник с двумя вырезанными противолежащими углами 44"/>
          <p:cNvSpPr/>
          <p:nvPr/>
        </p:nvSpPr>
        <p:spPr>
          <a:xfrm>
            <a:off x="285720" y="3857628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Башына чака кийгиз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с двумя вырезанными противолежащими углами 45"/>
          <p:cNvSpPr/>
          <p:nvPr/>
        </p:nvSpPr>
        <p:spPr>
          <a:xfrm>
            <a:off x="285720" y="4357694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колун, эки бутун жаса 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с двумя вырезанными противолежащими углами 46"/>
          <p:cNvSpPr/>
          <p:nvPr/>
        </p:nvSpPr>
        <p:spPr>
          <a:xfrm>
            <a:off x="285720" y="5500702"/>
            <a:ext cx="5429288" cy="78581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Бир колуна шыпыргы кармат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с двумя вырезанными противолежащими углами 47"/>
          <p:cNvSpPr/>
          <p:nvPr/>
        </p:nvSpPr>
        <p:spPr>
          <a:xfrm>
            <a:off x="285720" y="4857760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Топчуларын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71895E-7 L 0.72153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2156E-6 L 0.50521 0.006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0" y="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21 0.00671 C 0.50555 -0.02105 0.50521 -0.05112 0.51285 -0.07749 C 0.51614 -0.08998 0.52066 -0.09854 0.52465 -0.11011 C 0.53125 -0.12815 0.52413 -0.1145 0.53021 -0.12561 C 0.53316 -0.14226 0.53802 -0.15892 0.54219 -0.17534 C 0.54427 -0.19732 0.5408 -0.226 0.55 -0.24566 C 0.55104 -0.25931 0.55104 -0.27527 0.55694 -0.2866 C 0.56024 -0.30927 0.5651 -0.33194 0.58368 -0.33981 C 0.5901 -0.34559 0.59757 -0.34675 0.60521 -0.34999 C 0.61753 -0.34883 0.63021 -0.34814 0.64271 -0.34652 C 0.65156 -0.34559 0.65851 -0.33657 0.66684 -0.3331 C 0.67118 -0.32732 0.67587 -0.32015 0.68142 -0.3176 C 0.68889 -0.31043 0.69514 -0.30187 0.70295 -0.2954 C 0.70868 -0.28406 0.70677 -0.28846 0.71007 -0.28175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7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28244E-6 L 0.4776 0.00231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0" y="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1 -0.0037 C 0.49636 -0.17465 0.49931 -0.34559 0.53403 -0.42123 C 0.56858 -0.49641 0.67309 -0.45223 0.70105 -0.45778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46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1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2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7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200"/>
                            </p:stCondLst>
                            <p:childTnLst>
                              <p:par>
                                <p:cTn id="9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7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" grpId="0" animBg="1"/>
      <p:bldP spid="4" grpId="1" animBg="1"/>
      <p:bldP spid="4" grpId="2" animBg="1"/>
      <p:bldP spid="3" grpId="0" animBg="1"/>
      <p:bldP spid="3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407196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Аныктама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2214554"/>
            <a:ext cx="850112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err="1" smtClean="0">
                <a:latin typeface="A97_Oktom_Times" pitchFamily="18" charset="0"/>
              </a:rPr>
              <a:t>Командалары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жазылыш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тартиби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боюнча</a:t>
            </a:r>
            <a:r>
              <a:rPr lang="ru-RU" sz="3600" dirty="0" smtClean="0">
                <a:latin typeface="A97_Oktom_Times" pitchFamily="18" charset="0"/>
              </a:rPr>
              <a:t>, б. а. </a:t>
            </a:r>
            <a:r>
              <a:rPr lang="ru-RU" sz="3600" dirty="0" err="1" smtClean="0">
                <a:latin typeface="A97_Oktom_Times" pitchFamily="18" charset="0"/>
              </a:rPr>
              <a:t>бири-бирине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удаалаш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аткарылган</a:t>
            </a:r>
            <a:r>
              <a:rPr lang="ru-RU" sz="3600" dirty="0" smtClean="0">
                <a:latin typeface="A97_Oktom_Times" pitchFamily="18" charset="0"/>
              </a:rPr>
              <a:t> алгоритм </a:t>
            </a:r>
            <a:r>
              <a:rPr lang="ru-RU" sz="3600" b="1" dirty="0" err="1" smtClean="0">
                <a:latin typeface="A97_Oktom_Times" pitchFamily="18" charset="0"/>
              </a:rPr>
              <a:t>сызыктуу</a:t>
            </a:r>
            <a:r>
              <a:rPr lang="ru-RU" sz="3600" b="1" dirty="0" smtClean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деп</a:t>
            </a:r>
            <a:r>
              <a:rPr lang="ru-RU" sz="3600" b="1" dirty="0" smtClean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аталат</a:t>
            </a:r>
            <a:r>
              <a:rPr lang="ru-RU" sz="3200" b="1" dirty="0" smtClean="0"/>
              <a:t>.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Сураныч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Теория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Сунуш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1281058"/>
            <a:ext cx="835824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бул кандайдыр бир аракеттерди жасоого болгон...?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643182"/>
            <a:ext cx="1928826" cy="1899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714356"/>
            <a:ext cx="8358246" cy="3357586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 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көздөгөн максатка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жетүүгө 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коюлган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маселени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чечүүгө багытталган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ырааттуулугун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ашыруу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үчүн  </a:t>
            </a:r>
            <a:r>
              <a:rPr lang="ru-RU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аткаруучуга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берилген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так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түшүнүктүү буйрук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көрсөтмө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план)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51456" y="42860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428596" y="4429132"/>
            <a:ext cx="8358246" cy="164307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Алгоритмдештирүү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алгоритмди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планы)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түзүү процесси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2641301" cy="42148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2285984" y="214290"/>
            <a:ext cx="521497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“Алгоритм” термини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1142984"/>
            <a:ext cx="5715040" cy="4929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термини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биздин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замандын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787- 850-жылдары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Өзбекстандын 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шаарында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төрөлүп жашап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өткөн улуу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математик,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биринчи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жолу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көп орундуу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сандар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иштөөнүн арифметикалык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ыкмасын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киргизген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Мухаммед ибн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Муса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аль -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Хорезминин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аталышынан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келип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чыккан</a:t>
            </a:r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аль-Хорезми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ky-KG" sz="2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Algorithmi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076" name="Picture 4" descr="E:\картинки2\algoritm\220px-Gas_fla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85728"/>
            <a:ext cx="2357454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E:\картинки2\algoritm\rda12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57166"/>
            <a:ext cx="2286016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9" name="Picture 7" descr="E:\картинки2\algoritm\113253a2384a550f28781198d2b197b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214554"/>
            <a:ext cx="2188113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0" name="Picture 8" descr="E:\картинки2\algoritm\candl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357694"/>
            <a:ext cx="236281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1" name="Picture 9" descr="E:\картинки2\algoritm\0028-020-JAichnits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357694"/>
            <a:ext cx="2500330" cy="1714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3143240" y="1928802"/>
            <a:ext cx="3143272" cy="2357454"/>
          </a:xfrm>
          <a:prstGeom prst="round2DiagRect">
            <a:avLst>
              <a:gd name="adj1" fmla="val 16667"/>
              <a:gd name="adj2" fmla="val 45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 алгоритми</a:t>
            </a:r>
          </a:p>
          <a:p>
            <a:pPr algn="ctr"/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E:\картинки2\algoritm\omlety_i_yaichnits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2214554"/>
            <a:ext cx="2334150" cy="1750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E:\kartinki\kartinki\анимационные картинки\еда\edaa-34.gif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14744" y="3143248"/>
            <a:ext cx="2495550" cy="1143000"/>
          </a:xfrm>
          <a:prstGeom prst="rect">
            <a:avLst/>
          </a:prstGeom>
          <a:noFill/>
        </p:spPr>
      </p:pic>
      <p:sp>
        <p:nvSpPr>
          <p:cNvPr id="22" name="Стрелка вправо 21"/>
          <p:cNvSpPr/>
          <p:nvPr/>
        </p:nvSpPr>
        <p:spPr>
          <a:xfrm>
            <a:off x="3786182" y="928670"/>
            <a:ext cx="1571636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29520" y="1857364"/>
            <a:ext cx="35719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393801" y="3893347"/>
            <a:ext cx="50006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0800000">
            <a:off x="3857621" y="5000636"/>
            <a:ext cx="1500197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6200000">
            <a:off x="1893075" y="3964785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2643174" y="2786058"/>
            <a:ext cx="500066" cy="3571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107154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 Газды күйгүз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164305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2. Сковородканы газга кой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221455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3. Сковородка ысыганда ага май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278605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4. Жумуртканы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3357562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5. Жумуртканы  чагып сковородкага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5720" y="392906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6. Даамдуулукка туз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5720" y="450057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7. Жумуртка бышканча күт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85720" y="507207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8. Жумуртка бышканда аны тарелкга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85720" y="564357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9. Газды өчүр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85720" y="28572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бышыруунун алгоритми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(рецепт)</a:t>
            </a:r>
            <a:endParaRPr lang="ru-RU" sz="28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381</Words>
  <Application>Microsoft Office PowerPoint</Application>
  <PresentationFormat>Экран (4:3)</PresentationFormat>
  <Paragraphs>93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A97_Oktom_Times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Мектеп 1</cp:lastModifiedBy>
  <cp:revision>1240</cp:revision>
  <dcterms:created xsi:type="dcterms:W3CDTF">2011-07-20T10:28:55Z</dcterms:created>
  <dcterms:modified xsi:type="dcterms:W3CDTF">2021-11-02T05:28:02Z</dcterms:modified>
</cp:coreProperties>
</file>