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5" r:id="rId3"/>
    <p:sldId id="286" r:id="rId4"/>
    <p:sldId id="314" r:id="rId5"/>
    <p:sldId id="327" r:id="rId6"/>
    <p:sldId id="338" r:id="rId7"/>
    <p:sldId id="328" r:id="rId8"/>
    <p:sldId id="332" r:id="rId9"/>
    <p:sldId id="329" r:id="rId10"/>
    <p:sldId id="333" r:id="rId11"/>
    <p:sldId id="330" r:id="rId12"/>
    <p:sldId id="331" r:id="rId13"/>
    <p:sldId id="317" r:id="rId14"/>
    <p:sldId id="337" r:id="rId15"/>
    <p:sldId id="334" r:id="rId16"/>
    <p:sldId id="335" r:id="rId17"/>
    <p:sldId id="324" r:id="rId18"/>
    <p:sldId id="339" r:id="rId19"/>
    <p:sldId id="326" r:id="rId20"/>
    <p:sldId id="281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AA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Средний стиль 1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707" autoAdjust="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61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F0F6E7-4F3D-465C-9630-87E61224B1C0}" type="doc">
      <dgm:prSet loTypeId="urn:microsoft.com/office/officeart/2005/8/layout/radial6" loCatId="cycle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4B5159B2-5E92-42EE-A721-0067269F6DD0}">
      <dgm:prSet phldrT="[Текст]"/>
      <dgm:spPr/>
      <dgm:t>
        <a:bodyPr/>
        <a:lstStyle/>
        <a:p>
          <a:r>
            <a:rPr lang="ky-KG" dirty="0" smtClean="0">
              <a:latin typeface="Arial" pitchFamily="34" charset="0"/>
              <a:cs typeface="Arial" pitchFamily="34" charset="0"/>
            </a:rPr>
            <a:t>Алгоритмди берүү жолдору</a:t>
          </a:r>
          <a:endParaRPr lang="ru-RU" dirty="0">
            <a:latin typeface="Arial" pitchFamily="34" charset="0"/>
            <a:cs typeface="Arial" pitchFamily="34" charset="0"/>
          </a:endParaRPr>
        </a:p>
      </dgm:t>
    </dgm:pt>
    <dgm:pt modelId="{766876C9-2F80-4CE8-A81D-12547B442E8F}" type="parTrans" cxnId="{A03795F0-914A-4024-AB3C-97406FEC7478}">
      <dgm:prSet/>
      <dgm:spPr/>
      <dgm:t>
        <a:bodyPr/>
        <a:lstStyle/>
        <a:p>
          <a:endParaRPr lang="ru-RU"/>
        </a:p>
      </dgm:t>
    </dgm:pt>
    <dgm:pt modelId="{724B5FDC-9585-4C16-BA4B-11160D01B07C}" type="sibTrans" cxnId="{A03795F0-914A-4024-AB3C-97406FEC7478}">
      <dgm:prSet/>
      <dgm:spPr/>
      <dgm:t>
        <a:bodyPr/>
        <a:lstStyle/>
        <a:p>
          <a:endParaRPr lang="ru-RU"/>
        </a:p>
      </dgm:t>
    </dgm:pt>
    <dgm:pt modelId="{9634A969-9340-4F67-9709-E288512B2E2D}">
      <dgm:prSet phldrT="[Текст]" custT="1"/>
      <dgm:spPr/>
      <dgm:t>
        <a:bodyPr/>
        <a:lstStyle/>
        <a:p>
          <a:r>
            <a:rPr lang="ky-KG" sz="1800" dirty="0" smtClean="0">
              <a:latin typeface="Arial" pitchFamily="34" charset="0"/>
              <a:cs typeface="Arial" pitchFamily="34" charset="0"/>
            </a:rPr>
            <a:t>1</a:t>
          </a:r>
          <a:endParaRPr lang="ru-RU" sz="1800" dirty="0">
            <a:latin typeface="Arial" pitchFamily="34" charset="0"/>
            <a:cs typeface="Arial" pitchFamily="34" charset="0"/>
          </a:endParaRPr>
        </a:p>
      </dgm:t>
    </dgm:pt>
    <dgm:pt modelId="{1D5F1325-CE8D-4324-A2DD-4D05154612A8}" type="parTrans" cxnId="{678736F9-D926-4F66-9879-72BD15C2D493}">
      <dgm:prSet/>
      <dgm:spPr/>
      <dgm:t>
        <a:bodyPr/>
        <a:lstStyle/>
        <a:p>
          <a:endParaRPr lang="ru-RU"/>
        </a:p>
      </dgm:t>
    </dgm:pt>
    <dgm:pt modelId="{28BA188B-DC38-4565-B9B1-036FE8DE43BB}" type="sibTrans" cxnId="{678736F9-D926-4F66-9879-72BD15C2D493}">
      <dgm:prSet/>
      <dgm:spPr/>
      <dgm:t>
        <a:bodyPr/>
        <a:lstStyle/>
        <a:p>
          <a:endParaRPr lang="ru-RU"/>
        </a:p>
      </dgm:t>
    </dgm:pt>
    <dgm:pt modelId="{107DF64F-74A5-4140-AF5D-BB8DDF47D317}">
      <dgm:prSet phldrT="[Текст]" custT="1"/>
      <dgm:spPr/>
      <dgm:t>
        <a:bodyPr/>
        <a:lstStyle/>
        <a:p>
          <a:r>
            <a:rPr lang="ky-KG" sz="1800" dirty="0" smtClean="0">
              <a:latin typeface="Arial" pitchFamily="34" charset="0"/>
              <a:cs typeface="Arial" pitchFamily="34" charset="0"/>
            </a:rPr>
            <a:t>2</a:t>
          </a:r>
          <a:endParaRPr lang="ru-RU" sz="1800" dirty="0">
            <a:latin typeface="Arial" pitchFamily="34" charset="0"/>
            <a:cs typeface="Arial" pitchFamily="34" charset="0"/>
          </a:endParaRPr>
        </a:p>
      </dgm:t>
    </dgm:pt>
    <dgm:pt modelId="{543B16A6-535F-4198-A957-020566C34B2D}" type="parTrans" cxnId="{88731CAE-BA95-4630-89AC-89145D9FBE73}">
      <dgm:prSet/>
      <dgm:spPr/>
      <dgm:t>
        <a:bodyPr/>
        <a:lstStyle/>
        <a:p>
          <a:endParaRPr lang="ru-RU"/>
        </a:p>
      </dgm:t>
    </dgm:pt>
    <dgm:pt modelId="{6B7A57D1-ECD3-4887-B112-9C58494D8E13}" type="sibTrans" cxnId="{88731CAE-BA95-4630-89AC-89145D9FBE73}">
      <dgm:prSet/>
      <dgm:spPr/>
      <dgm:t>
        <a:bodyPr/>
        <a:lstStyle/>
        <a:p>
          <a:endParaRPr lang="ru-RU"/>
        </a:p>
      </dgm:t>
    </dgm:pt>
    <dgm:pt modelId="{EAFE585C-A71D-415D-9A82-3D4B66B705F8}">
      <dgm:prSet phldrT="[Текст]" custT="1"/>
      <dgm:spPr/>
      <dgm:t>
        <a:bodyPr/>
        <a:lstStyle/>
        <a:p>
          <a:r>
            <a:rPr lang="ky-KG" sz="1800" dirty="0" smtClean="0">
              <a:latin typeface="Arial" pitchFamily="34" charset="0"/>
              <a:cs typeface="Arial" pitchFamily="34" charset="0"/>
            </a:rPr>
            <a:t>3</a:t>
          </a:r>
          <a:endParaRPr lang="ru-RU" sz="1800" dirty="0">
            <a:latin typeface="Arial" pitchFamily="34" charset="0"/>
            <a:cs typeface="Arial" pitchFamily="34" charset="0"/>
          </a:endParaRPr>
        </a:p>
      </dgm:t>
    </dgm:pt>
    <dgm:pt modelId="{4E421F7B-C43E-46EA-AC81-A6602A2089BE}" type="parTrans" cxnId="{017B9DE3-6344-4A1C-B6FD-BC734B2D4798}">
      <dgm:prSet/>
      <dgm:spPr/>
      <dgm:t>
        <a:bodyPr/>
        <a:lstStyle/>
        <a:p>
          <a:endParaRPr lang="ru-RU"/>
        </a:p>
      </dgm:t>
    </dgm:pt>
    <dgm:pt modelId="{09A8E637-495A-4862-AF4D-9CA3A1279242}" type="sibTrans" cxnId="{017B9DE3-6344-4A1C-B6FD-BC734B2D4798}">
      <dgm:prSet/>
      <dgm:spPr/>
      <dgm:t>
        <a:bodyPr/>
        <a:lstStyle/>
        <a:p>
          <a:endParaRPr lang="ru-RU"/>
        </a:p>
      </dgm:t>
    </dgm:pt>
    <dgm:pt modelId="{3502641E-865F-4573-927F-536D152F49B9}" type="pres">
      <dgm:prSet presAssocID="{95F0F6E7-4F3D-465C-9630-87E61224B1C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197F40A-A425-4675-AB77-4343A6BA386C}" type="pres">
      <dgm:prSet presAssocID="{4B5159B2-5E92-42EE-A721-0067269F6DD0}" presName="centerShape" presStyleLbl="node0" presStyleIdx="0" presStyleCnt="1"/>
      <dgm:spPr/>
      <dgm:t>
        <a:bodyPr/>
        <a:lstStyle/>
        <a:p>
          <a:endParaRPr lang="ru-RU"/>
        </a:p>
      </dgm:t>
    </dgm:pt>
    <dgm:pt modelId="{F3D219D0-11A3-4DF6-AC1D-9CA470CBC33F}" type="pres">
      <dgm:prSet presAssocID="{9634A969-9340-4F67-9709-E288512B2E2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274A2C-D879-45A8-9557-79F6A34E2A64}" type="pres">
      <dgm:prSet presAssocID="{9634A969-9340-4F67-9709-E288512B2E2D}" presName="dummy" presStyleCnt="0"/>
      <dgm:spPr/>
    </dgm:pt>
    <dgm:pt modelId="{11125CCC-826B-48DB-B7E0-E6A717734676}" type="pres">
      <dgm:prSet presAssocID="{28BA188B-DC38-4565-B9B1-036FE8DE43BB}" presName="sibTrans" presStyleLbl="sibTrans2D1" presStyleIdx="0" presStyleCnt="3"/>
      <dgm:spPr/>
      <dgm:t>
        <a:bodyPr/>
        <a:lstStyle/>
        <a:p>
          <a:endParaRPr lang="ru-RU"/>
        </a:p>
      </dgm:t>
    </dgm:pt>
    <dgm:pt modelId="{85677D92-35BE-41E7-9A65-276EF26A6B2C}" type="pres">
      <dgm:prSet presAssocID="{107DF64F-74A5-4140-AF5D-BB8DDF47D31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30ED2B-82AF-4425-8B33-03BB86EA4A6B}" type="pres">
      <dgm:prSet presAssocID="{107DF64F-74A5-4140-AF5D-BB8DDF47D317}" presName="dummy" presStyleCnt="0"/>
      <dgm:spPr/>
    </dgm:pt>
    <dgm:pt modelId="{C9C7EF8B-8C94-4FE0-94A5-2398B2D07A11}" type="pres">
      <dgm:prSet presAssocID="{6B7A57D1-ECD3-4887-B112-9C58494D8E13}" presName="sibTrans" presStyleLbl="sibTrans2D1" presStyleIdx="1" presStyleCnt="3"/>
      <dgm:spPr/>
      <dgm:t>
        <a:bodyPr/>
        <a:lstStyle/>
        <a:p>
          <a:endParaRPr lang="ru-RU"/>
        </a:p>
      </dgm:t>
    </dgm:pt>
    <dgm:pt modelId="{68539F92-BC8D-471F-921F-B85CD8B70B67}" type="pres">
      <dgm:prSet presAssocID="{EAFE585C-A71D-415D-9A82-3D4B66B705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25CB9F-803E-419E-B547-E570FF746075}" type="pres">
      <dgm:prSet presAssocID="{EAFE585C-A71D-415D-9A82-3D4B66B705F8}" presName="dummy" presStyleCnt="0"/>
      <dgm:spPr/>
    </dgm:pt>
    <dgm:pt modelId="{3D9CAC70-EA1A-4A10-AF29-42A8CA1E695D}" type="pres">
      <dgm:prSet presAssocID="{09A8E637-495A-4862-AF4D-9CA3A1279242}" presName="sibTrans" presStyleLbl="sibTrans2D1" presStyleIdx="2" presStyleCnt="3"/>
      <dgm:spPr/>
      <dgm:t>
        <a:bodyPr/>
        <a:lstStyle/>
        <a:p>
          <a:endParaRPr lang="ru-RU"/>
        </a:p>
      </dgm:t>
    </dgm:pt>
  </dgm:ptLst>
  <dgm:cxnLst>
    <dgm:cxn modelId="{5C07A3B8-8526-4E0C-8D44-D8BD2C867F90}" type="presOf" srcId="{09A8E637-495A-4862-AF4D-9CA3A1279242}" destId="{3D9CAC70-EA1A-4A10-AF29-42A8CA1E695D}" srcOrd="0" destOrd="0" presId="urn:microsoft.com/office/officeart/2005/8/layout/radial6"/>
    <dgm:cxn modelId="{90BEF4CB-302F-4067-BFE5-07B1D5A597A8}" type="presOf" srcId="{6B7A57D1-ECD3-4887-B112-9C58494D8E13}" destId="{C9C7EF8B-8C94-4FE0-94A5-2398B2D07A11}" srcOrd="0" destOrd="0" presId="urn:microsoft.com/office/officeart/2005/8/layout/radial6"/>
    <dgm:cxn modelId="{60433632-BE9A-4801-8C92-195F64D6CCD9}" type="presOf" srcId="{107DF64F-74A5-4140-AF5D-BB8DDF47D317}" destId="{85677D92-35BE-41E7-9A65-276EF26A6B2C}" srcOrd="0" destOrd="0" presId="urn:microsoft.com/office/officeart/2005/8/layout/radial6"/>
    <dgm:cxn modelId="{F70F706D-92DE-4A15-9548-BE64F917E6DE}" type="presOf" srcId="{4B5159B2-5E92-42EE-A721-0067269F6DD0}" destId="{0197F40A-A425-4675-AB77-4343A6BA386C}" srcOrd="0" destOrd="0" presId="urn:microsoft.com/office/officeart/2005/8/layout/radial6"/>
    <dgm:cxn modelId="{A03795F0-914A-4024-AB3C-97406FEC7478}" srcId="{95F0F6E7-4F3D-465C-9630-87E61224B1C0}" destId="{4B5159B2-5E92-42EE-A721-0067269F6DD0}" srcOrd="0" destOrd="0" parTransId="{766876C9-2F80-4CE8-A81D-12547B442E8F}" sibTransId="{724B5FDC-9585-4C16-BA4B-11160D01B07C}"/>
    <dgm:cxn modelId="{CE51113A-31E4-4431-B895-2106EA98EE0D}" type="presOf" srcId="{9634A969-9340-4F67-9709-E288512B2E2D}" destId="{F3D219D0-11A3-4DF6-AC1D-9CA470CBC33F}" srcOrd="0" destOrd="0" presId="urn:microsoft.com/office/officeart/2005/8/layout/radial6"/>
    <dgm:cxn modelId="{BCA41A8D-D56E-4B04-A613-B03322016BEA}" type="presOf" srcId="{EAFE585C-A71D-415D-9A82-3D4B66B705F8}" destId="{68539F92-BC8D-471F-921F-B85CD8B70B67}" srcOrd="0" destOrd="0" presId="urn:microsoft.com/office/officeart/2005/8/layout/radial6"/>
    <dgm:cxn modelId="{AB4CB5C4-EA4D-4D86-98B1-F1E4C290F046}" type="presOf" srcId="{95F0F6E7-4F3D-465C-9630-87E61224B1C0}" destId="{3502641E-865F-4573-927F-536D152F49B9}" srcOrd="0" destOrd="0" presId="urn:microsoft.com/office/officeart/2005/8/layout/radial6"/>
    <dgm:cxn modelId="{678736F9-D926-4F66-9879-72BD15C2D493}" srcId="{4B5159B2-5E92-42EE-A721-0067269F6DD0}" destId="{9634A969-9340-4F67-9709-E288512B2E2D}" srcOrd="0" destOrd="0" parTransId="{1D5F1325-CE8D-4324-A2DD-4D05154612A8}" sibTransId="{28BA188B-DC38-4565-B9B1-036FE8DE43BB}"/>
    <dgm:cxn modelId="{017B9DE3-6344-4A1C-B6FD-BC734B2D4798}" srcId="{4B5159B2-5E92-42EE-A721-0067269F6DD0}" destId="{EAFE585C-A71D-415D-9A82-3D4B66B705F8}" srcOrd="2" destOrd="0" parTransId="{4E421F7B-C43E-46EA-AC81-A6602A2089BE}" sibTransId="{09A8E637-495A-4862-AF4D-9CA3A1279242}"/>
    <dgm:cxn modelId="{316CFB1E-ACD9-4B6F-BE7F-991FFAAB4811}" type="presOf" srcId="{28BA188B-DC38-4565-B9B1-036FE8DE43BB}" destId="{11125CCC-826B-48DB-B7E0-E6A717734676}" srcOrd="0" destOrd="0" presId="urn:microsoft.com/office/officeart/2005/8/layout/radial6"/>
    <dgm:cxn modelId="{88731CAE-BA95-4630-89AC-89145D9FBE73}" srcId="{4B5159B2-5E92-42EE-A721-0067269F6DD0}" destId="{107DF64F-74A5-4140-AF5D-BB8DDF47D317}" srcOrd="1" destOrd="0" parTransId="{543B16A6-535F-4198-A957-020566C34B2D}" sibTransId="{6B7A57D1-ECD3-4887-B112-9C58494D8E13}"/>
    <dgm:cxn modelId="{A488A98E-FB26-47A0-8A07-7F158104B3C3}" type="presParOf" srcId="{3502641E-865F-4573-927F-536D152F49B9}" destId="{0197F40A-A425-4675-AB77-4343A6BA386C}" srcOrd="0" destOrd="0" presId="urn:microsoft.com/office/officeart/2005/8/layout/radial6"/>
    <dgm:cxn modelId="{37C44993-CF7E-453F-8977-60215A0CB77E}" type="presParOf" srcId="{3502641E-865F-4573-927F-536D152F49B9}" destId="{F3D219D0-11A3-4DF6-AC1D-9CA470CBC33F}" srcOrd="1" destOrd="0" presId="urn:microsoft.com/office/officeart/2005/8/layout/radial6"/>
    <dgm:cxn modelId="{795C786B-77DC-4D06-9D9D-DBA3131F463E}" type="presParOf" srcId="{3502641E-865F-4573-927F-536D152F49B9}" destId="{FC274A2C-D879-45A8-9557-79F6A34E2A64}" srcOrd="2" destOrd="0" presId="urn:microsoft.com/office/officeart/2005/8/layout/radial6"/>
    <dgm:cxn modelId="{EDC5ED6D-4999-4C91-94C1-04154F55123E}" type="presParOf" srcId="{3502641E-865F-4573-927F-536D152F49B9}" destId="{11125CCC-826B-48DB-B7E0-E6A717734676}" srcOrd="3" destOrd="0" presId="urn:microsoft.com/office/officeart/2005/8/layout/radial6"/>
    <dgm:cxn modelId="{80827028-FAF9-4FC0-B79F-86D2AF45DEB0}" type="presParOf" srcId="{3502641E-865F-4573-927F-536D152F49B9}" destId="{85677D92-35BE-41E7-9A65-276EF26A6B2C}" srcOrd="4" destOrd="0" presId="urn:microsoft.com/office/officeart/2005/8/layout/radial6"/>
    <dgm:cxn modelId="{2FF8B78B-3107-42E4-B8D0-1F4057D0536D}" type="presParOf" srcId="{3502641E-865F-4573-927F-536D152F49B9}" destId="{5330ED2B-82AF-4425-8B33-03BB86EA4A6B}" srcOrd="5" destOrd="0" presId="urn:microsoft.com/office/officeart/2005/8/layout/radial6"/>
    <dgm:cxn modelId="{1998EA3B-3A97-4C7D-924C-6ED2E4F48FC1}" type="presParOf" srcId="{3502641E-865F-4573-927F-536D152F49B9}" destId="{C9C7EF8B-8C94-4FE0-94A5-2398B2D07A11}" srcOrd="6" destOrd="0" presId="urn:microsoft.com/office/officeart/2005/8/layout/radial6"/>
    <dgm:cxn modelId="{05CE670A-DC96-4748-BC80-C784446220A5}" type="presParOf" srcId="{3502641E-865F-4573-927F-536D152F49B9}" destId="{68539F92-BC8D-471F-921F-B85CD8B70B67}" srcOrd="7" destOrd="0" presId="urn:microsoft.com/office/officeart/2005/8/layout/radial6"/>
    <dgm:cxn modelId="{6B5E6BFC-5600-46A2-8330-A431DA4A57AD}" type="presParOf" srcId="{3502641E-865F-4573-927F-536D152F49B9}" destId="{FE25CB9F-803E-419E-B547-E570FF746075}" srcOrd="8" destOrd="0" presId="urn:microsoft.com/office/officeart/2005/8/layout/radial6"/>
    <dgm:cxn modelId="{6477AD8B-8631-4BBA-91D7-C36F523FD5EA}" type="presParOf" srcId="{3502641E-865F-4573-927F-536D152F49B9}" destId="{3D9CAC70-EA1A-4A10-AF29-42A8CA1E695D}" srcOrd="9" destOrd="0" presId="urn:microsoft.com/office/officeart/2005/8/layout/radial6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F0F6E7-4F3D-465C-9630-87E61224B1C0}" type="doc">
      <dgm:prSet loTypeId="urn:microsoft.com/office/officeart/2005/8/layout/radial6" loCatId="cycle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4B5159B2-5E92-42EE-A721-0067269F6DD0}">
      <dgm:prSet phldrT="[Текст]" custT="1"/>
      <dgm:spPr/>
      <dgm:t>
        <a:bodyPr/>
        <a:lstStyle/>
        <a:p>
          <a:r>
            <a:rPr lang="ky-KG" sz="2800" b="1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rPr>
            <a:t>Алгоритмди</a:t>
          </a:r>
        </a:p>
        <a:p>
          <a:r>
            <a:rPr lang="ky-KG" sz="2800" b="1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rPr>
            <a:t>берүү жолдору</a:t>
          </a:r>
          <a:endParaRPr lang="ru-RU" sz="2800" b="1" dirty="0">
            <a:solidFill>
              <a:srgbClr val="060AAA"/>
            </a:solidFill>
            <a:latin typeface="Arial" pitchFamily="34" charset="0"/>
            <a:cs typeface="Arial" pitchFamily="34" charset="0"/>
          </a:endParaRPr>
        </a:p>
      </dgm:t>
    </dgm:pt>
    <dgm:pt modelId="{766876C9-2F80-4CE8-A81D-12547B442E8F}" type="parTrans" cxnId="{A03795F0-914A-4024-AB3C-97406FEC7478}">
      <dgm:prSet/>
      <dgm:spPr/>
      <dgm:t>
        <a:bodyPr/>
        <a:lstStyle/>
        <a:p>
          <a:endParaRPr lang="ru-RU"/>
        </a:p>
      </dgm:t>
    </dgm:pt>
    <dgm:pt modelId="{724B5FDC-9585-4C16-BA4B-11160D01B07C}" type="sibTrans" cxnId="{A03795F0-914A-4024-AB3C-97406FEC7478}">
      <dgm:prSet/>
      <dgm:spPr/>
      <dgm:t>
        <a:bodyPr/>
        <a:lstStyle/>
        <a:p>
          <a:endParaRPr lang="ru-RU"/>
        </a:p>
      </dgm:t>
    </dgm:pt>
    <dgm:pt modelId="{9634A969-9340-4F67-9709-E288512B2E2D}">
      <dgm:prSet phldrT="[Текст]" custT="1"/>
      <dgm:spPr/>
      <dgm:t>
        <a:bodyPr/>
        <a:lstStyle/>
        <a:p>
          <a:r>
            <a:rPr lang="ky-KG" sz="3200" dirty="0" smtClean="0">
              <a:latin typeface="Arial" pitchFamily="34" charset="0"/>
              <a:cs typeface="Arial" pitchFamily="34" charset="0"/>
            </a:rPr>
            <a:t>Табигый тилде</a:t>
          </a:r>
          <a:endParaRPr lang="ru-RU" sz="3200" dirty="0">
            <a:latin typeface="Arial" pitchFamily="34" charset="0"/>
            <a:cs typeface="Arial" pitchFamily="34" charset="0"/>
          </a:endParaRPr>
        </a:p>
      </dgm:t>
    </dgm:pt>
    <dgm:pt modelId="{1D5F1325-CE8D-4324-A2DD-4D05154612A8}" type="parTrans" cxnId="{678736F9-D926-4F66-9879-72BD15C2D493}">
      <dgm:prSet/>
      <dgm:spPr/>
      <dgm:t>
        <a:bodyPr/>
        <a:lstStyle/>
        <a:p>
          <a:endParaRPr lang="ru-RU"/>
        </a:p>
      </dgm:t>
    </dgm:pt>
    <dgm:pt modelId="{28BA188B-DC38-4565-B9B1-036FE8DE43BB}" type="sibTrans" cxnId="{678736F9-D926-4F66-9879-72BD15C2D493}">
      <dgm:prSet/>
      <dgm:spPr/>
      <dgm:t>
        <a:bodyPr/>
        <a:lstStyle/>
        <a:p>
          <a:endParaRPr lang="ru-RU"/>
        </a:p>
      </dgm:t>
    </dgm:pt>
    <dgm:pt modelId="{107DF64F-74A5-4140-AF5D-BB8DDF47D317}">
      <dgm:prSet phldrT="[Текст]" custT="1"/>
      <dgm:spPr/>
      <dgm:t>
        <a:bodyPr/>
        <a:lstStyle/>
        <a:p>
          <a:r>
            <a:rPr lang="ky-KG" sz="3200" dirty="0" smtClean="0">
              <a:latin typeface="Arial" pitchFamily="34" charset="0"/>
              <a:cs typeface="Arial" pitchFamily="34" charset="0"/>
            </a:rPr>
            <a:t>Блок-схема</a:t>
          </a:r>
          <a:endParaRPr lang="ru-RU" sz="3200" dirty="0">
            <a:latin typeface="Arial" pitchFamily="34" charset="0"/>
            <a:cs typeface="Arial" pitchFamily="34" charset="0"/>
          </a:endParaRPr>
        </a:p>
      </dgm:t>
    </dgm:pt>
    <dgm:pt modelId="{543B16A6-535F-4198-A957-020566C34B2D}" type="parTrans" cxnId="{88731CAE-BA95-4630-89AC-89145D9FBE73}">
      <dgm:prSet/>
      <dgm:spPr/>
      <dgm:t>
        <a:bodyPr/>
        <a:lstStyle/>
        <a:p>
          <a:endParaRPr lang="ru-RU"/>
        </a:p>
      </dgm:t>
    </dgm:pt>
    <dgm:pt modelId="{6B7A57D1-ECD3-4887-B112-9C58494D8E13}" type="sibTrans" cxnId="{88731CAE-BA95-4630-89AC-89145D9FBE73}">
      <dgm:prSet/>
      <dgm:spPr/>
      <dgm:t>
        <a:bodyPr/>
        <a:lstStyle/>
        <a:p>
          <a:endParaRPr lang="ru-RU"/>
        </a:p>
      </dgm:t>
    </dgm:pt>
    <dgm:pt modelId="{EAFE585C-A71D-415D-9A82-3D4B66B705F8}">
      <dgm:prSet phldrT="[Текст]" custT="1"/>
      <dgm:spPr/>
      <dgm:t>
        <a:bodyPr/>
        <a:lstStyle/>
        <a:p>
          <a:r>
            <a:rPr lang="ky-KG" sz="2800" dirty="0" smtClean="0">
              <a:latin typeface="Arial" pitchFamily="34" charset="0"/>
              <a:cs typeface="Arial" pitchFamily="34" charset="0"/>
            </a:rPr>
            <a:t>Алгоритм (</a:t>
          </a:r>
          <a:r>
            <a:rPr lang="ky-KG" sz="2800" dirty="0" err="1" smtClean="0">
              <a:latin typeface="Arial" pitchFamily="34" charset="0"/>
              <a:cs typeface="Arial" pitchFamily="34" charset="0"/>
            </a:rPr>
            <a:t>програм-малоо</a:t>
          </a:r>
          <a:r>
            <a:rPr lang="ky-KG" sz="2800" dirty="0" smtClean="0">
              <a:latin typeface="Arial" pitchFamily="34" charset="0"/>
              <a:cs typeface="Arial" pitchFamily="34" charset="0"/>
            </a:rPr>
            <a:t>) тилинде</a:t>
          </a:r>
          <a:endParaRPr lang="ru-RU" sz="2800" dirty="0">
            <a:latin typeface="Arial" pitchFamily="34" charset="0"/>
            <a:cs typeface="Arial" pitchFamily="34" charset="0"/>
          </a:endParaRPr>
        </a:p>
      </dgm:t>
    </dgm:pt>
    <dgm:pt modelId="{4E421F7B-C43E-46EA-AC81-A6602A2089BE}" type="parTrans" cxnId="{017B9DE3-6344-4A1C-B6FD-BC734B2D4798}">
      <dgm:prSet/>
      <dgm:spPr/>
      <dgm:t>
        <a:bodyPr/>
        <a:lstStyle/>
        <a:p>
          <a:endParaRPr lang="ru-RU"/>
        </a:p>
      </dgm:t>
    </dgm:pt>
    <dgm:pt modelId="{09A8E637-495A-4862-AF4D-9CA3A1279242}" type="sibTrans" cxnId="{017B9DE3-6344-4A1C-B6FD-BC734B2D4798}">
      <dgm:prSet/>
      <dgm:spPr/>
      <dgm:t>
        <a:bodyPr/>
        <a:lstStyle/>
        <a:p>
          <a:endParaRPr lang="ru-RU"/>
        </a:p>
      </dgm:t>
    </dgm:pt>
    <dgm:pt modelId="{3502641E-865F-4573-927F-536D152F49B9}" type="pres">
      <dgm:prSet presAssocID="{95F0F6E7-4F3D-465C-9630-87E61224B1C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197F40A-A425-4675-AB77-4343A6BA386C}" type="pres">
      <dgm:prSet presAssocID="{4B5159B2-5E92-42EE-A721-0067269F6DD0}" presName="centerShape" presStyleLbl="node0" presStyleIdx="0" presStyleCnt="1" custScaleX="164107" custLinFactNeighborX="1498" custLinFactNeighborY="-3998"/>
      <dgm:spPr/>
      <dgm:t>
        <a:bodyPr/>
        <a:lstStyle/>
        <a:p>
          <a:endParaRPr lang="ru-RU"/>
        </a:p>
      </dgm:t>
    </dgm:pt>
    <dgm:pt modelId="{F3D219D0-11A3-4DF6-AC1D-9CA470CBC33F}" type="pres">
      <dgm:prSet presAssocID="{9634A969-9340-4F67-9709-E288512B2E2D}" presName="node" presStyleLbl="node1" presStyleIdx="0" presStyleCnt="3" custScaleX="17259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274A2C-D879-45A8-9557-79F6A34E2A64}" type="pres">
      <dgm:prSet presAssocID="{9634A969-9340-4F67-9709-E288512B2E2D}" presName="dummy" presStyleCnt="0"/>
      <dgm:spPr/>
      <dgm:t>
        <a:bodyPr/>
        <a:lstStyle/>
        <a:p>
          <a:endParaRPr lang="ru-RU"/>
        </a:p>
      </dgm:t>
    </dgm:pt>
    <dgm:pt modelId="{11125CCC-826B-48DB-B7E0-E6A717734676}" type="pres">
      <dgm:prSet presAssocID="{28BA188B-DC38-4565-B9B1-036FE8DE43BB}" presName="sibTrans" presStyleLbl="sibTrans2D1" presStyleIdx="0" presStyleCnt="3"/>
      <dgm:spPr/>
      <dgm:t>
        <a:bodyPr/>
        <a:lstStyle/>
        <a:p>
          <a:endParaRPr lang="ru-RU"/>
        </a:p>
      </dgm:t>
    </dgm:pt>
    <dgm:pt modelId="{85677D92-35BE-41E7-9A65-276EF26A6B2C}" type="pres">
      <dgm:prSet presAssocID="{107DF64F-74A5-4140-AF5D-BB8DDF47D317}" presName="node" presStyleLbl="node1" presStyleIdx="1" presStyleCnt="3" custScaleX="179092" custRadScaleRad="109992" custRadScaleInc="2009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30ED2B-82AF-4425-8B33-03BB86EA4A6B}" type="pres">
      <dgm:prSet presAssocID="{107DF64F-74A5-4140-AF5D-BB8DDF47D317}" presName="dummy" presStyleCnt="0"/>
      <dgm:spPr/>
      <dgm:t>
        <a:bodyPr/>
        <a:lstStyle/>
        <a:p>
          <a:endParaRPr lang="ru-RU"/>
        </a:p>
      </dgm:t>
    </dgm:pt>
    <dgm:pt modelId="{C9C7EF8B-8C94-4FE0-94A5-2398B2D07A11}" type="pres">
      <dgm:prSet presAssocID="{6B7A57D1-ECD3-4887-B112-9C58494D8E13}" presName="sibTrans" presStyleLbl="sibTrans2D1" presStyleIdx="1" presStyleCnt="3"/>
      <dgm:spPr/>
      <dgm:t>
        <a:bodyPr/>
        <a:lstStyle/>
        <a:p>
          <a:endParaRPr lang="ru-RU"/>
        </a:p>
      </dgm:t>
    </dgm:pt>
    <dgm:pt modelId="{68539F92-BC8D-471F-921F-B85CD8B70B67}" type="pres">
      <dgm:prSet presAssocID="{EAFE585C-A71D-415D-9A82-3D4B66B705F8}" presName="node" presStyleLbl="node1" presStyleIdx="2" presStyleCnt="3" custScaleX="175612" custRadScaleRad="110401" custRadScaleInc="-3512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25CB9F-803E-419E-B547-E570FF746075}" type="pres">
      <dgm:prSet presAssocID="{EAFE585C-A71D-415D-9A82-3D4B66B705F8}" presName="dummy" presStyleCnt="0"/>
      <dgm:spPr/>
      <dgm:t>
        <a:bodyPr/>
        <a:lstStyle/>
        <a:p>
          <a:endParaRPr lang="ru-RU"/>
        </a:p>
      </dgm:t>
    </dgm:pt>
    <dgm:pt modelId="{3D9CAC70-EA1A-4A10-AF29-42A8CA1E695D}" type="pres">
      <dgm:prSet presAssocID="{09A8E637-495A-4862-AF4D-9CA3A1279242}" presName="sibTrans" presStyleLbl="sibTrans2D1" presStyleIdx="2" presStyleCnt="3"/>
      <dgm:spPr/>
      <dgm:t>
        <a:bodyPr/>
        <a:lstStyle/>
        <a:p>
          <a:endParaRPr lang="ru-RU"/>
        </a:p>
      </dgm:t>
    </dgm:pt>
  </dgm:ptLst>
  <dgm:cxnLst>
    <dgm:cxn modelId="{65D69A83-8987-4537-8B05-1A0C19D1A546}" type="presOf" srcId="{28BA188B-DC38-4565-B9B1-036FE8DE43BB}" destId="{11125CCC-826B-48DB-B7E0-E6A717734676}" srcOrd="0" destOrd="0" presId="urn:microsoft.com/office/officeart/2005/8/layout/radial6"/>
    <dgm:cxn modelId="{4F817863-2E68-4833-BC8B-22C9CCB18367}" type="presOf" srcId="{6B7A57D1-ECD3-4887-B112-9C58494D8E13}" destId="{C9C7EF8B-8C94-4FE0-94A5-2398B2D07A11}" srcOrd="0" destOrd="0" presId="urn:microsoft.com/office/officeart/2005/8/layout/radial6"/>
    <dgm:cxn modelId="{A03795F0-914A-4024-AB3C-97406FEC7478}" srcId="{95F0F6E7-4F3D-465C-9630-87E61224B1C0}" destId="{4B5159B2-5E92-42EE-A721-0067269F6DD0}" srcOrd="0" destOrd="0" parTransId="{766876C9-2F80-4CE8-A81D-12547B442E8F}" sibTransId="{724B5FDC-9585-4C16-BA4B-11160D01B07C}"/>
    <dgm:cxn modelId="{8FA68DBB-AA13-48E8-B102-2FF1EC25727A}" type="presOf" srcId="{EAFE585C-A71D-415D-9A82-3D4B66B705F8}" destId="{68539F92-BC8D-471F-921F-B85CD8B70B67}" srcOrd="0" destOrd="0" presId="urn:microsoft.com/office/officeart/2005/8/layout/radial6"/>
    <dgm:cxn modelId="{13A59B09-8826-4876-9E5B-87914B0446BC}" type="presOf" srcId="{107DF64F-74A5-4140-AF5D-BB8DDF47D317}" destId="{85677D92-35BE-41E7-9A65-276EF26A6B2C}" srcOrd="0" destOrd="0" presId="urn:microsoft.com/office/officeart/2005/8/layout/radial6"/>
    <dgm:cxn modelId="{DDD48E6A-B38B-4524-8272-0CCB6C12EFA6}" type="presOf" srcId="{09A8E637-495A-4862-AF4D-9CA3A1279242}" destId="{3D9CAC70-EA1A-4A10-AF29-42A8CA1E695D}" srcOrd="0" destOrd="0" presId="urn:microsoft.com/office/officeart/2005/8/layout/radial6"/>
    <dgm:cxn modelId="{678736F9-D926-4F66-9879-72BD15C2D493}" srcId="{4B5159B2-5E92-42EE-A721-0067269F6DD0}" destId="{9634A969-9340-4F67-9709-E288512B2E2D}" srcOrd="0" destOrd="0" parTransId="{1D5F1325-CE8D-4324-A2DD-4D05154612A8}" sibTransId="{28BA188B-DC38-4565-B9B1-036FE8DE43BB}"/>
    <dgm:cxn modelId="{956AA81F-105E-4231-8E24-8832309FFCAF}" type="presOf" srcId="{9634A969-9340-4F67-9709-E288512B2E2D}" destId="{F3D219D0-11A3-4DF6-AC1D-9CA470CBC33F}" srcOrd="0" destOrd="0" presId="urn:microsoft.com/office/officeart/2005/8/layout/radial6"/>
    <dgm:cxn modelId="{017B9DE3-6344-4A1C-B6FD-BC734B2D4798}" srcId="{4B5159B2-5E92-42EE-A721-0067269F6DD0}" destId="{EAFE585C-A71D-415D-9A82-3D4B66B705F8}" srcOrd="2" destOrd="0" parTransId="{4E421F7B-C43E-46EA-AC81-A6602A2089BE}" sibTransId="{09A8E637-495A-4862-AF4D-9CA3A1279242}"/>
    <dgm:cxn modelId="{F41D6EAD-D937-4B17-AFD4-F9084BACA525}" type="presOf" srcId="{95F0F6E7-4F3D-465C-9630-87E61224B1C0}" destId="{3502641E-865F-4573-927F-536D152F49B9}" srcOrd="0" destOrd="0" presId="urn:microsoft.com/office/officeart/2005/8/layout/radial6"/>
    <dgm:cxn modelId="{88731CAE-BA95-4630-89AC-89145D9FBE73}" srcId="{4B5159B2-5E92-42EE-A721-0067269F6DD0}" destId="{107DF64F-74A5-4140-AF5D-BB8DDF47D317}" srcOrd="1" destOrd="0" parTransId="{543B16A6-535F-4198-A957-020566C34B2D}" sibTransId="{6B7A57D1-ECD3-4887-B112-9C58494D8E13}"/>
    <dgm:cxn modelId="{00704BD7-9096-4C56-B32B-7BF1AFA978B4}" type="presOf" srcId="{4B5159B2-5E92-42EE-A721-0067269F6DD0}" destId="{0197F40A-A425-4675-AB77-4343A6BA386C}" srcOrd="0" destOrd="0" presId="urn:microsoft.com/office/officeart/2005/8/layout/radial6"/>
    <dgm:cxn modelId="{AE6B579E-CFC5-461E-89AA-1F620D280E73}" type="presParOf" srcId="{3502641E-865F-4573-927F-536D152F49B9}" destId="{0197F40A-A425-4675-AB77-4343A6BA386C}" srcOrd="0" destOrd="0" presId="urn:microsoft.com/office/officeart/2005/8/layout/radial6"/>
    <dgm:cxn modelId="{BE230B1F-D350-4525-84BC-E01A7E6FB235}" type="presParOf" srcId="{3502641E-865F-4573-927F-536D152F49B9}" destId="{F3D219D0-11A3-4DF6-AC1D-9CA470CBC33F}" srcOrd="1" destOrd="0" presId="urn:microsoft.com/office/officeart/2005/8/layout/radial6"/>
    <dgm:cxn modelId="{20CDAFAB-5533-4AFD-A7F3-565C27FB5D47}" type="presParOf" srcId="{3502641E-865F-4573-927F-536D152F49B9}" destId="{FC274A2C-D879-45A8-9557-79F6A34E2A64}" srcOrd="2" destOrd="0" presId="urn:microsoft.com/office/officeart/2005/8/layout/radial6"/>
    <dgm:cxn modelId="{104DC194-88EF-46BE-8EB1-E22DFAED6B49}" type="presParOf" srcId="{3502641E-865F-4573-927F-536D152F49B9}" destId="{11125CCC-826B-48DB-B7E0-E6A717734676}" srcOrd="3" destOrd="0" presId="urn:microsoft.com/office/officeart/2005/8/layout/radial6"/>
    <dgm:cxn modelId="{200686CE-9D6C-4AE0-95BC-B307EF468152}" type="presParOf" srcId="{3502641E-865F-4573-927F-536D152F49B9}" destId="{85677D92-35BE-41E7-9A65-276EF26A6B2C}" srcOrd="4" destOrd="0" presId="urn:microsoft.com/office/officeart/2005/8/layout/radial6"/>
    <dgm:cxn modelId="{B48F5502-1448-4E47-811F-A20896844E05}" type="presParOf" srcId="{3502641E-865F-4573-927F-536D152F49B9}" destId="{5330ED2B-82AF-4425-8B33-03BB86EA4A6B}" srcOrd="5" destOrd="0" presId="urn:microsoft.com/office/officeart/2005/8/layout/radial6"/>
    <dgm:cxn modelId="{34755EA7-7E09-4564-8C06-963FA81D4CF0}" type="presParOf" srcId="{3502641E-865F-4573-927F-536D152F49B9}" destId="{C9C7EF8B-8C94-4FE0-94A5-2398B2D07A11}" srcOrd="6" destOrd="0" presId="urn:microsoft.com/office/officeart/2005/8/layout/radial6"/>
    <dgm:cxn modelId="{5AACADD5-177D-4DB3-AA37-DD02BEAD38A6}" type="presParOf" srcId="{3502641E-865F-4573-927F-536D152F49B9}" destId="{68539F92-BC8D-471F-921F-B85CD8B70B67}" srcOrd="7" destOrd="0" presId="urn:microsoft.com/office/officeart/2005/8/layout/radial6"/>
    <dgm:cxn modelId="{8F7398B4-77C0-484A-B7D4-C4FBD7618E1E}" type="presParOf" srcId="{3502641E-865F-4573-927F-536D152F49B9}" destId="{FE25CB9F-803E-419E-B547-E570FF746075}" srcOrd="8" destOrd="0" presId="urn:microsoft.com/office/officeart/2005/8/layout/radial6"/>
    <dgm:cxn modelId="{B1C7E4AE-5EC6-41EE-8B82-050D5B55D7B7}" type="presParOf" srcId="{3502641E-865F-4573-927F-536D152F49B9}" destId="{3D9CAC70-EA1A-4A10-AF29-42A8CA1E695D}" srcOrd="9" destOrd="0" presId="urn:microsoft.com/office/officeart/2005/8/layout/radial6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B9D17-C7A9-4767-AD99-0C6F3B75FEB3}" type="datetimeFigureOut">
              <a:rPr lang="ru-RU" smtClean="0"/>
              <a:pPr/>
              <a:t>13.10.2019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7680B-5F1D-4493-B0F0-6ADA296B46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99348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72412-2C88-4324-951E-8EC72B1DFAE6}" type="datetimeFigureOut">
              <a:rPr lang="ru-RU" smtClean="0"/>
              <a:pPr/>
              <a:t>13.10.2019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EB956-5C36-442E-87F6-E35017C53A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2413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EB956-5C36-442E-87F6-E35017C53A12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4121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EB956-5C36-442E-87F6-E35017C53A12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4658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EB956-5C36-442E-87F6-E35017C53A12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0796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13.10.2019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13.10.2019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13.10.2019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13.10.2019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1AD88-2802-4CDB-975A-B5D839F48B7A}" type="datetimeFigureOut">
              <a:rPr lang="ru-RU" smtClean="0"/>
              <a:pPr/>
              <a:t>13.10.2019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714612" y="214290"/>
            <a:ext cx="3603935" cy="1200329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72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6-класс</a:t>
            </a:r>
            <a:endParaRPr lang="ru-RU" sz="7200" dirty="0">
              <a:solidFill>
                <a:srgbClr val="FF0000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85720" y="1489344"/>
            <a:ext cx="8643998" cy="12967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182880" lvl="0" algn="ctr">
              <a:spcBef>
                <a:spcPct val="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ru-RU" sz="8800" b="1" dirty="0" smtClean="0">
                <a:solidFill>
                  <a:srgbClr val="002060"/>
                </a:solidFill>
                <a:latin typeface="Arial" pitchFamily="34" charset="0"/>
                <a:ea typeface="+mj-ea"/>
                <a:cs typeface="Arial" pitchFamily="34" charset="0"/>
              </a:rPr>
              <a:t>Информатика</a:t>
            </a:r>
            <a:endParaRPr kumimoji="0" lang="ru-RU" sz="8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31" name="Picture 7" descr="E:\картинки2\информатика\den-infomatik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2857496"/>
            <a:ext cx="4274634" cy="3286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38" name="Прямоугольник с двумя вырезанными противолежащими углами 37"/>
          <p:cNvSpPr/>
          <p:nvPr/>
        </p:nvSpPr>
        <p:spPr>
          <a:xfrm>
            <a:off x="928662" y="357166"/>
            <a:ext cx="7358114" cy="571504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Алгоритмди </a:t>
            </a:r>
            <a:r>
              <a:rPr lang="ky-KG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жазуу </a:t>
            </a:r>
            <a:r>
              <a:rPr lang="ky-KG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жолдору</a:t>
            </a:r>
            <a:endParaRPr lang="ru-RU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Прямоугольник с двумя вырезанными противолежащими углами 40"/>
          <p:cNvSpPr/>
          <p:nvPr/>
        </p:nvSpPr>
        <p:spPr>
          <a:xfrm>
            <a:off x="357158" y="1071546"/>
            <a:ext cx="8429684" cy="57150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1.Блок-схема түзүүчү редакторлор 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3" descr="C:\pictures\картинки2\блоксхемы\bls-screenshot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928802"/>
            <a:ext cx="2858377" cy="3743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0" name="Picture 4" descr="C:\pictures\картинки2\блоксхемы\1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4295" y="2714620"/>
            <a:ext cx="3996531" cy="3429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98" name="Picture 2" descr="C:\pictures\картинки2\блоксхемы\image_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1857364"/>
            <a:ext cx="3483496" cy="33575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Скругленный прямоугольник 5"/>
          <p:cNvSpPr/>
          <p:nvPr/>
        </p:nvSpPr>
        <p:spPr>
          <a:xfrm>
            <a:off x="785786" y="428604"/>
            <a:ext cx="2286016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Башы</a:t>
            </a:r>
            <a:endParaRPr lang="ru-RU" sz="28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85720" y="1285860"/>
            <a:ext cx="3357586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Ачкычты ал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85720" y="2143116"/>
            <a:ext cx="3357586" cy="8572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Кулпунун оюна ачкычты сал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85720" y="3286124"/>
            <a:ext cx="3357586" cy="128588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Сааттын жебесине каршы багытта 2 жолу бура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85720" y="4857760"/>
            <a:ext cx="3357586" cy="5000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Кулпуну ач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85786" y="5572140"/>
            <a:ext cx="2286016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Аягы</a:t>
            </a:r>
            <a:endParaRPr lang="ru-RU" sz="28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 rot="5400000">
            <a:off x="1785123" y="114219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rot="5400000">
            <a:off x="1785123" y="199944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rot="5400000">
            <a:off x="1785124" y="314245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rot="5400000">
            <a:off x="1785124" y="471409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rot="5400000">
            <a:off x="1785124" y="549990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pictures\картинки2\замок\20103772_ks3695.JPG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000108"/>
            <a:ext cx="3674854" cy="2357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C:\pictures\картинки2\замок\345d9bb9dbadt.jpg"/>
          <p:cNvPicPr>
            <a:picLocks noChangeAspect="1" noChangeArrowheads="1"/>
          </p:cNvPicPr>
          <p:nvPr/>
        </p:nvPicPr>
        <p:blipFill>
          <a:blip r:embed="rId4"/>
          <a:srcRect b="8878"/>
          <a:stretch>
            <a:fillRect/>
          </a:stretch>
        </p:blipFill>
        <p:spPr bwMode="auto">
          <a:xfrm>
            <a:off x="4857752" y="3500438"/>
            <a:ext cx="3011363" cy="2500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Прямоугольник 15"/>
          <p:cNvSpPr/>
          <p:nvPr/>
        </p:nvSpPr>
        <p:spPr>
          <a:xfrm>
            <a:off x="4071934" y="214290"/>
            <a:ext cx="4643470" cy="6429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Кулпуну ачуу алгоритми</a:t>
            </a:r>
            <a:endParaRPr lang="ru-RU" sz="28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5" grpId="0" animBg="1"/>
      <p:bldP spid="19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Скругленный прямоугольник 5"/>
          <p:cNvSpPr/>
          <p:nvPr/>
        </p:nvSpPr>
        <p:spPr>
          <a:xfrm>
            <a:off x="1857356" y="357166"/>
            <a:ext cx="228601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Башы</a:t>
            </a:r>
            <a:endParaRPr lang="ru-RU" sz="28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57290" y="1000108"/>
            <a:ext cx="335758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Ачкычты ал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Ромб 9"/>
          <p:cNvSpPr/>
          <p:nvPr/>
        </p:nvSpPr>
        <p:spPr>
          <a:xfrm>
            <a:off x="1214414" y="2500306"/>
            <a:ext cx="3571900" cy="1857388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Ачкыч туура келдиби?</a:t>
            </a:r>
            <a:endParaRPr lang="ru-RU" sz="2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57290" y="1571612"/>
            <a:ext cx="3357586" cy="78581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Кулпунун оюна ачкычты сал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325016" y="4500570"/>
            <a:ext cx="3357586" cy="5000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Башка ачкычты ал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857356" y="5786454"/>
            <a:ext cx="228601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Аягы</a:t>
            </a:r>
            <a:endParaRPr lang="ru-RU" sz="28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Прямая со стрелкой 23"/>
          <p:cNvCxnSpPr>
            <a:stCxn id="6" idx="2"/>
          </p:cNvCxnSpPr>
          <p:nvPr/>
        </p:nvCxnSpPr>
        <p:spPr>
          <a:xfrm rot="5400000">
            <a:off x="2856694" y="928670"/>
            <a:ext cx="28654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rot="5400000">
            <a:off x="2894001" y="15350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rot="5400000">
            <a:off x="2858282" y="249951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rot="5400000">
            <a:off x="2858282" y="442833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318126" y="5214950"/>
            <a:ext cx="335758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Кулпуну ач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 rot="5400000">
            <a:off x="2858282" y="507128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rot="5400000">
            <a:off x="2858282" y="571422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19" idx="1"/>
          </p:cNvCxnSpPr>
          <p:nvPr/>
        </p:nvCxnSpPr>
        <p:spPr>
          <a:xfrm rot="10800000">
            <a:off x="642910" y="1857365"/>
            <a:ext cx="682106" cy="2893239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642910" y="185736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10" idx="3"/>
          </p:cNvCxnSpPr>
          <p:nvPr/>
        </p:nvCxnSpPr>
        <p:spPr>
          <a:xfrm>
            <a:off x="4786314" y="3429000"/>
            <a:ext cx="357190" cy="2000264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endCxn id="22" idx="3"/>
          </p:cNvCxnSpPr>
          <p:nvPr/>
        </p:nvCxnSpPr>
        <p:spPr>
          <a:xfrm rot="10800000">
            <a:off x="4675712" y="5429264"/>
            <a:ext cx="46779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pictures\картинки2\замок\1613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1071546"/>
            <a:ext cx="2976548" cy="21856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1" name="Picture 3" descr="C:\pictures\картинки2\замок\20379311.origin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3357562"/>
            <a:ext cx="2770169" cy="2757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6" name="TextBox 45"/>
          <p:cNvSpPr txBox="1"/>
          <p:nvPr/>
        </p:nvSpPr>
        <p:spPr>
          <a:xfrm>
            <a:off x="2571736" y="4143380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жок</a:t>
            </a:r>
            <a:endParaRPr lang="ru-RU" sz="28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57686" y="3000372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ооба</a:t>
            </a:r>
            <a:endParaRPr lang="ru-RU" sz="28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143504" y="142852"/>
            <a:ext cx="3786214" cy="8572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Кулпуну ачуу алгоритми</a:t>
            </a:r>
            <a:endParaRPr lang="ru-RU" sz="28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3" grpId="0" animBg="1"/>
      <p:bldP spid="19" grpId="0" animBg="1"/>
      <p:bldP spid="21" grpId="0" animBg="1"/>
      <p:bldP spid="22" grpId="0" animBg="1"/>
      <p:bldP spid="46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428992" y="285728"/>
            <a:ext cx="2540952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4800" b="1" dirty="0" smtClean="0">
                <a:solidFill>
                  <a:srgbClr val="060AAA"/>
                </a:solidFill>
                <a:latin typeface="Arial" charset="0"/>
                <a:cs typeface="Arial" charset="0"/>
              </a:rPr>
              <a:t>1-суроо</a:t>
            </a:r>
            <a:endParaRPr lang="ru-RU" dirty="0">
              <a:solidFill>
                <a:srgbClr val="060AAA"/>
              </a:solidFill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583164" y="4827887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Блок-схема: узел 8"/>
          <p:cNvSpPr/>
          <p:nvPr/>
        </p:nvSpPr>
        <p:spPr>
          <a:xfrm>
            <a:off x="571472" y="5615868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72854" y="4857760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72854" y="5599850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71538" y="4786322"/>
            <a:ext cx="3429024" cy="500066"/>
          </a:xfrm>
          <a:prstGeom prst="flowChartTerminator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А)</a:t>
            </a:r>
            <a:endParaRPr lang="ru-RU" sz="2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071538" y="5572140"/>
            <a:ext cx="3429024" cy="500066"/>
          </a:xfrm>
          <a:prstGeom prst="flowChartTerminator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Б)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157359" y="4786322"/>
            <a:ext cx="3429024" cy="500066"/>
          </a:xfrm>
          <a:prstGeom prst="flowChartTerminator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В)</a:t>
            </a:r>
          </a:p>
          <a:p>
            <a:pPr algn="ctr"/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143504" y="5572140"/>
            <a:ext cx="3429024" cy="500066"/>
          </a:xfrm>
          <a:prstGeom prst="flowChartTerminator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Г)</a:t>
            </a:r>
            <a:endParaRPr lang="ru-RU" sz="28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720" y="1285860"/>
            <a:ext cx="8358246" cy="107721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Блок схема түзүүдө “</a:t>
            </a:r>
            <a:r>
              <a:rPr lang="ky-KG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шартты</a:t>
            </a:r>
            <a:r>
              <a:rPr lang="ky-KG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” төмөндөгү фигуралардын кайсынысына жазабыз?</a:t>
            </a:r>
            <a:endParaRPr lang="ru-RU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643702" y="3000372"/>
            <a:ext cx="2000264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643438" y="3000372"/>
            <a:ext cx="1571636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омб 17"/>
          <p:cNvSpPr/>
          <p:nvPr/>
        </p:nvSpPr>
        <p:spPr>
          <a:xfrm>
            <a:off x="2714612" y="2879012"/>
            <a:ext cx="1571636" cy="785818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араллелограмм 18"/>
          <p:cNvSpPr/>
          <p:nvPr/>
        </p:nvSpPr>
        <p:spPr>
          <a:xfrm>
            <a:off x="571472" y="3000372"/>
            <a:ext cx="1928826" cy="642942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1142976" y="3786190"/>
            <a:ext cx="642942" cy="5715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200" dirty="0" smtClean="0">
                <a:latin typeface="Arial" pitchFamily="34" charset="0"/>
                <a:cs typeface="Arial" pitchFamily="34" charset="0"/>
              </a:rPr>
              <a:t>А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214678" y="3786190"/>
            <a:ext cx="642942" cy="5715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200" dirty="0" err="1" smtClean="0">
                <a:latin typeface="Arial" pitchFamily="34" charset="0"/>
                <a:cs typeface="Arial" pitchFamily="34" charset="0"/>
              </a:rPr>
              <a:t>Б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5143504" y="3786190"/>
            <a:ext cx="642942" cy="5715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200" dirty="0" err="1" smtClean="0">
                <a:latin typeface="Arial" pitchFamily="34" charset="0"/>
                <a:cs typeface="Arial" pitchFamily="34" charset="0"/>
              </a:rPr>
              <a:t>В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7358082" y="3786190"/>
            <a:ext cx="642942" cy="5715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200" dirty="0" err="1" smtClean="0">
                <a:latin typeface="Arial" pitchFamily="34" charset="0"/>
                <a:cs typeface="Arial" pitchFamily="34" charset="0"/>
              </a:rPr>
              <a:t>Г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428992" y="285728"/>
            <a:ext cx="2540952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4800" b="1" dirty="0" smtClean="0">
                <a:solidFill>
                  <a:srgbClr val="060AAA"/>
                </a:solidFill>
                <a:latin typeface="Arial" charset="0"/>
                <a:cs typeface="Arial" charset="0"/>
              </a:rPr>
              <a:t>2-суроо</a:t>
            </a:r>
            <a:endParaRPr lang="ru-RU" dirty="0">
              <a:solidFill>
                <a:srgbClr val="060AAA"/>
              </a:solidFill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583164" y="4827887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Блок-схема: узел 8"/>
          <p:cNvSpPr/>
          <p:nvPr/>
        </p:nvSpPr>
        <p:spPr>
          <a:xfrm>
            <a:off x="571472" y="5615868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72854" y="4857760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72854" y="5599850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71538" y="4786322"/>
            <a:ext cx="3429024" cy="500066"/>
          </a:xfrm>
          <a:prstGeom prst="flowChartTerminator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А), Б)</a:t>
            </a:r>
            <a:endParaRPr lang="ru-RU" sz="2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071538" y="5572140"/>
            <a:ext cx="3429024" cy="500066"/>
          </a:xfrm>
          <a:prstGeom prst="flowChartTerminator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А),В)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157359" y="4786322"/>
            <a:ext cx="3429024" cy="500066"/>
          </a:xfrm>
          <a:prstGeom prst="flowChartTerminator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А),Г)</a:t>
            </a:r>
          </a:p>
          <a:p>
            <a:pPr algn="ctr"/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143504" y="5572140"/>
            <a:ext cx="3429024" cy="500066"/>
          </a:xfrm>
          <a:prstGeom prst="flowChartTerminator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В),Г)</a:t>
            </a:r>
            <a:endParaRPr lang="ru-RU" sz="28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720" y="1214422"/>
            <a:ext cx="8358246" cy="156966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Бул блок схемалардын фигураларындагы жазуулардын кайсылары орун алмашып калган? </a:t>
            </a:r>
            <a:endParaRPr lang="ru-RU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572264" y="3000372"/>
            <a:ext cx="2214578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Киргизүү, чыгаруу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500562" y="3143248"/>
            <a:ext cx="1928826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Аракеттер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Ромб 17"/>
          <p:cNvSpPr/>
          <p:nvPr/>
        </p:nvSpPr>
        <p:spPr>
          <a:xfrm>
            <a:off x="2285984" y="3071810"/>
            <a:ext cx="2143140" cy="785818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Шарт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араллелограмм 18"/>
          <p:cNvSpPr/>
          <p:nvPr/>
        </p:nvSpPr>
        <p:spPr>
          <a:xfrm>
            <a:off x="357158" y="3000372"/>
            <a:ext cx="1928826" cy="857256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Башы, аягы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1000100" y="3929066"/>
            <a:ext cx="642942" cy="5715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200" dirty="0" smtClean="0">
                <a:latin typeface="Arial" pitchFamily="34" charset="0"/>
                <a:cs typeface="Arial" pitchFamily="34" charset="0"/>
              </a:rPr>
              <a:t>А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000364" y="3929066"/>
            <a:ext cx="642942" cy="5715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200" dirty="0" err="1" smtClean="0">
                <a:latin typeface="Arial" pitchFamily="34" charset="0"/>
                <a:cs typeface="Arial" pitchFamily="34" charset="0"/>
              </a:rPr>
              <a:t>Б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5143504" y="3929066"/>
            <a:ext cx="642942" cy="5715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200" dirty="0" err="1" smtClean="0">
                <a:latin typeface="Arial" pitchFamily="34" charset="0"/>
                <a:cs typeface="Arial" pitchFamily="34" charset="0"/>
              </a:rPr>
              <a:t>В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7358082" y="3929066"/>
            <a:ext cx="642942" cy="5715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200" dirty="0" err="1" smtClean="0">
                <a:latin typeface="Arial" pitchFamily="34" charset="0"/>
                <a:cs typeface="Arial" pitchFamily="34" charset="0"/>
              </a:rPr>
              <a:t>Г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38" name="Прямоугольник с двумя вырезанными противолежащими углами 37"/>
          <p:cNvSpPr/>
          <p:nvPr/>
        </p:nvSpPr>
        <p:spPr>
          <a:xfrm>
            <a:off x="928662" y="357166"/>
            <a:ext cx="7358114" cy="571504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40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Алгоритмди </a:t>
            </a:r>
            <a:r>
              <a:rPr lang="ky-KG" sz="40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жазуу </a:t>
            </a:r>
            <a:r>
              <a:rPr lang="ky-KG" sz="40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жолдору</a:t>
            </a:r>
            <a:endParaRPr lang="ru-RU" sz="40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Прямоугольник с двумя вырезанными противолежащими углами 40"/>
          <p:cNvSpPr/>
          <p:nvPr/>
        </p:nvSpPr>
        <p:spPr>
          <a:xfrm>
            <a:off x="357158" y="1071546"/>
            <a:ext cx="8429684" cy="57150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1.Программалоо( алгоритм) тилинде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4" name="Picture 4" descr="C:\pictures\картинки2\блоксхемы\computer-programming-langua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857364"/>
            <a:ext cx="4119538" cy="3786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5" name="Picture 5" descr="C:\pictures\картинки2\блоксхемы\_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1857364"/>
            <a:ext cx="4071966" cy="381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6" name="Picture 6" descr="C:\pictures\картинки2\блоксхемы\vbcodeprint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8992" y="4286256"/>
            <a:ext cx="2532052" cy="17932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38" name="Прямоугольник с двумя вырезанными противолежащими углами 37"/>
          <p:cNvSpPr/>
          <p:nvPr/>
        </p:nvSpPr>
        <p:spPr>
          <a:xfrm>
            <a:off x="928662" y="357166"/>
            <a:ext cx="7358114" cy="571504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40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Алгоритмди </a:t>
            </a:r>
            <a:r>
              <a:rPr lang="ky-KG" sz="40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жазуу </a:t>
            </a:r>
            <a:r>
              <a:rPr lang="ky-KG" sz="40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жолдору</a:t>
            </a:r>
            <a:endParaRPr lang="ru-RU" sz="40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Прямоугольник с двумя вырезанными противолежащими углами 40"/>
          <p:cNvSpPr/>
          <p:nvPr/>
        </p:nvSpPr>
        <p:spPr>
          <a:xfrm>
            <a:off x="357158" y="1071546"/>
            <a:ext cx="8429684" cy="57150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1.Программалоо ( алгоритм) тилинде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28662" y="1928802"/>
            <a:ext cx="7358114" cy="400052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10  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REM </a:t>
            </a:r>
            <a:r>
              <a:rPr lang="ky-KG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2 </a:t>
            </a:r>
            <a:r>
              <a:rPr lang="ky-KG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сандын чоңун табуу</a:t>
            </a:r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 marL="342900" indent="-342900">
              <a:buAutoNum type="arabicPlain" startAt="20"/>
            </a:pPr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INPUT </a:t>
            </a:r>
            <a:r>
              <a:rPr lang="ky-KG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2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a,b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y-KG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2 санын киргиз”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32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a,b</a:t>
            </a:r>
            <a:endParaRPr lang="en-US" sz="32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lain" startAt="30"/>
            </a:pPr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IF a&gt;b then </a:t>
            </a:r>
            <a:endParaRPr lang="ky-KG" sz="32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lain" startAt="40"/>
            </a:pPr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Print </a:t>
            </a:r>
            <a:r>
              <a:rPr lang="ky-KG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“ 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ky-KG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саны 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ky-KG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санынан чоң” </a:t>
            </a:r>
          </a:p>
          <a:p>
            <a:pPr marL="342900" indent="-342900"/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50  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Else IF a=b Then </a:t>
            </a:r>
          </a:p>
          <a:p>
            <a:pPr marL="342900" indent="-342900">
              <a:buAutoNum type="arabicPlain" startAt="60"/>
            </a:pPr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Print </a:t>
            </a:r>
            <a:r>
              <a:rPr lang="ky-KG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2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a,b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ky-KG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сандары барабар”</a:t>
            </a:r>
          </a:p>
          <a:p>
            <a:pPr marL="342900" indent="-342900"/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70  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Print </a:t>
            </a:r>
            <a:r>
              <a:rPr lang="ky-KG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ky-KG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саны 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ky-KG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санынан чоң”</a:t>
            </a:r>
            <a:endParaRPr lang="ru-RU" sz="32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48" name="Скругленный прямоугольник 47"/>
          <p:cNvSpPr/>
          <p:nvPr/>
        </p:nvSpPr>
        <p:spPr>
          <a:xfrm>
            <a:off x="3214678" y="214290"/>
            <a:ext cx="2000264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atin typeface="Arial" pitchFamily="34" charset="0"/>
                <a:cs typeface="Arial" pitchFamily="34" charset="0"/>
              </a:rPr>
              <a:t>Башы</a:t>
            </a:r>
            <a:r>
              <a:rPr lang="ky-KG" dirty="0" smtClean="0"/>
              <a:t> </a:t>
            </a:r>
            <a:endParaRPr lang="ru-RU" dirty="0"/>
          </a:p>
        </p:txBody>
      </p:sp>
      <p:sp>
        <p:nvSpPr>
          <p:cNvPr id="50" name="Ромб 49"/>
          <p:cNvSpPr/>
          <p:nvPr/>
        </p:nvSpPr>
        <p:spPr>
          <a:xfrm>
            <a:off x="3214678" y="2000240"/>
            <a:ext cx="2143140" cy="928694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a&gt;b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Параллелограмм 50"/>
          <p:cNvSpPr/>
          <p:nvPr/>
        </p:nvSpPr>
        <p:spPr>
          <a:xfrm>
            <a:off x="2643174" y="1000108"/>
            <a:ext cx="3286148" cy="857256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a,b</a:t>
            </a:r>
            <a:r>
              <a:rPr lang="en-US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y-KG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сандарын киргиз</a:t>
            </a:r>
            <a:endParaRPr lang="ru-RU" sz="28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5143504" y="2714620"/>
            <a:ext cx="2286016" cy="7143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ky-KG" sz="24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саны</a:t>
            </a:r>
            <a:r>
              <a:rPr lang="en-US" sz="24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b</a:t>
            </a:r>
            <a:r>
              <a:rPr lang="ky-KG" sz="24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санынан чоң</a:t>
            </a:r>
            <a:endParaRPr lang="ru-RU" sz="24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Ромб 52"/>
          <p:cNvSpPr/>
          <p:nvPr/>
        </p:nvSpPr>
        <p:spPr>
          <a:xfrm>
            <a:off x="1714480" y="2714620"/>
            <a:ext cx="2143140" cy="928694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a=b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3643306" y="3714752"/>
            <a:ext cx="2143140" cy="7143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4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Эки сан барабар</a:t>
            </a:r>
            <a:endParaRPr lang="ru-RU" sz="24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285720" y="3714752"/>
            <a:ext cx="2143140" cy="7143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b </a:t>
            </a:r>
            <a:r>
              <a:rPr lang="ky-KG" sz="24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саны а санынан чоң</a:t>
            </a:r>
            <a:endParaRPr lang="ru-RU" sz="24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Скругленный прямоугольник 55"/>
          <p:cNvSpPr/>
          <p:nvPr/>
        </p:nvSpPr>
        <p:spPr>
          <a:xfrm>
            <a:off x="3589516" y="5286388"/>
            <a:ext cx="2000264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atin typeface="Arial" pitchFamily="34" charset="0"/>
                <a:cs typeface="Arial" pitchFamily="34" charset="0"/>
              </a:rPr>
              <a:t>Аягы</a:t>
            </a:r>
            <a:r>
              <a:rPr lang="ky-KG" dirty="0" smtClean="0"/>
              <a:t> </a:t>
            </a:r>
            <a:endParaRPr lang="ru-RU" dirty="0"/>
          </a:p>
        </p:txBody>
      </p:sp>
      <p:cxnSp>
        <p:nvCxnSpPr>
          <p:cNvPr id="58" name="Shape 57"/>
          <p:cNvCxnSpPr>
            <a:endCxn id="53" idx="0"/>
          </p:cNvCxnSpPr>
          <p:nvPr/>
        </p:nvCxnSpPr>
        <p:spPr>
          <a:xfrm rot="10800000" flipV="1">
            <a:off x="2786050" y="2428868"/>
            <a:ext cx="428628" cy="28575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/>
          <p:nvPr/>
        </p:nvCxnSpPr>
        <p:spPr>
          <a:xfrm>
            <a:off x="5386224" y="2457274"/>
            <a:ext cx="928694" cy="21431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hape 62"/>
          <p:cNvCxnSpPr/>
          <p:nvPr/>
        </p:nvCxnSpPr>
        <p:spPr>
          <a:xfrm>
            <a:off x="3857620" y="3175522"/>
            <a:ext cx="857256" cy="57150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endCxn id="55" idx="0"/>
          </p:cNvCxnSpPr>
          <p:nvPr/>
        </p:nvCxnSpPr>
        <p:spPr>
          <a:xfrm rot="5400000">
            <a:off x="1230551" y="3230823"/>
            <a:ext cx="610668" cy="357190"/>
          </a:xfrm>
          <a:prstGeom prst="bentConnector3">
            <a:avLst>
              <a:gd name="adj1" fmla="val 948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1285852" y="4857760"/>
            <a:ext cx="500066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52" idx="2"/>
          </p:cNvCxnSpPr>
          <p:nvPr/>
        </p:nvCxnSpPr>
        <p:spPr>
          <a:xfrm rot="5400000">
            <a:off x="5572132" y="4143380"/>
            <a:ext cx="142876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rot="5400000">
            <a:off x="1071538" y="4643446"/>
            <a:ext cx="4286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rot="5400000">
            <a:off x="4358480" y="4642652"/>
            <a:ext cx="4286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 rot="5400000">
            <a:off x="4357686" y="507207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rot="5400000">
            <a:off x="4065761" y="922497"/>
            <a:ext cx="286546" cy="11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rot="5400000">
            <a:off x="4148751" y="1923423"/>
            <a:ext cx="286546" cy="11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00694" y="2000240"/>
            <a:ext cx="868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y-KG" sz="2400" dirty="0" smtClean="0">
                <a:latin typeface="Arial" pitchFamily="34" charset="0"/>
                <a:cs typeface="Arial" pitchFamily="34" charset="0"/>
              </a:rPr>
              <a:t>ооба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6182" y="2786058"/>
            <a:ext cx="868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y-KG" sz="2400" dirty="0" smtClean="0">
                <a:latin typeface="Arial" pitchFamily="34" charset="0"/>
                <a:cs typeface="Arial" pitchFamily="34" charset="0"/>
              </a:rPr>
              <a:t>ооба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71736" y="2000240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y-KG" sz="2400" dirty="0" smtClean="0">
                <a:latin typeface="Arial" pitchFamily="34" charset="0"/>
                <a:cs typeface="Arial" pitchFamily="34" charset="0"/>
              </a:rPr>
              <a:t>жок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42976" y="2643182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y-KG" sz="2400" dirty="0" smtClean="0">
                <a:latin typeface="Arial" pitchFamily="34" charset="0"/>
                <a:cs typeface="Arial" pitchFamily="34" charset="0"/>
              </a:rPr>
              <a:t>жок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428992" y="285728"/>
            <a:ext cx="2540952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4800" b="1" dirty="0" smtClean="0">
                <a:solidFill>
                  <a:srgbClr val="060AAA"/>
                </a:solidFill>
                <a:latin typeface="Arial" charset="0"/>
                <a:cs typeface="Arial" charset="0"/>
              </a:rPr>
              <a:t>1-суроо</a:t>
            </a:r>
            <a:endParaRPr lang="ru-RU" dirty="0">
              <a:solidFill>
                <a:srgbClr val="060AAA"/>
              </a:solidFill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654602" y="4827887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Блок-схема: узел 8"/>
          <p:cNvSpPr/>
          <p:nvPr/>
        </p:nvSpPr>
        <p:spPr>
          <a:xfrm>
            <a:off x="642910" y="5615868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72854" y="4857760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72854" y="5599850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142976" y="4786322"/>
            <a:ext cx="3429024" cy="500066"/>
          </a:xfrm>
          <a:prstGeom prst="flowChartTerminato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Шарт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071538" y="5572140"/>
            <a:ext cx="3429024" cy="500066"/>
          </a:xfrm>
          <a:prstGeom prst="flowChartTerminator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Аракеттер</a:t>
            </a:r>
            <a:endParaRPr lang="ru-RU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157359" y="4786322"/>
            <a:ext cx="3429024" cy="500066"/>
          </a:xfrm>
          <a:prstGeom prst="flowChartTerminato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Башы</a:t>
            </a: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аягы</a:t>
            </a:r>
            <a:endParaRPr lang="ru-RU" sz="2800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143504" y="5572140"/>
            <a:ext cx="3429024" cy="500066"/>
          </a:xfrm>
          <a:prstGeom prst="flowChartTerminato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Өзгөрмөлөр </a:t>
            </a:r>
            <a:endParaRPr lang="ru-RU" sz="2800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8596" y="1357298"/>
            <a:ext cx="8358246" cy="107721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Блок-схеманын “</a:t>
            </a:r>
            <a:r>
              <a:rPr lang="ky-KG" sz="32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паралелограмм</a:t>
            </a:r>
            <a:r>
              <a:rPr lang="ky-KG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” блогунда эмнелер камтылат? </a:t>
            </a:r>
            <a:endParaRPr lang="ru-RU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араллелограмм 18"/>
          <p:cNvSpPr/>
          <p:nvPr/>
        </p:nvSpPr>
        <p:spPr>
          <a:xfrm>
            <a:off x="2214546" y="2857496"/>
            <a:ext cx="4643470" cy="1143008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71462"/>
            <a:ext cx="9144001" cy="6858000"/>
          </a:xfrm>
          <a:prstGeom prst="rect">
            <a:avLst/>
          </a:prstGeom>
          <a:noFill/>
        </p:spPr>
      </p:pic>
      <p:graphicFrame>
        <p:nvGraphicFramePr>
          <p:cNvPr id="11" name="Схема 10"/>
          <p:cNvGraphicFramePr/>
          <p:nvPr/>
        </p:nvGraphicFramePr>
        <p:xfrm>
          <a:off x="142844" y="285728"/>
          <a:ext cx="8715436" cy="5929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357554" y="357166"/>
            <a:ext cx="2201863" cy="830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FF0000"/>
                </a:solidFill>
                <a:latin typeface="Arial" charset="0"/>
                <a:cs typeface="Arial" charset="0"/>
              </a:rPr>
              <a:t>ТЕМА:</a:t>
            </a:r>
            <a:r>
              <a:rPr lang="ru-RU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71472" y="1500174"/>
            <a:ext cx="8215370" cy="2143140"/>
          </a:xfrm>
          <a:prstGeom prst="rect">
            <a:avLst/>
          </a:prstGeom>
          <a:ln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ky-KG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060AAA"/>
                </a:solidFill>
                <a:latin typeface="Arial" pitchFamily="34" charset="0"/>
                <a:ea typeface="+mj-ea"/>
                <a:cs typeface="Arial" pitchFamily="34" charset="0"/>
              </a:rPr>
              <a:t>Алгоритмди</a:t>
            </a:r>
            <a:r>
              <a:rPr lang="en-US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060AAA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ky-KG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060AAA"/>
                </a:solidFill>
                <a:latin typeface="Arial" pitchFamily="34" charset="0"/>
                <a:ea typeface="+mj-ea"/>
                <a:cs typeface="Arial" pitchFamily="34" charset="0"/>
              </a:rPr>
              <a:t>жазуу жолдору</a:t>
            </a:r>
            <a:endParaRPr kumimoji="0" lang="ru-RU" sz="60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9" name="Схема 8"/>
          <p:cNvGraphicFramePr/>
          <p:nvPr/>
        </p:nvGraphicFramePr>
        <p:xfrm>
          <a:off x="1500166" y="3643314"/>
          <a:ext cx="6119834" cy="2571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285984" y="285728"/>
            <a:ext cx="4786346" cy="919401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48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Υй тапшырма</a:t>
            </a:r>
            <a:endParaRPr lang="ru-RU" sz="48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214414" y="1643050"/>
            <a:ext cx="6858048" cy="392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Υйдөн</a:t>
            </a:r>
            <a:r>
              <a:rPr lang="ru-RU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ru-RU" sz="3200" b="1" dirty="0" smtClean="0"/>
              <a:t>§ </a:t>
            </a:r>
            <a:r>
              <a:rPr lang="ru-RU" sz="3200" b="1" dirty="0" smtClean="0"/>
              <a:t>5. </a:t>
            </a:r>
            <a:r>
              <a:rPr lang="ru-RU" sz="3200" b="1" dirty="0" err="1" smtClean="0"/>
              <a:t>Алгоритмдерди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жазуу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формалары</a:t>
            </a:r>
            <a:r>
              <a:rPr lang="ru-RU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ctr"/>
            <a:r>
              <a:rPr lang="ru-RU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Окуп </a:t>
            </a:r>
            <a:r>
              <a:rPr lang="ru-RU" sz="3200" b="1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келебиз</a:t>
            </a:r>
            <a:r>
              <a:rPr lang="ru-RU" sz="3200" b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ru-RU" sz="3200" smtClean="0">
                <a:latin typeface="Arial" pitchFamily="34" charset="0"/>
                <a:cs typeface="Arial" pitchFamily="34" charset="0"/>
              </a:rPr>
              <a:t> </a:t>
            </a:r>
            <a:endParaRPr lang="ru-RU" sz="32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ky-KG" sz="32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sz="32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795" name="Picture 3" descr="E:\картинки2\ученики\fa853715c7e5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928670"/>
            <a:ext cx="1357322" cy="15835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798" name="Picture 6" descr="E:\картинки2\ученики\origin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4429132"/>
            <a:ext cx="1236527" cy="1714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6778950" cy="967978"/>
          </a:xfrm>
          <a:prstGeom prst="round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5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Сабактын</a:t>
            </a:r>
            <a:r>
              <a:rPr lang="ru-RU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5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максаты</a:t>
            </a:r>
            <a:endParaRPr lang="ru-RU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с двумя скругленными соседними углами 5"/>
          <p:cNvSpPr/>
          <p:nvPr/>
        </p:nvSpPr>
        <p:spPr>
          <a:xfrm>
            <a:off x="357158" y="1428736"/>
            <a:ext cx="8429684" cy="4286280"/>
          </a:xfrm>
          <a:prstGeom prst="round2Same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2800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Алгоритмдин берүү жолдору менен </a:t>
            </a:r>
          </a:p>
          <a:p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  таанышасыңар</a:t>
            </a:r>
          </a:p>
          <a:p>
            <a:endParaRPr lang="ru-RU" sz="2800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Алгоритмди</a:t>
            </a: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берүү жолдорундагы</a:t>
            </a:r>
            <a:endParaRPr lang="ru-RU" sz="2800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окшоштуктарды</a:t>
            </a: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жана</a:t>
            </a: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айырмачылыктарды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pPr lvl="0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  салыштырасыңар</a:t>
            </a:r>
            <a:endParaRPr lang="ru-RU" sz="2800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ru-RU" sz="2800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Алгоритмди берүү жолдорундагы</a:t>
            </a:r>
          </a:p>
          <a:p>
            <a:pPr lvl="0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  өзгөчөлүктөрдү аныктайсыңар </a:t>
            </a:r>
          </a:p>
          <a:p>
            <a:pPr lvl="0"/>
            <a:endParaRPr lang="ru-RU" sz="2800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38" name="Прямоугольник с двумя вырезанными противолежащими углами 37"/>
          <p:cNvSpPr/>
          <p:nvPr/>
        </p:nvSpPr>
        <p:spPr>
          <a:xfrm>
            <a:off x="928662" y="357166"/>
            <a:ext cx="7358114" cy="571504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40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Алгоритмди </a:t>
            </a:r>
            <a:r>
              <a:rPr lang="ky-KG" sz="40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жазуу </a:t>
            </a:r>
            <a:r>
              <a:rPr lang="ky-KG" sz="40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жолдору</a:t>
            </a:r>
            <a:endParaRPr lang="ru-RU" sz="4000" b="1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Прямоугольник с двумя вырезанными противолежащими углами 40"/>
          <p:cNvSpPr/>
          <p:nvPr/>
        </p:nvSpPr>
        <p:spPr>
          <a:xfrm>
            <a:off x="3571868" y="2000240"/>
            <a:ext cx="5214974" cy="57150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Табигый тилде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Прямоугольник с двумя вырезанными противолежащими углами 41"/>
          <p:cNvSpPr/>
          <p:nvPr/>
        </p:nvSpPr>
        <p:spPr>
          <a:xfrm>
            <a:off x="3571868" y="2786058"/>
            <a:ext cx="5214974" cy="57150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Блок схема түрүндө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Прямоугольник с двумя вырезанными противолежащими углами 42"/>
          <p:cNvSpPr/>
          <p:nvPr/>
        </p:nvSpPr>
        <p:spPr>
          <a:xfrm>
            <a:off x="3571868" y="3571876"/>
            <a:ext cx="5214974" cy="1143008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ky-KG" sz="36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Программалоо</a:t>
            </a:r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алгоритм) тилинде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" name="Picture 2" descr="E:\Новая папка\Новая папка\0002-003-Otvette-na-vopros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357298"/>
            <a:ext cx="2871624" cy="3643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38" name="Прямоугольник с двумя вырезанными противолежащими углами 37"/>
          <p:cNvSpPr/>
          <p:nvPr/>
        </p:nvSpPr>
        <p:spPr>
          <a:xfrm>
            <a:off x="928662" y="357166"/>
            <a:ext cx="7358114" cy="571504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40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Алгоритмди </a:t>
            </a:r>
            <a:r>
              <a:rPr lang="ky-KG" sz="40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жазуу </a:t>
            </a:r>
            <a:r>
              <a:rPr lang="ky-KG" sz="40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жолдору</a:t>
            </a:r>
            <a:endParaRPr lang="ru-RU" sz="4000" b="1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Прямоугольник с двумя вырезанными противолежащими углами 40"/>
          <p:cNvSpPr/>
          <p:nvPr/>
        </p:nvSpPr>
        <p:spPr>
          <a:xfrm>
            <a:off x="714348" y="1071546"/>
            <a:ext cx="7572428" cy="57150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Табигый тилде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1714488"/>
            <a:ext cx="8215370" cy="45005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ky-KG" sz="28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ky-KG" sz="2800" i="1" u="sng" dirty="0" smtClean="0">
                <a:latin typeface="Arial" pitchFamily="34" charset="0"/>
                <a:cs typeface="Arial" pitchFamily="34" charset="0"/>
              </a:rPr>
              <a:t>Башы</a:t>
            </a:r>
          </a:p>
          <a:p>
            <a:pPr marL="342900" indent="-342900">
              <a:buAutoNum type="arabicPeriod"/>
            </a:pPr>
            <a:r>
              <a:rPr lang="ky-KG" sz="2800" dirty="0" smtClean="0">
                <a:latin typeface="Arial" pitchFamily="34" charset="0"/>
                <a:cs typeface="Arial" pitchFamily="34" charset="0"/>
              </a:rPr>
              <a:t>Сумкаңды ач</a:t>
            </a:r>
          </a:p>
          <a:p>
            <a:pPr marL="342900" indent="-342900">
              <a:buAutoNum type="arabicPeriod"/>
            </a:pPr>
            <a:r>
              <a:rPr lang="ky-KG" sz="2800" dirty="0" smtClean="0">
                <a:latin typeface="Arial" pitchFamily="34" charset="0"/>
                <a:cs typeface="Arial" pitchFamily="34" charset="0"/>
              </a:rPr>
              <a:t>Күндөлүгүңдү алып чык</a:t>
            </a:r>
          </a:p>
          <a:p>
            <a:pPr marL="342900" indent="-342900">
              <a:buAutoNum type="arabicPeriod"/>
            </a:pPr>
            <a:r>
              <a:rPr lang="ky-KG" sz="2800" dirty="0" smtClean="0">
                <a:latin typeface="Arial" pitchFamily="34" charset="0"/>
                <a:cs typeface="Arial" pitchFamily="34" charset="0"/>
              </a:rPr>
              <a:t>Бүгүнкү берилген тапшырмаларды кара</a:t>
            </a:r>
          </a:p>
          <a:p>
            <a:pPr marL="342900" indent="-342900">
              <a:buAutoNum type="arabicPeriod"/>
            </a:pPr>
            <a:r>
              <a:rPr lang="ky-KG" sz="2800" dirty="0" smtClean="0">
                <a:latin typeface="Arial" pitchFamily="34" charset="0"/>
                <a:cs typeface="Arial" pitchFamily="34" charset="0"/>
              </a:rPr>
              <a:t>Керектүү китеп-дептериңди  алып чык</a:t>
            </a:r>
          </a:p>
          <a:p>
            <a:pPr marL="342900" indent="-342900">
              <a:buAutoNum type="arabicPeriod"/>
            </a:pPr>
            <a:r>
              <a:rPr lang="ky-KG" sz="2800" dirty="0" smtClean="0">
                <a:latin typeface="Arial" pitchFamily="34" charset="0"/>
                <a:cs typeface="Arial" pitchFamily="34" charset="0"/>
              </a:rPr>
              <a:t>Берилген тапшырмаларды аткар</a:t>
            </a:r>
          </a:p>
          <a:p>
            <a:pPr marL="342900" indent="-342900">
              <a:buAutoNum type="arabicPeriod"/>
            </a:pPr>
            <a:r>
              <a:rPr lang="ky-KG" sz="2800" dirty="0" smtClean="0">
                <a:latin typeface="Arial" pitchFamily="34" charset="0"/>
                <a:cs typeface="Arial" pitchFamily="34" charset="0"/>
              </a:rPr>
              <a:t>Тапшырмаларды аткарып бүтсөң китептериңди салыштыр</a:t>
            </a:r>
          </a:p>
          <a:p>
            <a:pPr marL="342900" indent="-342900">
              <a:buAutoNum type="arabicPeriod"/>
            </a:pPr>
            <a:r>
              <a:rPr lang="ky-KG" sz="2800" i="1" u="sng" dirty="0" smtClean="0">
                <a:latin typeface="Arial" pitchFamily="34" charset="0"/>
                <a:cs typeface="Arial" pitchFamily="34" charset="0"/>
              </a:rPr>
              <a:t>Аягы</a:t>
            </a:r>
          </a:p>
          <a:p>
            <a:pPr marL="342900" indent="-342900"/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 descr="C:\pictures\картинки2\ученики\Cartoon-Clipart-Free-0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1785926"/>
            <a:ext cx="1428760" cy="1714512"/>
          </a:xfrm>
          <a:prstGeom prst="rect">
            <a:avLst/>
          </a:prstGeom>
          <a:noFill/>
        </p:spPr>
      </p:pic>
      <p:pic>
        <p:nvPicPr>
          <p:cNvPr id="1027" name="Picture 3" descr="C:\pictures\картинки2\ученики\Cartoon-Clipart-Free-13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20" y="4786322"/>
            <a:ext cx="1235060" cy="1235060"/>
          </a:xfrm>
          <a:prstGeom prst="rect">
            <a:avLst/>
          </a:prstGeom>
          <a:noFill/>
        </p:spPr>
      </p:pic>
      <p:pic>
        <p:nvPicPr>
          <p:cNvPr id="1028" name="Picture 4" descr="C:\pictures\картинки2\ученики\Cartoon-Clipart-Free-08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1785926"/>
            <a:ext cx="1268417" cy="1268417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21" name="Прямоугольник 20"/>
          <p:cNvSpPr/>
          <p:nvPr/>
        </p:nvSpPr>
        <p:spPr>
          <a:xfrm>
            <a:off x="142844" y="142852"/>
            <a:ext cx="8858312" cy="62151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596" y="1785926"/>
            <a:ext cx="814393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n-US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ке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ни кош, жыйынтыгын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А1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деп ал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596" y="2357430"/>
            <a:ext cx="814393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А1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ди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кө көбөйтүп жыйынтыгын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А2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деп ал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596" y="2928934"/>
            <a:ext cx="814393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US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тен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ни кемит, жыйынтыгын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А3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деп ал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596" y="3500438"/>
            <a:ext cx="814393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А3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тү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ге көбөйт жыйынтыгын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А4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деп ал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596" y="4071942"/>
            <a:ext cx="814393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5.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А2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ни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А4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кө кош жыйынтыгын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А5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деп ал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Блок-схема: знак завершения 21"/>
          <p:cNvSpPr/>
          <p:nvPr/>
        </p:nvSpPr>
        <p:spPr>
          <a:xfrm>
            <a:off x="2143108" y="428604"/>
            <a:ext cx="4857784" cy="928694"/>
          </a:xfrm>
          <a:prstGeom prst="flowChartTerminato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x+2)*4 + (x-2)*2=0</a:t>
            </a:r>
            <a:endParaRPr lang="ru-RU" sz="36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8596" y="4643446"/>
            <a:ext cx="814393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6.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А5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ти нөлгө барабарла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38" name="Прямоугольник с двумя вырезанными противолежащими углами 37"/>
          <p:cNvSpPr/>
          <p:nvPr/>
        </p:nvSpPr>
        <p:spPr>
          <a:xfrm>
            <a:off x="928662" y="357166"/>
            <a:ext cx="7358114" cy="571504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40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Алгоритмди </a:t>
            </a:r>
            <a:r>
              <a:rPr lang="ky-KG" sz="40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жазуу </a:t>
            </a:r>
            <a:r>
              <a:rPr lang="ky-KG" sz="40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жолдору</a:t>
            </a:r>
            <a:endParaRPr lang="ru-RU" sz="4000" b="1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Прямоугольник с двумя вырезанными противолежащими углами 40"/>
          <p:cNvSpPr/>
          <p:nvPr/>
        </p:nvSpPr>
        <p:spPr>
          <a:xfrm>
            <a:off x="714348" y="1214422"/>
            <a:ext cx="7572428" cy="57150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 </a:t>
            </a:r>
            <a:r>
              <a:rPr lang="ky-KG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Блок-схема түрүндө </a:t>
            </a:r>
            <a:endParaRPr lang="ru-RU" sz="36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4348" y="2071678"/>
            <a:ext cx="7715304" cy="14287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200" dirty="0" smtClean="0">
                <a:latin typeface="Arial" pitchFamily="34" charset="0"/>
                <a:cs typeface="Arial" pitchFamily="34" charset="0"/>
              </a:rPr>
              <a:t>Алгоритмдин </a:t>
            </a:r>
            <a:r>
              <a:rPr lang="ky-KG" sz="3200" dirty="0" err="1" smtClean="0">
                <a:latin typeface="Arial" pitchFamily="34" charset="0"/>
                <a:cs typeface="Arial" pitchFamily="34" charset="0"/>
              </a:rPr>
              <a:t>көрсөтмөлүү</a:t>
            </a:r>
            <a:r>
              <a:rPr lang="ky-KG" sz="3200" dirty="0" smtClean="0">
                <a:latin typeface="Arial" pitchFamily="34" charset="0"/>
                <a:cs typeface="Arial" pitchFamily="34" charset="0"/>
              </a:rPr>
              <a:t>, графикалык сүрөттөлүшүн </a:t>
            </a:r>
            <a:r>
              <a:rPr lang="ky-KG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схема</a:t>
            </a:r>
            <a:r>
              <a:rPr lang="ky-KG" sz="3200" dirty="0" smtClean="0">
                <a:latin typeface="Arial" pitchFamily="34" charset="0"/>
                <a:cs typeface="Arial" pitchFamily="34" charset="0"/>
              </a:rPr>
              <a:t> деп айтабыз.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14348" y="3857628"/>
            <a:ext cx="7715304" cy="22860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200" dirty="0" smtClean="0">
                <a:latin typeface="Arial" pitchFamily="34" charset="0"/>
                <a:cs typeface="Arial" pitchFamily="34" charset="0"/>
              </a:rPr>
              <a:t>Алгоритмдин айрым аракеттерин  ар кандай геометриялык фигуралар (блоктор) менен берүү </a:t>
            </a:r>
            <a:r>
              <a:rPr lang="ky-KG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блок схема </a:t>
            </a:r>
            <a:r>
              <a:rPr lang="ky-KG" sz="3200" dirty="0" smtClean="0">
                <a:latin typeface="Arial" pitchFamily="34" charset="0"/>
                <a:cs typeface="Arial" pitchFamily="34" charset="0"/>
              </a:rPr>
              <a:t>деп аталат.</a:t>
            </a:r>
            <a:endParaRPr lang="ru-RU" sz="3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38" name="Прямоугольник с двумя вырезанными противолежащими углами 37"/>
          <p:cNvSpPr/>
          <p:nvPr/>
        </p:nvSpPr>
        <p:spPr>
          <a:xfrm>
            <a:off x="928662" y="357166"/>
            <a:ext cx="7358114" cy="571504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40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Алгоритмди </a:t>
            </a:r>
            <a:r>
              <a:rPr lang="ky-KG" sz="40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жазуу </a:t>
            </a:r>
            <a:r>
              <a:rPr lang="ky-KG" sz="40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жолдору</a:t>
            </a:r>
            <a:endParaRPr lang="ru-RU" sz="4000" b="1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Прямоугольник с двумя вырезанными противолежащими углами 40"/>
          <p:cNvSpPr/>
          <p:nvPr/>
        </p:nvSpPr>
        <p:spPr>
          <a:xfrm>
            <a:off x="714348" y="1214422"/>
            <a:ext cx="7572428" cy="57150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1.Блок-схема түрүндө 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C:\pictures\картинки2\блоксхемы\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000240"/>
            <a:ext cx="3429024" cy="19288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5" name="Picture 3" descr="C:\pictures\картинки2\блоксхемы\00915066-photo-amd-rs780g-block-diagramm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0" y="2000240"/>
            <a:ext cx="3429024" cy="19288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 descr="C:\pictures\картинки2\блоксхемы\1240308353_shem1.jpg"/>
          <p:cNvPicPr>
            <a:picLocks noChangeAspect="1" noChangeArrowheads="1"/>
          </p:cNvPicPr>
          <p:nvPr/>
        </p:nvPicPr>
        <p:blipFill>
          <a:blip r:embed="rId5"/>
          <a:srcRect b="16667"/>
          <a:stretch>
            <a:fillRect/>
          </a:stretch>
        </p:blipFill>
        <p:spPr bwMode="auto">
          <a:xfrm>
            <a:off x="500034" y="4429132"/>
            <a:ext cx="2671965" cy="16430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7" name="Picture 5" descr="C:\pictures\картинки2\блоксхемы\BSA_Lujniki_shema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29322" y="4286256"/>
            <a:ext cx="2857520" cy="1857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8" name="Picture 6" descr="C:\pictures\картинки2\блоксхемы\mc15-2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00364" y="2571744"/>
            <a:ext cx="3214710" cy="2879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24" name="Прямоугольник 23"/>
          <p:cNvSpPr/>
          <p:nvPr/>
        </p:nvSpPr>
        <p:spPr>
          <a:xfrm>
            <a:off x="142844" y="142852"/>
            <a:ext cx="8858312" cy="6215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00034" y="357166"/>
            <a:ext cx="2286016" cy="57150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57158" y="1285860"/>
            <a:ext cx="2571768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омб 9"/>
          <p:cNvSpPr/>
          <p:nvPr/>
        </p:nvSpPr>
        <p:spPr>
          <a:xfrm>
            <a:off x="285720" y="2214554"/>
            <a:ext cx="2571768" cy="785818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типовой процесс 10"/>
          <p:cNvSpPr/>
          <p:nvPr/>
        </p:nvSpPr>
        <p:spPr>
          <a:xfrm>
            <a:off x="357158" y="3357562"/>
            <a:ext cx="2571768" cy="785818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араллелограмм 11"/>
          <p:cNvSpPr/>
          <p:nvPr/>
        </p:nvSpPr>
        <p:spPr>
          <a:xfrm>
            <a:off x="357158" y="4500570"/>
            <a:ext cx="2571768" cy="785818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785786" y="585789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rot="5400000" flipH="1" flipV="1">
            <a:off x="323027" y="5820585"/>
            <a:ext cx="64135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000232" y="5786454"/>
            <a:ext cx="5715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rot="5400000" flipH="1" flipV="1">
            <a:off x="2465373" y="5821379"/>
            <a:ext cx="500066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>
            <a:off x="36481" y="3249611"/>
            <a:ext cx="607223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57158" y="1071546"/>
            <a:ext cx="8501122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57158" y="2071678"/>
            <a:ext cx="8501122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57952" y="3142454"/>
            <a:ext cx="8501122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357158" y="4357694"/>
            <a:ext cx="8501122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357158" y="5357826"/>
            <a:ext cx="8501122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3214678" y="214290"/>
            <a:ext cx="5572164" cy="785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atin typeface="Arial" pitchFamily="34" charset="0"/>
                <a:cs typeface="Arial" pitchFamily="34" charset="0"/>
              </a:rPr>
              <a:t>Алгоритмдин </a:t>
            </a:r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башы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аягы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 жазылат	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3214678" y="1142984"/>
            <a:ext cx="5572164" cy="928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atin typeface="Arial" pitchFamily="34" charset="0"/>
                <a:cs typeface="Arial" pitchFamily="34" charset="0"/>
              </a:rPr>
              <a:t>Аткарылуучу </a:t>
            </a:r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аракет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 же </a:t>
            </a:r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процесс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 жазылуучу фигура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3214678" y="2143116"/>
            <a:ext cx="5572164" cy="928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atin typeface="Arial" pitchFamily="34" charset="0"/>
                <a:cs typeface="Arial" pitchFamily="34" charset="0"/>
              </a:rPr>
              <a:t>Аракеттерди аткаруу </a:t>
            </a:r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чечими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 же  </a:t>
            </a:r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шарт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 ромбго жазылат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3214678" y="3214686"/>
            <a:ext cx="5572164" cy="1071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atin typeface="Arial" pitchFamily="34" charset="0"/>
                <a:cs typeface="Arial" pitchFamily="34" charset="0"/>
              </a:rPr>
              <a:t>Алдын-ала аныкталган </a:t>
            </a:r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аракеттер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214678" y="4429132"/>
            <a:ext cx="5572164" cy="857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Өзгөрмөлөрдү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киргизүүнү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 жана </a:t>
            </a:r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чыгарууну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 жазабыз.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3214678" y="5429264"/>
            <a:ext cx="5572164" cy="928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400" dirty="0" smtClean="0">
                <a:latin typeface="Arial" pitchFamily="34" charset="0"/>
                <a:cs typeface="Arial" pitchFamily="34" charset="0"/>
              </a:rPr>
              <a:t>Аракеттердин багытын көрсөтүүчү жана туташтыруучу </a:t>
            </a:r>
            <a:r>
              <a:rPr lang="ky-KG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сызыктар</a:t>
            </a:r>
            <a:endParaRPr lang="ru-RU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7902</TotalTime>
  <Words>486</Words>
  <Application>Microsoft Office PowerPoint</Application>
  <PresentationFormat>Экран (4:3)</PresentationFormat>
  <Paragraphs>161</Paragraphs>
  <Slides>20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kjunusaliev</dc:creator>
  <cp:lastModifiedBy>1212</cp:lastModifiedBy>
  <cp:revision>1371</cp:revision>
  <dcterms:created xsi:type="dcterms:W3CDTF">2011-07-20T10:28:55Z</dcterms:created>
  <dcterms:modified xsi:type="dcterms:W3CDTF">2019-10-13T14:20:38Z</dcterms:modified>
</cp:coreProperties>
</file>