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9" r:id="rId3"/>
    <p:sldId id="260" r:id="rId4"/>
    <p:sldId id="261" r:id="rId5"/>
    <p:sldId id="270" r:id="rId6"/>
    <p:sldId id="271" r:id="rId7"/>
    <p:sldId id="272" r:id="rId8"/>
    <p:sldId id="273" r:id="rId9"/>
    <p:sldId id="274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9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32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4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5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C9B6-5863-43F6-AE34-30701BC3DCDA}" type="datetimeFigureOut">
              <a:rPr lang="ru-RU" smtClean="0"/>
              <a:t>21.01.2022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" y="521821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максаты</a:t>
            </a:r>
            <a:r>
              <a:rPr lang="en-US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Билим 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Окуучулар бөлчөктөрдү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кошуу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жана кемитүүнү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билишет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Өнүктүрүүчүлүк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Бөлч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ө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ктөрдү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кошуу жана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кемитүү боюнча мисалдарды </a:t>
            </a:r>
          </a:p>
          <a:p>
            <a:pPr algn="just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	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					иштөөнү калыптандырышат</a:t>
            </a: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   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Тарбия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Жекече, жупта жана топто иштөөгө, мээнет кылууга, бири-</a:t>
            </a:r>
          </a:p>
          <a:p>
            <a:pPr algn="just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	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				биринин оюн уга билүүгө тарбияланышат.</a:t>
            </a:r>
            <a:endParaRPr lang="ky-KG" sz="20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	Көрсөткүчтөр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а) Окуучулар бөлчоктөрдү кошууну жана кемитүүнү билишсе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</a:t>
            </a:r>
          </a:p>
          <a:p>
            <a:pPr algn="just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		     б) Бөлчөктөрдү кошуу жана кемитүү боюнча мисалдарды </a:t>
            </a:r>
          </a:p>
          <a:p>
            <a:pPr algn="just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	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					иштөөнү калыптандырышса</a:t>
            </a:r>
          </a:p>
          <a:p>
            <a:pPr algn="just"/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					в) Жекече, жупта жана топто иштөөгө, мээнет кылууга, бири-биринин оюн уга билүүгө тарбияланышат</a:t>
            </a:r>
          </a:p>
        </p:txBody>
      </p:sp>
    </p:spTree>
    <p:extLst>
      <p:ext uri="{BB962C8B-B14F-4D97-AF65-F5344CB8AC3E}">
        <p14:creationId xmlns:p14="http://schemas.microsoft.com/office/powerpoint/2010/main" val="13396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 txBox="1">
            <a:spLocks/>
          </p:cNvSpPr>
          <p:nvPr/>
        </p:nvSpPr>
        <p:spPr>
          <a:xfrm>
            <a:off x="1293144" y="1014990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4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Үйгө тапшырма</a:t>
            </a:r>
          </a:p>
          <a:p>
            <a:pPr algn="ctr"/>
            <a:r>
              <a:rPr lang="ky-KG" sz="4000" dirty="0">
                <a:solidFill>
                  <a:srgbClr val="0070C0"/>
                </a:solidFill>
                <a:latin typeface="A97_Oktom_Times" panose="02020500000000000000" pitchFamily="18" charset="0"/>
              </a:rPr>
              <a:t>№398-иш  </a:t>
            </a:r>
            <a:r>
              <a:rPr lang="ky-KG" sz="40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159-бет</a:t>
            </a:r>
            <a:endParaRPr lang="ru-RU" sz="40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42913" y="3550770"/>
            <a:ext cx="10001250" cy="1096899"/>
          </a:xfrm>
        </p:spPr>
        <p:txBody>
          <a:bodyPr>
            <a:noAutofit/>
          </a:bodyPr>
          <a:lstStyle/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Ушуну менен сабагыбыз соңуна чыкты, көңүл буруп активдүү катышканыңарга терең ыраазычылык билдиремин</a:t>
            </a:r>
          </a:p>
          <a:p>
            <a:pPr algn="ctr"/>
            <a:endParaRPr lang="ky-KG" sz="2800" b="1" dirty="0">
              <a:solidFill>
                <a:srgbClr val="0070C0"/>
              </a:solidFill>
              <a:latin typeface="A97_Oktom_Arbat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Сак саламатта болгула...</a:t>
            </a:r>
            <a:endParaRPr lang="ru-RU" sz="2800" b="1" dirty="0">
              <a:solidFill>
                <a:srgbClr val="0070C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" y="521821"/>
            <a:ext cx="10772775" cy="6064717"/>
          </a:xfrm>
        </p:spPr>
        <p:txBody>
          <a:bodyPr>
            <a:noAutofit/>
          </a:bodyPr>
          <a:lstStyle/>
          <a:p>
            <a:pPr algn="l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 тиби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Жаңы билимдерди өздөштүрүү сабагы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    </a:t>
            </a:r>
          </a:p>
          <a:p>
            <a:pPr algn="l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 формасы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Топтор менен иштөө</a:t>
            </a:r>
          </a:p>
          <a:p>
            <a:pPr algn="just"/>
            <a:r>
              <a:rPr lang="ky-KG" sz="28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 у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сулу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Интер активдүү</a:t>
            </a:r>
          </a:p>
          <a:p>
            <a:pPr algn="l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Предмет аралык байланыш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Кыргыз тили, кыргыз адабияты, музыка, табият таануу</a:t>
            </a:r>
          </a:p>
          <a:p>
            <a:pPr algn="l"/>
            <a:r>
              <a:rPr lang="ky-KG" sz="28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жабдылышы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Интерактивдүү доска, көрсөтмөлөр, окуу куралдар, карточкалар, ватман, </a:t>
            </a:r>
          </a:p>
          <a:p>
            <a:pPr algn="l"/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стикер, маркер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56199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" y="1536234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жүрүшү</a:t>
            </a:r>
            <a:r>
              <a:rPr lang="en-US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00B05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Саламдашуу: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Саламатсыңарбы </a:t>
            </a:r>
            <a:r>
              <a:rPr lang="ky-KG" sz="28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Окуучулардын маанайын көтөрүү: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dirty="0" smtClean="0">
                <a:solidFill>
                  <a:srgbClr val="002060"/>
                </a:solidFill>
              </a:rPr>
              <a:t>комплимент айтуу</a:t>
            </a:r>
            <a:endParaRPr lang="ky-KG" sz="2800" b="1" dirty="0" smtClean="0">
              <a:solidFill>
                <a:srgbClr val="00206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Тапшырмасын текшерүү: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Өтүлгөн тема боюнча суроо жооп!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00062"/>
            <a:ext cx="10587036" cy="63612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22-январь                                           </a:t>
            </a:r>
            <a:r>
              <a:rPr lang="ru-RU" sz="32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Ишемби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400049" y="2750672"/>
            <a:ext cx="9786937" cy="37644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темасы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 </a:t>
            </a:r>
            <a:r>
              <a:rPr lang="ky-KG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Бөлчөктөрдү кошуу жана кемитүү</a:t>
            </a:r>
          </a:p>
          <a:p>
            <a:pPr algn="l"/>
            <a:r>
              <a:rPr lang="ky-KG" sz="3600" b="1" dirty="0">
                <a:solidFill>
                  <a:srgbClr val="7030A0"/>
                </a:solidFill>
                <a:latin typeface="A97_Oktom_Arbat" panose="02020500000000000000" pitchFamily="18" charset="0"/>
              </a:rPr>
              <a:t>Уюштуруу</a:t>
            </a:r>
            <a:r>
              <a:rPr lang="ky-KG" sz="3600" b="1" dirty="0" smtClean="0">
                <a:solidFill>
                  <a:srgbClr val="7030A0"/>
                </a:solidFill>
                <a:latin typeface="A97_Oktom_Arbat" panose="02020500000000000000" pitchFamily="18" charset="0"/>
              </a:rPr>
              <a:t>:</a:t>
            </a:r>
          </a:p>
          <a:p>
            <a:pPr algn="l"/>
            <a:r>
              <a:rPr lang="ky-KG" sz="3600" dirty="0">
                <a:solidFill>
                  <a:srgbClr val="002060"/>
                </a:solidFill>
                <a:latin typeface="A97_Oktom_Arbat" panose="02020500000000000000" pitchFamily="18" charset="0"/>
              </a:rPr>
              <a:t>Мезгилди, айды, күндү числону суроо менен балдарга кайсы мезгил жагарын бүгүнкү  күндүн жаңылыктарын сурайт.  Бири –бирине комплимент айтуу менен окуучулардын маанайын көтөрүп алат.</a:t>
            </a:r>
            <a:r>
              <a:rPr lang="ky-KG" sz="3600" b="1" dirty="0" smtClean="0">
                <a:solidFill>
                  <a:srgbClr val="002060"/>
                </a:solidFill>
                <a:latin typeface="A97_Oktom_Arbat" panose="02020500000000000000" pitchFamily="18" charset="0"/>
              </a:rPr>
              <a:t> </a:t>
            </a:r>
            <a:endParaRPr lang="ru-RU" sz="3600" dirty="0">
              <a:solidFill>
                <a:srgbClr val="00206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7836" y="1420085"/>
            <a:ext cx="9844088" cy="365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y-KG" sz="2800" b="1" dirty="0">
                <a:solidFill>
                  <a:srgbClr val="FF000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Окуучулардын урааны: </a:t>
            </a:r>
            <a:r>
              <a:rPr lang="ky-KG" sz="2800" b="1" dirty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ky-KG" sz="2800" b="1" dirty="0" smtClean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2. 3-Бизде </a:t>
            </a:r>
            <a:r>
              <a:rPr lang="ky-KG" sz="2800" b="1" dirty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күч</a:t>
            </a:r>
            <a:r>
              <a:rPr lang="ky-KG" sz="2800" b="1" dirty="0" smtClean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y-KG" sz="2800" b="1" dirty="0" smtClean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Кийин  </a:t>
            </a:r>
            <a:r>
              <a:rPr lang="ky-KG" sz="2800" b="1" dirty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окуучулардын  туулган күндөрүн  суроо менен  жуп санда туулгандар бир топ, так  санда туулгандар, 2- топ болуп, экиге  бөлүнүп, окуучулардын башына кийген ак кагаздан кароналарына өзүнүн туулган күнү жана айы  мугалим тарабынан жабыштырылат</a:t>
            </a:r>
            <a:r>
              <a:rPr lang="ky-KG" sz="2800" b="1" dirty="0" smtClean="0">
                <a:solidFill>
                  <a:srgbClr val="7030A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rgbClr val="7030A0"/>
              </a:solidFill>
              <a:effectLst/>
              <a:latin typeface="A97_Oktom_Arbat" panose="02020500000000000000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4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77836" y="1420085"/>
            <a:ext cx="9844088" cy="4569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Жаңы тема:</a:t>
            </a:r>
            <a:r>
              <a:rPr lang="ky-KG" sz="2800" b="1" dirty="0" smtClean="0">
                <a:solidFill>
                  <a:srgbClr val="FF0000"/>
                </a:solidFill>
                <a:latin typeface="A97_Oktom_Arbat" panose="02020500000000000000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ky-KG" sz="2800" dirty="0" smtClean="0">
                <a:latin typeface="A97_Oktom_Times" panose="02020500000000000000" pitchFamily="18" charset="0"/>
              </a:rPr>
              <a:t>Жаңы </a:t>
            </a:r>
            <a:r>
              <a:rPr lang="ky-KG" sz="2800" dirty="0">
                <a:latin typeface="A97_Oktom_Times" panose="02020500000000000000" pitchFamily="18" charset="0"/>
              </a:rPr>
              <a:t>теманы түшүндүрүүдө  </a:t>
            </a:r>
            <a:r>
              <a:rPr lang="ky-KG" sz="2800" dirty="0" smtClean="0">
                <a:latin typeface="A97_Oktom_Times" panose="02020500000000000000" pitchFamily="18" charset="0"/>
              </a:rPr>
              <a:t>Кумурска </a:t>
            </a:r>
            <a:r>
              <a:rPr lang="ky-KG" sz="2800" dirty="0">
                <a:latin typeface="A97_Oktom_Times" panose="02020500000000000000" pitchFamily="18" charset="0"/>
              </a:rPr>
              <a:t>жана Ийнелик кирип келишет</a:t>
            </a:r>
            <a:r>
              <a:rPr lang="ky-KG" sz="2800" dirty="0" smtClean="0">
                <a:latin typeface="A97_Oktom_Times" panose="02020500000000000000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y-KG" sz="2800" dirty="0" smtClean="0">
                <a:latin typeface="A97_Oktom_Times" panose="02020500000000000000" pitchFamily="18" charset="0"/>
              </a:rPr>
              <a:t>Алар </a:t>
            </a:r>
            <a:r>
              <a:rPr lang="ky-KG" sz="2800" dirty="0">
                <a:latin typeface="A97_Oktom_Times" panose="02020500000000000000" pitchFamily="18" charset="0"/>
              </a:rPr>
              <a:t>гүлгө конуп ойношот, жыргашат, бийлешет, ырдашат, укташат</a:t>
            </a:r>
            <a:r>
              <a:rPr lang="ky-KG" sz="2800" dirty="0" smtClean="0">
                <a:latin typeface="A97_Oktom_Times" panose="02020500000000000000" pitchFamily="18" charset="0"/>
              </a:rPr>
              <a:t>. Алар </a:t>
            </a:r>
            <a:r>
              <a:rPr lang="ky-KG" sz="2800" dirty="0">
                <a:latin typeface="A97_Oktom_Times" panose="02020500000000000000" pitchFamily="18" charset="0"/>
              </a:rPr>
              <a:t>өздөрүнүн өткөргөн күндөрүнүн канча пайызын кышка камданышат? </a:t>
            </a:r>
            <a:endParaRPr lang="ky-KG" sz="2800" dirty="0" smtClean="0">
              <a:latin typeface="A97_Oktom_Times" panose="02020500000000000000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ky-KG" sz="2800" dirty="0" smtClean="0">
              <a:latin typeface="A97_Oktom_Times" panose="02020500000000000000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ky-KG" sz="2800" dirty="0" smtClean="0">
              <a:latin typeface="A97_Oktom_Times" panose="02020500000000000000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ky-KG" sz="28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Ушул </a:t>
            </a:r>
            <a:r>
              <a:rPr lang="ky-KG" sz="2800" dirty="0">
                <a:solidFill>
                  <a:srgbClr val="FF0000"/>
                </a:solidFill>
                <a:latin typeface="A97_Oktom_Arbat" panose="02020500000000000000" pitchFamily="18" charset="0"/>
              </a:rPr>
              <a:t>суроо менен жаңы тема башталат</a:t>
            </a:r>
            <a:r>
              <a:rPr lang="ky-KG" sz="2800" dirty="0" smtClean="0">
                <a:solidFill>
                  <a:srgbClr val="FF0000"/>
                </a:solidFill>
                <a:latin typeface="A97_Oktom_Arbat" panose="02020500000000000000" pitchFamily="18" charset="0"/>
              </a:rPr>
              <a:t>.</a:t>
            </a:r>
            <a:endParaRPr lang="ru-RU" sz="2800" b="1" dirty="0">
              <a:solidFill>
                <a:srgbClr val="FF0000"/>
              </a:solidFill>
              <a:effectLst/>
              <a:latin typeface="A97_Oktom_Arbat" panose="02020500000000000000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163485" y="83486"/>
                <a:ext cx="9844088" cy="6645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y-KG" sz="2800" dirty="0">
                    <a:solidFill>
                      <a:srgbClr val="7030A0"/>
                    </a:solidFill>
                  </a:rPr>
                  <a:t>Адатта биздин айланадагы турмушту сүрөттөө  </a:t>
                </a:r>
                <a:r>
                  <a:rPr lang="ky-KG" sz="2800" dirty="0" smtClean="0">
                    <a:solidFill>
                      <a:srgbClr val="7030A0"/>
                    </a:solidFill>
                  </a:rPr>
                  <a:t>үчүн</a:t>
                </a:r>
              </a:p>
              <a:p>
                <a:pPr algn="ctr"/>
                <a:r>
                  <a:rPr lang="ky-KG" sz="2800" dirty="0" smtClean="0">
                    <a:solidFill>
                      <a:srgbClr val="7030A0"/>
                    </a:solidFill>
                  </a:rPr>
                  <a:t>бүтүн </a:t>
                </a:r>
                <a:r>
                  <a:rPr lang="ky-KG" sz="2800" dirty="0">
                    <a:solidFill>
                      <a:srgbClr val="7030A0"/>
                    </a:solidFill>
                  </a:rPr>
                  <a:t>сандар жетиштүү: </a:t>
                </a:r>
                <a:r>
                  <a:rPr lang="ky-KG" sz="2800" dirty="0">
                    <a:solidFill>
                      <a:srgbClr val="00B0F0"/>
                    </a:solidFill>
                  </a:rPr>
                  <a:t>биз үй-бүлөдө сегиз кишибиз: Жантемир 3 “5” алды; Айбийке 20га чейин санаганды үйрөндү жана башка сыяктуулар.</a:t>
                </a:r>
                <a:endParaRPr lang="ru-RU" sz="2800" dirty="0">
                  <a:solidFill>
                    <a:srgbClr val="00B0F0"/>
                  </a:solidFill>
                </a:endParaRPr>
              </a:p>
              <a:p>
                <a:pPr lvl="0" algn="ctr"/>
                <a:r>
                  <a:rPr lang="ky-KG" sz="2800" dirty="0" smtClean="0"/>
                  <a:t>Чоң </a:t>
                </a:r>
                <a:r>
                  <a:rPr lang="ky-KG" sz="2800" dirty="0"/>
                  <a:t>дарбызды төрт дос жешти- алардын ар бирине төрттөн бир бөлүгү тийди.Төрттөн бир бөлүк  математикалык тилде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</m:t>
                        </m:r>
                      </m:num>
                      <m:den>
                        <m:r>
                          <a:rPr lang="ky-KG" sz="2800" i="1"/>
                          <m:t>4</m:t>
                        </m:r>
                      </m:den>
                    </m:f>
                  </m:oMath>
                </a14:m>
                <a:r>
                  <a:rPr lang="ky-KG" sz="2800" dirty="0"/>
                  <a:t>   түрдө жазылат.       </a:t>
                </a:r>
                <a:endParaRPr lang="ru-RU" sz="2800" dirty="0"/>
              </a:p>
              <a:p>
                <a:pPr lvl="0" algn="ctr"/>
                <a:r>
                  <a:rPr lang="ky-KG" sz="2800" dirty="0"/>
                  <a:t>Берметке  эки бөлүк тийди-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</m:t>
                        </m:r>
                      </m:num>
                      <m:den>
                        <m:r>
                          <a:rPr lang="ky-KG" sz="2800" i="1"/>
                          <m:t>2</m:t>
                        </m:r>
                      </m:den>
                    </m:f>
                  </m:oMath>
                </a14:m>
                <a:r>
                  <a:rPr lang="ky-KG" sz="2800" dirty="0"/>
                  <a:t>: төрттүн жетиден эки бөлүгү-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2</m:t>
                        </m:r>
                      </m:num>
                      <m:den>
                        <m:r>
                          <a:rPr lang="ky-KG" sz="2800" i="1"/>
                          <m:t>7</m:t>
                        </m:r>
                      </m:den>
                    </m:f>
                  </m:oMath>
                </a14:m>
                <a:endParaRPr lang="ru-RU" sz="2800" dirty="0"/>
              </a:p>
              <a:p>
                <a:pPr lvl="0" algn="ctr"/>
                <a:r>
                  <a:rPr lang="ky-KG" sz="2800" dirty="0"/>
                  <a:t>Биз 1-жана экинчи маселени пайдаланган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</m:t>
                        </m:r>
                      </m:num>
                      <m:den>
                        <m:r>
                          <a:rPr lang="ky-KG" sz="2800" i="1"/>
                          <m:t>2  </m:t>
                        </m:r>
                      </m:den>
                    </m:f>
                  </m:oMath>
                </a14:m>
                <a:r>
                  <a:rPr lang="ky-KG" sz="2800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</m:t>
                        </m:r>
                      </m:num>
                      <m:den>
                        <m:r>
                          <a:rPr lang="ky-KG" sz="2800" i="1"/>
                          <m:t>3</m:t>
                        </m:r>
                      </m:den>
                    </m:f>
                    <m:r>
                      <a:rPr lang="ky-KG" sz="2800" i="1"/>
                      <m:t> </m:t>
                    </m:r>
                  </m:oMath>
                </a14:m>
                <a:r>
                  <a:rPr lang="ky-KG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3</m:t>
                        </m:r>
                      </m:num>
                      <m:den>
                        <m:r>
                          <a:rPr lang="ky-KG" sz="2800" i="1"/>
                          <m:t>8</m:t>
                        </m:r>
                      </m:den>
                    </m:f>
                  </m:oMath>
                </a14:m>
                <a:r>
                  <a:rPr lang="ky-KG" sz="2800" dirty="0"/>
                  <a:t>туюнтмалар жана аларга окшоштор  кадимки бөлчөктөр деп аталат.Мында үстүнө жазылган бөлчөктүн алымы.Астына жазылган бөлчөктүн бөлүмү.</a:t>
                </a:r>
                <a:endParaRPr lang="ru-RU" sz="2800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5" y="83486"/>
                <a:ext cx="9844088" cy="6645922"/>
              </a:xfrm>
              <a:prstGeom prst="rect">
                <a:avLst/>
              </a:prstGeom>
              <a:blipFill rotWithShape="0">
                <a:blip r:embed="rId2"/>
                <a:stretch>
                  <a:fillRect t="-1101" r="-1176" b="-17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7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677836" y="1420085"/>
                <a:ext cx="9844088" cy="35247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y-KG" sz="2800" dirty="0"/>
                  <a:t>Маселен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</m:t>
                        </m:r>
                      </m:num>
                      <m:den>
                        <m:r>
                          <a:rPr lang="ky-KG" sz="2800" i="1"/>
                          <m:t>4;</m:t>
                        </m:r>
                      </m:den>
                    </m:f>
                  </m:oMath>
                </a14:m>
                <a:r>
                  <a:rPr lang="ky-K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3</m:t>
                        </m:r>
                      </m:num>
                      <m:den>
                        <m:r>
                          <a:rPr lang="ky-KG" sz="2800" i="1"/>
                          <m:t>8</m:t>
                        </m:r>
                      </m:den>
                    </m:f>
                  </m:oMath>
                </a14:m>
                <a:r>
                  <a:rPr lang="ky-K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11</m:t>
                        </m:r>
                      </m:num>
                      <m:den>
                        <m:r>
                          <a:rPr lang="ky-KG" sz="2800" i="1"/>
                          <m:t>4</m:t>
                        </m:r>
                      </m:den>
                    </m:f>
                  </m:oMath>
                </a14:m>
                <a:r>
                  <a:rPr lang="ky-KG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6</m:t>
                        </m:r>
                      </m:num>
                      <m:den>
                        <m:r>
                          <a:rPr lang="ky-KG" sz="2800" i="1"/>
                          <m:t>25</m:t>
                        </m:r>
                      </m:den>
                    </m:f>
                  </m:oMath>
                </a14:m>
                <a:endParaRPr lang="ru-RU" sz="2800" dirty="0"/>
              </a:p>
              <a:p>
                <a:r>
                  <a:rPr lang="ky-KG" sz="2800" dirty="0"/>
                  <a:t>Бөлчөктөрдү кошуу жана кемитуудө ЭКЖБ тап кийин чыгарабыз.</a:t>
                </a:r>
                <a:endParaRPr lang="ru-RU" sz="2800" dirty="0"/>
              </a:p>
              <a:p>
                <a:r>
                  <a:rPr lang="ky-KG" sz="2800" dirty="0"/>
                  <a:t>Эсептегиле: а)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2</m:t>
                        </m:r>
                      </m:num>
                      <m:den>
                        <m:r>
                          <a:rPr lang="ky-KG" sz="2800" i="1"/>
                          <m:t>5</m:t>
                        </m:r>
                      </m:den>
                    </m:f>
                  </m:oMath>
                </a14:m>
                <a:r>
                  <a:rPr lang="ky-KG" sz="2800" dirty="0"/>
                  <a:t> 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3</m:t>
                        </m:r>
                      </m:num>
                      <m:den>
                        <m:r>
                          <a:rPr lang="ky-KG" sz="2800" i="1"/>
                          <m:t>10</m:t>
                        </m:r>
                      </m:den>
                    </m:f>
                  </m:oMath>
                </a14:m>
                <a:r>
                  <a:rPr lang="ky-KG" sz="2800" dirty="0"/>
                  <a:t> =</a:t>
                </a:r>
                <a14:m>
                  <m:oMath xmlns:m="http://schemas.openxmlformats.org/officeDocument/2006/math">
                    <m:r>
                      <a:rPr lang="ky-KG" sz="2800" i="1"/>
                      <m:t> </m:t>
                    </m:r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7</m:t>
                        </m:r>
                      </m:num>
                      <m:den>
                        <m:r>
                          <a:rPr lang="ky-KG" sz="2800" i="1"/>
                          <m:t>10</m:t>
                        </m:r>
                      </m:den>
                    </m:f>
                  </m:oMath>
                </a14:m>
                <a:r>
                  <a:rPr lang="ky-KG" sz="2800" dirty="0"/>
                  <a:t>          б)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2</m:t>
                        </m:r>
                      </m:num>
                      <m:den>
                        <m:r>
                          <a:rPr lang="ky-KG" sz="2800" i="1"/>
                          <m:t>4</m:t>
                        </m:r>
                      </m:den>
                    </m:f>
                  </m:oMath>
                </a14:m>
                <a:r>
                  <a:rPr lang="ky-KG" sz="28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2</m:t>
                        </m:r>
                      </m:num>
                      <m:den>
                        <m:r>
                          <a:rPr lang="ky-KG" sz="2800" i="1"/>
                          <m:t>8</m:t>
                        </m:r>
                      </m:den>
                    </m:f>
                  </m:oMath>
                </a14:m>
                <a:r>
                  <a:rPr lang="ky-KG" sz="28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800" i="1"/>
                        </m:ctrlPr>
                      </m:fPr>
                      <m:num>
                        <m:r>
                          <a:rPr lang="ky-KG" sz="2800" i="1"/>
                          <m:t>2</m:t>
                        </m:r>
                      </m:num>
                      <m:den>
                        <m:r>
                          <a:rPr lang="ky-KG" sz="2800" i="1"/>
                          <m:t>8</m:t>
                        </m:r>
                      </m:den>
                    </m:f>
                  </m:oMath>
                </a14:m>
                <a:endParaRPr lang="ru-RU" sz="2800" dirty="0"/>
              </a:p>
              <a:p>
                <a:r>
                  <a:rPr lang="ky-KG" sz="2800" dirty="0"/>
                  <a:t>Бышыктоо: Окуучулар  доскага чыгып мисал иштешет.Иштеген суроолорго жооп берген окуучу сыйкырдуу баракчаны ача берет.</a:t>
                </a:r>
                <a:endParaRPr lang="ru-RU" sz="2800" b="1" dirty="0">
                  <a:solidFill>
                    <a:srgbClr val="FF0000"/>
                  </a:solidFill>
                  <a:effectLst/>
                  <a:latin typeface="A97_Oktom_Arbat" panose="02020500000000000000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36" y="1420085"/>
                <a:ext cx="9844088" cy="3524747"/>
              </a:xfrm>
              <a:prstGeom prst="rect">
                <a:avLst/>
              </a:prstGeom>
              <a:blipFill rotWithShape="0">
                <a:blip r:embed="rId2"/>
                <a:stretch>
                  <a:fillRect l="-1238" b="-3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92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692124" y="1577248"/>
            <a:ext cx="984408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Бышыктоо:  </a:t>
            </a:r>
            <a:r>
              <a:rPr lang="ky-KG" sz="2800" dirty="0" smtClean="0"/>
              <a:t>Батманда </a:t>
            </a:r>
            <a:r>
              <a:rPr lang="ky-KG" sz="2800" dirty="0"/>
              <a:t>ийнелик менен кумурсканын сүрөтү жабыштырылган болот</a:t>
            </a:r>
            <a:r>
              <a:rPr lang="ky-KG" sz="2800" dirty="0" smtClean="0"/>
              <a:t>. </a:t>
            </a:r>
          </a:p>
          <a:p>
            <a:r>
              <a:rPr lang="ky-KG" sz="2800" dirty="0" smtClean="0"/>
              <a:t>Алардын </a:t>
            </a:r>
            <a:r>
              <a:rPr lang="ky-KG" sz="2800" dirty="0"/>
              <a:t>жанында билим, аракет,  изденүү деген үч графа жазылат</a:t>
            </a:r>
            <a:r>
              <a:rPr lang="ky-KG" sz="2800" dirty="0" smtClean="0"/>
              <a:t>.</a:t>
            </a:r>
          </a:p>
          <a:p>
            <a:r>
              <a:rPr lang="ky-KG" sz="2800" dirty="0" smtClean="0"/>
              <a:t>Ага </a:t>
            </a:r>
            <a:r>
              <a:rPr lang="ky-KG" sz="2800" dirty="0"/>
              <a:t>окуучулар өз сабактан алган билимдерин бөлүктөрү менен жабыштырышат. </a:t>
            </a:r>
            <a:endParaRPr lang="ky-KG" sz="2800" dirty="0" smtClean="0"/>
          </a:p>
          <a:p>
            <a:r>
              <a:rPr lang="ky-KG" sz="2800" dirty="0" smtClean="0"/>
              <a:t>Кайсы </a:t>
            </a:r>
            <a:r>
              <a:rPr lang="ky-KG" sz="2800" dirty="0"/>
              <a:t>графада көп болсо ошого мугалимдин сөзү </a:t>
            </a:r>
            <a:r>
              <a:rPr lang="ky-KG" sz="2800" dirty="0" smtClean="0"/>
              <a:t>менен </a:t>
            </a:r>
            <a:r>
              <a:rPr lang="ky-KG" sz="2800" dirty="0"/>
              <a:t>жыйынтыкталат.</a:t>
            </a:r>
            <a:endParaRPr lang="ru-RU" sz="2800" b="1" dirty="0">
              <a:solidFill>
                <a:srgbClr val="FF0000"/>
              </a:solidFill>
              <a:effectLst/>
              <a:latin typeface="A97_Oktom_Arbat" panose="02020500000000000000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56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</TotalTime>
  <Words>339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A97_Oktom_Arbat</vt:lpstr>
      <vt:lpstr>A97_Oktom_Times</vt:lpstr>
      <vt:lpstr>Arial</vt:lpstr>
      <vt:lpstr>Calibri</vt:lpstr>
      <vt:lpstr>Times New Roman</vt:lpstr>
      <vt:lpstr>Trebuchet MS</vt:lpstr>
      <vt:lpstr>Wingdings 3</vt:lpstr>
      <vt:lpstr>Грань</vt:lpstr>
      <vt:lpstr>Презентация PowerPoint</vt:lpstr>
      <vt:lpstr>Презентация PowerPoint</vt:lpstr>
      <vt:lpstr>Презентация PowerPoint</vt:lpstr>
      <vt:lpstr>22-январь                                           Ишемби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13-декабрь Сабактын темасы: Функциялар функция жана алардын аргументтери</dc:title>
  <dc:creator>Oma</dc:creator>
  <cp:lastModifiedBy>Oma</cp:lastModifiedBy>
  <cp:revision>28</cp:revision>
  <dcterms:created xsi:type="dcterms:W3CDTF">2021-12-13T05:24:02Z</dcterms:created>
  <dcterms:modified xsi:type="dcterms:W3CDTF">2022-01-21T11:21:38Z</dcterms:modified>
</cp:coreProperties>
</file>