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0" r:id="rId4"/>
    <p:sldId id="274" r:id="rId5"/>
    <p:sldId id="259" r:id="rId6"/>
    <p:sldId id="260" r:id="rId7"/>
    <p:sldId id="261" r:id="rId8"/>
    <p:sldId id="262" r:id="rId9"/>
    <p:sldId id="271" r:id="rId10"/>
    <p:sldId id="275" r:id="rId11"/>
    <p:sldId id="257" r:id="rId12"/>
    <p:sldId id="268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>
      <p:cViewPr varScale="1">
        <p:scale>
          <a:sx n="81" d="100"/>
          <a:sy n="81" d="100"/>
        </p:scale>
        <p:origin x="98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E:\Касымбек\inf7rlass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-24"/>
            <a:ext cx="9144032" cy="693102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357554" y="214290"/>
            <a:ext cx="22145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60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Тема</a:t>
            </a:r>
            <a:r>
              <a:rPr lang="ru-RU" sz="6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sz="54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42910" y="1214422"/>
            <a:ext cx="7929618" cy="3139321"/>
          </a:xfrm>
          <a:prstGeom prst="rect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Windows</a:t>
            </a:r>
            <a:r>
              <a:rPr lang="ru-RU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 </a:t>
            </a:r>
          </a:p>
          <a:p>
            <a:pPr algn="ctr"/>
            <a:r>
              <a:rPr lang="ru-RU" sz="4800" b="1" dirty="0" err="1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системалык</a:t>
            </a:r>
            <a:r>
              <a:rPr lang="ru-RU" sz="48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sz="4800" b="1" dirty="0" err="1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чөйрөсүнүн графикалык</a:t>
            </a:r>
            <a:r>
              <a:rPr lang="ru-RU" sz="48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sz="4800" b="1" dirty="0" err="1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интерфейси</a:t>
            </a:r>
            <a:r>
              <a:rPr lang="ru-RU" sz="48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sz="4800" b="1" dirty="0" err="1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жана</a:t>
            </a:r>
            <a:r>
              <a:rPr lang="ru-RU" sz="48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sz="4800" b="1" dirty="0" err="1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анын</a:t>
            </a:r>
            <a:r>
              <a:rPr lang="ru-RU" sz="48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sz="4800" b="1" dirty="0" err="1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элементтери</a:t>
            </a:r>
            <a:endParaRPr lang="ru-RU" sz="48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solidFill>
                <a:schemeClr val="accent6">
                  <a:lumMod val="75000"/>
                </a:schemeClr>
              </a:soli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E:\Касымбек\inf7rlass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-24"/>
            <a:ext cx="9144032" cy="693102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571736" y="142852"/>
            <a:ext cx="3714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ru-RU" sz="5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2-суроо</a:t>
            </a:r>
            <a:endParaRPr lang="ru-RU" sz="54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Блок-схема: узел 7"/>
          <p:cNvSpPr/>
          <p:nvPr/>
        </p:nvSpPr>
        <p:spPr>
          <a:xfrm>
            <a:off x="511726" y="4970763"/>
            <a:ext cx="470650" cy="38894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/>
              <a:t>1</a:t>
            </a:r>
            <a:endParaRPr lang="ru-RU" sz="2400" b="1" dirty="0"/>
          </a:p>
        </p:txBody>
      </p:sp>
      <p:sp>
        <p:nvSpPr>
          <p:cNvPr id="9" name="Блок-схема: узел 8"/>
          <p:cNvSpPr/>
          <p:nvPr/>
        </p:nvSpPr>
        <p:spPr>
          <a:xfrm>
            <a:off x="500034" y="5758744"/>
            <a:ext cx="470650" cy="38894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/>
          </a:p>
          <a:p>
            <a:pPr algn="ctr"/>
            <a:r>
              <a:rPr lang="ru-RU" sz="2400" b="1" dirty="0" smtClean="0"/>
              <a:t>2</a:t>
            </a:r>
          </a:p>
          <a:p>
            <a:pPr algn="ctr"/>
            <a:endParaRPr lang="ru-RU" dirty="0"/>
          </a:p>
        </p:txBody>
      </p:sp>
      <p:sp>
        <p:nvSpPr>
          <p:cNvPr id="10" name="Блок-схема: узел 9"/>
          <p:cNvSpPr/>
          <p:nvPr/>
        </p:nvSpPr>
        <p:spPr>
          <a:xfrm>
            <a:off x="4601416" y="5000636"/>
            <a:ext cx="470650" cy="388940"/>
          </a:xfrm>
          <a:prstGeom prst="flowChartConnector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 smtClean="0"/>
          </a:p>
          <a:p>
            <a:pPr algn="ctr"/>
            <a:r>
              <a:rPr lang="ru-RU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  <a:p>
            <a:pPr algn="ctr"/>
            <a:endParaRPr lang="ru-RU" dirty="0"/>
          </a:p>
        </p:txBody>
      </p:sp>
      <p:sp>
        <p:nvSpPr>
          <p:cNvPr id="11" name="Блок-схема: узел 10"/>
          <p:cNvSpPr/>
          <p:nvPr/>
        </p:nvSpPr>
        <p:spPr>
          <a:xfrm>
            <a:off x="4601416" y="5742726"/>
            <a:ext cx="470650" cy="38894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4</a:t>
            </a:r>
            <a:endParaRPr lang="ru-RU" sz="2400" dirty="0"/>
          </a:p>
        </p:txBody>
      </p:sp>
      <p:sp>
        <p:nvSpPr>
          <p:cNvPr id="12" name="Блок-схема: знак завершения 11"/>
          <p:cNvSpPr/>
          <p:nvPr/>
        </p:nvSpPr>
        <p:spPr>
          <a:xfrm>
            <a:off x="986245" y="4929198"/>
            <a:ext cx="3429024" cy="500066"/>
          </a:xfrm>
          <a:prstGeom prst="flowChartTermina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А)</a:t>
            </a:r>
            <a:endParaRPr lang="ru-RU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Блок-схема: знак завершения 12"/>
          <p:cNvSpPr/>
          <p:nvPr/>
        </p:nvSpPr>
        <p:spPr>
          <a:xfrm>
            <a:off x="972390" y="5715016"/>
            <a:ext cx="3429024" cy="500066"/>
          </a:xfrm>
          <a:prstGeom prst="flowChartTermina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Б)</a:t>
            </a:r>
            <a:endParaRPr lang="ru-RU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Блок-схема: знак завершения 13"/>
          <p:cNvSpPr/>
          <p:nvPr/>
        </p:nvSpPr>
        <p:spPr>
          <a:xfrm>
            <a:off x="5085921" y="4929198"/>
            <a:ext cx="3429024" cy="500066"/>
          </a:xfrm>
          <a:prstGeom prst="flowChartTermina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В)</a:t>
            </a:r>
            <a:r>
              <a:rPr lang="ru-RU" sz="32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lang="ru-RU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Блок-схема: знак завершения 14"/>
          <p:cNvSpPr/>
          <p:nvPr/>
        </p:nvSpPr>
        <p:spPr>
          <a:xfrm>
            <a:off x="5085921" y="5715016"/>
            <a:ext cx="3429024" cy="500066"/>
          </a:xfrm>
          <a:prstGeom prst="flowChartTermina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Г)  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0034" y="928670"/>
            <a:ext cx="835824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Төмөнкүлөрдүн кайсынысы</a:t>
            </a:r>
            <a:r>
              <a:rPr lang="ru-RU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u-RU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«</a:t>
            </a:r>
            <a:r>
              <a:rPr lang="ru-RU" sz="32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документти</a:t>
            </a:r>
            <a:r>
              <a:rPr lang="ru-RU" sz="3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көрсөтүү режими</a:t>
            </a:r>
            <a:r>
              <a:rPr lang="en-US" sz="3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панели</a:t>
            </a:r>
            <a:r>
              <a:rPr lang="ru-RU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» </a:t>
            </a:r>
            <a:r>
              <a:rPr lang="ru-RU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болуп</a:t>
            </a:r>
            <a:r>
              <a:rPr lang="ru-RU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эсептелет</a:t>
            </a:r>
            <a:r>
              <a:rPr lang="ru-RU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? </a:t>
            </a:r>
          </a:p>
          <a:p>
            <a:endParaRPr lang="ru-RU" dirty="0"/>
          </a:p>
        </p:txBody>
      </p:sp>
      <p:pic>
        <p:nvPicPr>
          <p:cNvPr id="16" name="Picture 3" descr="C:\Documents and Settings\kjunusaliev\Рабочий стол\1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1" y="3500438"/>
            <a:ext cx="2428892" cy="5447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pic>
        <p:nvPicPr>
          <p:cNvPr id="18" name="Picture 5" descr="C:\Documents and Settings\kjunusaliev\Рабочий стол\4444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2714620"/>
            <a:ext cx="2428892" cy="5715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pic>
        <p:nvPicPr>
          <p:cNvPr id="1031" name="Picture 7" descr="C:\Documents and Settings\kjunusaliev\Рабочий стол\555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86380" y="2714620"/>
            <a:ext cx="1714512" cy="5715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pic>
        <p:nvPicPr>
          <p:cNvPr id="1032" name="Picture 8" descr="C:\Documents and Settings\kjunusaliev\Рабочий стол\66666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86380" y="3429000"/>
            <a:ext cx="2928958" cy="5715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sp>
        <p:nvSpPr>
          <p:cNvPr id="33" name="TextBox 32"/>
          <p:cNvSpPr txBox="1"/>
          <p:nvPr/>
        </p:nvSpPr>
        <p:spPr>
          <a:xfrm>
            <a:off x="642910" y="30718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428596" y="2643182"/>
            <a:ext cx="571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rgbClr val="FF0000"/>
                </a:solidFill>
              </a:rPr>
              <a:t>А)</a:t>
            </a:r>
            <a:endParaRPr lang="ru-RU" sz="32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28596" y="3429000"/>
            <a:ext cx="571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rgbClr val="FF0000"/>
                </a:solidFill>
              </a:rPr>
              <a:t>Б)</a:t>
            </a:r>
            <a:endParaRPr lang="ru-RU" sz="32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14876" y="2629911"/>
            <a:ext cx="571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rgbClr val="FF0000"/>
                </a:solidFill>
              </a:rPr>
              <a:t>В)</a:t>
            </a:r>
            <a:endParaRPr lang="ru-RU" sz="3200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786314" y="3357562"/>
            <a:ext cx="571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rgbClr val="FF0000"/>
                </a:solidFill>
              </a:rPr>
              <a:t>Г)</a:t>
            </a:r>
            <a:endParaRPr lang="ru-RU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E:\Касымбек\inf7rlass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-24"/>
            <a:ext cx="9144032" cy="6931026"/>
          </a:xfrm>
          <a:prstGeom prst="rect">
            <a:avLst/>
          </a:prstGeom>
          <a:noFill/>
        </p:spPr>
      </p:pic>
      <p:sp>
        <p:nvSpPr>
          <p:cNvPr id="18" name="Прямоугольник с двумя скругленными противолежащими углами 17"/>
          <p:cNvSpPr/>
          <p:nvPr/>
        </p:nvSpPr>
        <p:spPr>
          <a:xfrm flipH="1">
            <a:off x="1285852" y="1142984"/>
            <a:ext cx="3143272" cy="571504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Файл</a:t>
            </a:r>
            <a:endParaRPr lang="ru-RU" sz="4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Прямоугольник с двумя скругленными противолежащими углами 18"/>
          <p:cNvSpPr/>
          <p:nvPr/>
        </p:nvSpPr>
        <p:spPr>
          <a:xfrm>
            <a:off x="5643570" y="1142984"/>
            <a:ext cx="3214710" cy="571504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Папка</a:t>
            </a:r>
            <a:endParaRPr lang="ru-RU" sz="4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Прямоугольник с двумя скругленными противолежащими углами 19"/>
          <p:cNvSpPr/>
          <p:nvPr/>
        </p:nvSpPr>
        <p:spPr>
          <a:xfrm flipH="1">
            <a:off x="4643438" y="1928802"/>
            <a:ext cx="4214842" cy="4429156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ru-RU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Пиктограмма</a:t>
            </a:r>
            <a:r>
              <a:rPr lang="ru-RU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ru-RU" sz="240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Сырткы</a:t>
            </a:r>
            <a:r>
              <a:rPr lang="ru-RU" sz="24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көрүнүшү</a:t>
            </a:r>
            <a:r>
              <a:rPr lang="ru-RU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ru-RU" sz="24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Аты</a:t>
            </a:r>
            <a:endParaRPr lang="ru-RU" sz="2400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4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Көлөмү</a:t>
            </a:r>
            <a:r>
              <a:rPr lang="ru-RU" sz="24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4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Kb</a:t>
            </a:r>
            <a:r>
              <a:rPr lang="ru-RU" sz="24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Mb</a:t>
            </a:r>
            <a:r>
              <a:rPr lang="ru-RU" sz="24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Gb</a:t>
            </a:r>
            <a:r>
              <a:rPr lang="ru-RU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ru-RU" sz="24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Ичиндеги</a:t>
            </a:r>
            <a:r>
              <a:rPr lang="ru-RU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sz="24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файлдардын</a:t>
            </a:r>
            <a:r>
              <a:rPr lang="ru-RU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саны</a:t>
            </a:r>
          </a:p>
          <a:p>
            <a:pPr>
              <a:buFont typeface="Arial" pitchFamily="34" charset="0"/>
              <a:buChar char="•"/>
            </a:pPr>
            <a:r>
              <a:rPr lang="ru-RU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Атрибут</a:t>
            </a:r>
            <a:r>
              <a:rPr lang="ru-RU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ru-RU" sz="24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скрытый, только для чтение ж.б</a:t>
            </a:r>
            <a:r>
              <a:rPr lang="ru-RU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.)</a:t>
            </a:r>
          </a:p>
          <a:p>
            <a:pPr>
              <a:buFont typeface="Arial" pitchFamily="34" charset="0"/>
              <a:buChar char="•"/>
            </a:pPr>
            <a:r>
              <a:rPr lang="ru-RU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Дата</a:t>
            </a:r>
            <a:r>
              <a:rPr lang="ru-RU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u-RU" sz="24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түзүлгөн</a:t>
            </a:r>
            <a:r>
              <a:rPr lang="ru-RU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,</a:t>
            </a:r>
          </a:p>
          <a:p>
            <a:r>
              <a:rPr lang="ru-RU" sz="24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оңдолгон, өчүрүлгөн</a:t>
            </a:r>
            <a:r>
              <a:rPr lang="ru-RU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algn="ctr"/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Прямоугольник с двумя скругленными противолежащими углами 20"/>
          <p:cNvSpPr/>
          <p:nvPr/>
        </p:nvSpPr>
        <p:spPr>
          <a:xfrm>
            <a:off x="285720" y="1928802"/>
            <a:ext cx="4214842" cy="4429156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Пиктограмма</a:t>
            </a:r>
            <a:r>
              <a:rPr lang="ru-RU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ru-RU" sz="240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сырткы</a:t>
            </a:r>
            <a:r>
              <a:rPr lang="ru-RU" sz="24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көрүнүшү</a:t>
            </a:r>
            <a:r>
              <a:rPr lang="ru-RU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ru-RU" sz="24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Аты</a:t>
            </a:r>
            <a:endParaRPr lang="ru-RU" sz="2400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4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Көлөмү</a:t>
            </a:r>
            <a:r>
              <a:rPr lang="ru-RU" sz="24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4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Kb</a:t>
            </a:r>
            <a:r>
              <a:rPr lang="ru-RU" sz="24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Mb</a:t>
            </a:r>
            <a:r>
              <a:rPr lang="ru-RU" sz="24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Gb</a:t>
            </a:r>
            <a:r>
              <a:rPr lang="ru-RU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ru-RU" sz="24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Файлдын</a:t>
            </a:r>
            <a:r>
              <a:rPr lang="ru-RU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тиби</a:t>
            </a:r>
            <a:r>
              <a:rPr lang="ru-RU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40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xls</a:t>
            </a:r>
            <a:r>
              <a:rPr lang="ru-RU" sz="24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24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doc</a:t>
            </a:r>
            <a:r>
              <a:rPr lang="ru-RU" sz="24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docx</a:t>
            </a:r>
            <a:r>
              <a:rPr lang="ru-RU" sz="24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pptx</a:t>
            </a:r>
            <a:r>
              <a:rPr lang="ru-RU" sz="24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jpg</a:t>
            </a:r>
            <a:r>
              <a:rPr lang="ru-RU" sz="24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exe</a:t>
            </a:r>
            <a:r>
              <a:rPr lang="ru-RU" sz="24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com</a:t>
            </a:r>
            <a:r>
              <a:rPr lang="ru-RU" sz="24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png</a:t>
            </a:r>
            <a:r>
              <a:rPr lang="ru-RU" sz="24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cdr</a:t>
            </a:r>
            <a:r>
              <a:rPr lang="en-US" sz="24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ж.б</a:t>
            </a:r>
            <a:r>
              <a:rPr lang="ru-RU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.)</a:t>
            </a:r>
          </a:p>
          <a:p>
            <a:pPr>
              <a:buFont typeface="Arial" pitchFamily="34" charset="0"/>
              <a:buChar char="•"/>
            </a:pPr>
            <a:r>
              <a:rPr lang="ru-RU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Атрибут</a:t>
            </a:r>
            <a:r>
              <a:rPr lang="ru-RU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ru-RU" sz="24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скрытый, только для чтение ж.б</a:t>
            </a:r>
            <a:r>
              <a:rPr lang="ru-RU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.)</a:t>
            </a:r>
          </a:p>
          <a:p>
            <a:pPr>
              <a:buFont typeface="Arial" pitchFamily="34" charset="0"/>
              <a:buChar char="•"/>
            </a:pPr>
            <a:r>
              <a:rPr lang="ru-RU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Дата</a:t>
            </a:r>
            <a:r>
              <a:rPr lang="ru-RU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u-RU" sz="240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түзүлгөн</a:t>
            </a:r>
            <a:r>
              <a:rPr lang="ru-RU" sz="24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,</a:t>
            </a:r>
          </a:p>
          <a:p>
            <a:r>
              <a:rPr lang="ru-RU" sz="2400" i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оңдолгон, өчүрүлгөн</a:t>
            </a:r>
            <a:r>
              <a:rPr lang="ru-RU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algn="ctr"/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Стрелка вниз 21"/>
          <p:cNvSpPr/>
          <p:nvPr/>
        </p:nvSpPr>
        <p:spPr>
          <a:xfrm>
            <a:off x="2285984" y="1785926"/>
            <a:ext cx="285752" cy="142876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 вниз 22"/>
          <p:cNvSpPr/>
          <p:nvPr/>
        </p:nvSpPr>
        <p:spPr>
          <a:xfrm>
            <a:off x="6643702" y="1785926"/>
            <a:ext cx="285752" cy="142876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265688" y="214290"/>
            <a:ext cx="8735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Файл </a:t>
            </a:r>
            <a:r>
              <a:rPr lang="ru-RU" sz="36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менен</a:t>
            </a:r>
            <a:r>
              <a:rPr lang="ru-RU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папканын</a:t>
            </a:r>
            <a:r>
              <a:rPr lang="ru-RU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параметрлери</a:t>
            </a:r>
            <a:endParaRPr lang="ru-RU" sz="36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2" name="Picture 4" descr="C:\Documents and Settings\kjunusaliev\Рабочий стол\ПАПКА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1000108"/>
            <a:ext cx="785818" cy="805301"/>
          </a:xfrm>
          <a:prstGeom prst="rect">
            <a:avLst/>
          </a:prstGeom>
          <a:noFill/>
        </p:spPr>
      </p:pic>
      <p:pic>
        <p:nvPicPr>
          <p:cNvPr id="2053" name="Picture 5" descr="C:\Documents and Settings\kjunusaliev\Рабочий стол\кк5к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998526"/>
            <a:ext cx="714380" cy="7874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E:\Касымбек\inf7rlass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-24"/>
            <a:ext cx="9144032" cy="6931026"/>
          </a:xfrm>
          <a:prstGeom prst="rect">
            <a:avLst/>
          </a:prstGeom>
          <a:noFill/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643174" y="357166"/>
            <a:ext cx="396454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4800" dirty="0" err="1" smtClean="0">
                <a:solidFill>
                  <a:srgbClr val="FF0000"/>
                </a:solidFill>
              </a:rPr>
              <a:t>Үй тапшырма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85720" y="1285860"/>
            <a:ext cx="8572560" cy="5000660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b="1" dirty="0" smtClean="0"/>
              <a:t> 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Бүгүнкү өтүлгөн практикалык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иштерди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кайталагыла</a:t>
            </a:r>
            <a:endParaRPr lang="ru-RU" sz="3200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ru-RU" sz="3200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Компьютерден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биз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айтып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өткөн 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файл </a:t>
            </a: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жана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папканын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толук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параметрлерин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кантип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көрө алсак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боло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тургандыгын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билип,дагы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кандай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параметрлери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бар </a:t>
            </a:r>
            <a:r>
              <a:rPr lang="ru-RU" sz="3200" b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экендигин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жазып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келгиле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E:\Касымбек\inf7rlass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-24"/>
            <a:ext cx="9144032" cy="693102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28596" y="142852"/>
            <a:ext cx="7500990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ru-RU" sz="6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</a:t>
            </a:r>
            <a:r>
              <a:rPr lang="ru-RU" sz="54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Сабактын</a:t>
            </a:r>
            <a:r>
              <a:rPr lang="ru-RU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sz="54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максаты</a:t>
            </a:r>
            <a:endParaRPr lang="ru-RU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596" y="1357298"/>
            <a:ext cx="81439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Графикалык</a:t>
            </a:r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интерфейстин</a:t>
            </a:r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бардык</a:t>
            </a:r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элементтери</a:t>
            </a:r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менен</a:t>
            </a:r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таанышасыңар</a:t>
            </a:r>
            <a:endParaRPr lang="ru-RU" sz="2800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ru-RU" sz="2800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Графикалык</a:t>
            </a:r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интерфейстин</a:t>
            </a:r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ар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кандай</a:t>
            </a:r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элементтеринин</a:t>
            </a:r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параметрлерин</a:t>
            </a:r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салыштырасыңар</a:t>
            </a:r>
            <a:endParaRPr lang="ru-RU" sz="2800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ru-RU" sz="2800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Windows </a:t>
            </a:r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СЧ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нүн графикалык</a:t>
            </a:r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интерфейси</a:t>
            </a:r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менен</a:t>
            </a:r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иштөөдөгү  практикалык</a:t>
            </a:r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көндүмдөрдү калыптандырасыңар</a:t>
            </a:r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.</a:t>
            </a:r>
            <a:endParaRPr lang="ru-RU" dirty="0"/>
          </a:p>
        </p:txBody>
      </p:sp>
      <p:pic>
        <p:nvPicPr>
          <p:cNvPr id="12" name="Picture 4" descr="C:\Documents and Settings\kjunusaliev\Рабочий стол\desk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0417" y="2500306"/>
            <a:ext cx="1142661" cy="862007"/>
          </a:xfrm>
          <a:prstGeom prst="rect">
            <a:avLst/>
          </a:prstGeom>
          <a:noFill/>
        </p:spPr>
      </p:pic>
      <p:pic>
        <p:nvPicPr>
          <p:cNvPr id="10" name="Picture 4" descr="C:\Documents and Settings\kjunusaliev\Рабочий стол\desk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886" y="1198404"/>
            <a:ext cx="1142661" cy="862007"/>
          </a:xfrm>
          <a:prstGeom prst="rect">
            <a:avLst/>
          </a:prstGeom>
          <a:noFill/>
        </p:spPr>
      </p:pic>
      <p:pic>
        <p:nvPicPr>
          <p:cNvPr id="11" name="Picture 4" descr="C:\Documents and Settings\kjunusaliev\Рабочий стол\desk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723" y="4143380"/>
            <a:ext cx="1142661" cy="8620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E:\Касымбек\inf7rlass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-24"/>
            <a:ext cx="9144032" cy="693102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571736" y="142852"/>
            <a:ext cx="3714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ru-RU" sz="5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1-суроо</a:t>
            </a:r>
            <a:endParaRPr lang="ru-RU" sz="54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596" y="1084250"/>
            <a:ext cx="84479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Операциялык</a:t>
            </a:r>
            <a:r>
              <a:rPr lang="ru-RU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системанын</a:t>
            </a:r>
            <a:r>
              <a:rPr lang="ru-RU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кайсы</a:t>
            </a:r>
            <a:r>
              <a:rPr lang="ru-RU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бөлүгү буйруктарды</a:t>
            </a:r>
            <a:r>
              <a:rPr lang="ru-RU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жана</a:t>
            </a:r>
            <a:r>
              <a:rPr lang="ru-RU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командаларды</a:t>
            </a:r>
            <a:r>
              <a:rPr lang="ru-RU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программалоо</a:t>
            </a:r>
            <a:r>
              <a:rPr lang="ru-RU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тилинен</a:t>
            </a:r>
            <a:r>
              <a:rPr lang="ru-RU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компьютер </a:t>
            </a:r>
            <a:r>
              <a:rPr lang="ru-RU" sz="36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түшүнгөн тилге</a:t>
            </a:r>
            <a:r>
              <a:rPr lang="ru-RU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же «</a:t>
            </a:r>
            <a:r>
              <a:rPr lang="ru-RU" sz="36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машинанын</a:t>
            </a:r>
            <a:r>
              <a:rPr lang="ru-RU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кодуна</a:t>
            </a:r>
            <a:r>
              <a:rPr lang="ru-RU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» </a:t>
            </a:r>
            <a:r>
              <a:rPr lang="ru-RU" sz="36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которуп</a:t>
            </a:r>
            <a:r>
              <a:rPr lang="ru-RU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берет?</a:t>
            </a:r>
            <a:endParaRPr lang="ru-RU" sz="4400" dirty="0"/>
          </a:p>
        </p:txBody>
      </p:sp>
      <p:sp>
        <p:nvSpPr>
          <p:cNvPr id="8" name="Блок-схема: узел 7"/>
          <p:cNvSpPr/>
          <p:nvPr/>
        </p:nvSpPr>
        <p:spPr>
          <a:xfrm>
            <a:off x="511726" y="4970763"/>
            <a:ext cx="470650" cy="38894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/>
              <a:t>1</a:t>
            </a:r>
            <a:endParaRPr lang="ru-RU" sz="2400" b="1" dirty="0"/>
          </a:p>
        </p:txBody>
      </p:sp>
      <p:sp>
        <p:nvSpPr>
          <p:cNvPr id="9" name="Блок-схема: узел 8"/>
          <p:cNvSpPr/>
          <p:nvPr/>
        </p:nvSpPr>
        <p:spPr>
          <a:xfrm>
            <a:off x="500034" y="5758744"/>
            <a:ext cx="470650" cy="38894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/>
          </a:p>
          <a:p>
            <a:pPr algn="ctr"/>
            <a:r>
              <a:rPr lang="ru-RU" sz="2400" b="1" dirty="0" smtClean="0"/>
              <a:t>2</a:t>
            </a:r>
          </a:p>
          <a:p>
            <a:pPr algn="ctr"/>
            <a:endParaRPr lang="ru-RU" dirty="0"/>
          </a:p>
        </p:txBody>
      </p:sp>
      <p:sp>
        <p:nvSpPr>
          <p:cNvPr id="10" name="Блок-схема: узел 9"/>
          <p:cNvSpPr/>
          <p:nvPr/>
        </p:nvSpPr>
        <p:spPr>
          <a:xfrm>
            <a:off x="4601416" y="5000636"/>
            <a:ext cx="470650" cy="388940"/>
          </a:xfrm>
          <a:prstGeom prst="flowChartConnector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 smtClean="0"/>
          </a:p>
          <a:p>
            <a:pPr algn="ctr"/>
            <a:r>
              <a:rPr lang="ru-RU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  <a:p>
            <a:pPr algn="ctr"/>
            <a:endParaRPr lang="ru-RU" dirty="0"/>
          </a:p>
        </p:txBody>
      </p:sp>
      <p:sp>
        <p:nvSpPr>
          <p:cNvPr id="11" name="Блок-схема: узел 10"/>
          <p:cNvSpPr/>
          <p:nvPr/>
        </p:nvSpPr>
        <p:spPr>
          <a:xfrm>
            <a:off x="4601416" y="5742726"/>
            <a:ext cx="470650" cy="38894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4</a:t>
            </a:r>
            <a:endParaRPr lang="ru-RU" sz="2400" dirty="0"/>
          </a:p>
        </p:txBody>
      </p:sp>
      <p:sp>
        <p:nvSpPr>
          <p:cNvPr id="12" name="Блок-схема: знак завершения 11"/>
          <p:cNvSpPr/>
          <p:nvPr/>
        </p:nvSpPr>
        <p:spPr>
          <a:xfrm>
            <a:off x="1000100" y="4929198"/>
            <a:ext cx="3429024" cy="500066"/>
          </a:xfrm>
          <a:prstGeom prst="flowChartTermina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Ядро</a:t>
            </a:r>
            <a:endParaRPr lang="ru-RU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Блок-схема: знак завершения 12"/>
          <p:cNvSpPr/>
          <p:nvPr/>
        </p:nvSpPr>
        <p:spPr>
          <a:xfrm>
            <a:off x="1000100" y="5715016"/>
            <a:ext cx="3429024" cy="500066"/>
          </a:xfrm>
          <a:prstGeom prst="flowChartTermina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Драйвер</a:t>
            </a:r>
            <a:endParaRPr lang="ru-RU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Блок-схема: знак завершения 13"/>
          <p:cNvSpPr/>
          <p:nvPr/>
        </p:nvSpPr>
        <p:spPr>
          <a:xfrm>
            <a:off x="5085921" y="4929198"/>
            <a:ext cx="3429024" cy="500066"/>
          </a:xfrm>
          <a:prstGeom prst="flowChartTermina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Интерфейс</a:t>
            </a:r>
            <a:r>
              <a:rPr lang="ru-RU" sz="32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lang="ru-RU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Блок-схема: знак завершения 14"/>
          <p:cNvSpPr/>
          <p:nvPr/>
        </p:nvSpPr>
        <p:spPr>
          <a:xfrm>
            <a:off x="5085921" y="5715016"/>
            <a:ext cx="3429024" cy="500066"/>
          </a:xfrm>
          <a:prstGeom prst="flowChartTermina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Пиктограмма  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E:\kartinki\ART\приколы2\BUSINESS\IDEAMAN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28662" cy="103008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E:\Касымбек\inf7rlass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-24"/>
            <a:ext cx="9144032" cy="693102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428860" y="0"/>
            <a:ext cx="3714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ru-RU" sz="5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2-суроо</a:t>
            </a:r>
            <a:endParaRPr lang="ru-RU" sz="54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5720" y="857232"/>
            <a:ext cx="84479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Графикалык</a:t>
            </a:r>
            <a:r>
              <a:rPr lang="ru-RU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интерфейс-бул</a:t>
            </a:r>
            <a:r>
              <a:rPr lang="ru-RU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…</a:t>
            </a:r>
          </a:p>
          <a:p>
            <a:r>
              <a:rPr lang="ru-RU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А) </a:t>
            </a:r>
            <a:r>
              <a:rPr lang="ru-RU" sz="28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компьютер </a:t>
            </a:r>
            <a:r>
              <a:rPr lang="ru-RU" sz="2800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менен</a:t>
            </a:r>
            <a:r>
              <a:rPr lang="ru-RU" sz="28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түзүлүштөрдүн ортосундагы</a:t>
            </a:r>
            <a:r>
              <a:rPr lang="ru-RU" sz="28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баарлашууну</a:t>
            </a:r>
            <a:r>
              <a:rPr lang="ru-RU" sz="28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u-RU" sz="2800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диалогду</a:t>
            </a:r>
            <a:r>
              <a:rPr lang="ru-RU" sz="28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ru-RU" sz="2800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ишке</a:t>
            </a:r>
            <a:r>
              <a:rPr lang="ru-RU" sz="28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ашырат</a:t>
            </a:r>
            <a:endParaRPr lang="ru-RU" sz="2800" dirty="0" smtClean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Б) </a:t>
            </a:r>
            <a:r>
              <a:rPr lang="ru-RU" sz="28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компьютер </a:t>
            </a:r>
            <a:r>
              <a:rPr lang="ru-RU" sz="2800" dirty="0" err="1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менен</a:t>
            </a:r>
            <a:r>
              <a:rPr lang="ru-RU" sz="28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колдонуучунун</a:t>
            </a:r>
            <a:r>
              <a:rPr lang="ru-RU" sz="28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ортосундагы</a:t>
            </a:r>
            <a:r>
              <a:rPr lang="ru-RU" sz="28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баарлашууну</a:t>
            </a:r>
            <a:r>
              <a:rPr lang="ru-RU" sz="28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ишке</a:t>
            </a:r>
            <a:r>
              <a:rPr lang="ru-RU" sz="28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ашырат</a:t>
            </a:r>
            <a:endParaRPr lang="ru-RU" sz="2800" dirty="0" smtClean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В)  </a:t>
            </a:r>
            <a:r>
              <a:rPr lang="ru-RU" sz="28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компьютер </a:t>
            </a:r>
            <a:r>
              <a:rPr lang="ru-RU" sz="2800" dirty="0" err="1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менен</a:t>
            </a:r>
            <a:r>
              <a:rPr lang="ru-RU" sz="28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программанын</a:t>
            </a:r>
            <a:r>
              <a:rPr lang="ru-RU" sz="28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ортосундагы</a:t>
            </a:r>
            <a:r>
              <a:rPr lang="ru-RU" sz="28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баарлашууну</a:t>
            </a:r>
            <a:r>
              <a:rPr lang="ru-RU" sz="28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ишке</a:t>
            </a:r>
            <a:r>
              <a:rPr lang="ru-RU" sz="2800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ашырат</a:t>
            </a:r>
            <a:endParaRPr lang="ru-RU" sz="2800" dirty="0" smtClean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Г) </a:t>
            </a:r>
            <a:r>
              <a:rPr lang="ru-RU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компьютер </a:t>
            </a:r>
            <a:r>
              <a:rPr lang="ru-RU" sz="28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менен</a:t>
            </a:r>
            <a:r>
              <a:rPr lang="ru-RU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компьютердин</a:t>
            </a:r>
            <a:r>
              <a:rPr lang="ru-RU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ортосундагы</a:t>
            </a:r>
            <a:r>
              <a:rPr lang="ru-RU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баарлашууну</a:t>
            </a:r>
            <a:r>
              <a:rPr lang="ru-RU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ишке</a:t>
            </a:r>
            <a:r>
              <a:rPr lang="ru-RU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ашырат</a:t>
            </a:r>
            <a:r>
              <a:rPr lang="ru-RU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.</a:t>
            </a:r>
            <a:endParaRPr lang="ru-RU" sz="28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Блок-схема: узел 7"/>
          <p:cNvSpPr/>
          <p:nvPr/>
        </p:nvSpPr>
        <p:spPr>
          <a:xfrm>
            <a:off x="511726" y="4970763"/>
            <a:ext cx="470650" cy="38894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/>
              <a:t>1</a:t>
            </a:r>
            <a:endParaRPr lang="ru-RU" sz="2400" b="1" dirty="0"/>
          </a:p>
        </p:txBody>
      </p:sp>
      <p:sp>
        <p:nvSpPr>
          <p:cNvPr id="9" name="Блок-схема: узел 8"/>
          <p:cNvSpPr/>
          <p:nvPr/>
        </p:nvSpPr>
        <p:spPr>
          <a:xfrm>
            <a:off x="500034" y="5758744"/>
            <a:ext cx="470650" cy="38894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/>
          </a:p>
          <a:p>
            <a:pPr algn="ctr"/>
            <a:r>
              <a:rPr lang="ru-RU" sz="2400" b="1" dirty="0" smtClean="0"/>
              <a:t>2</a:t>
            </a:r>
          </a:p>
          <a:p>
            <a:pPr algn="ctr"/>
            <a:endParaRPr lang="ru-RU" dirty="0"/>
          </a:p>
        </p:txBody>
      </p:sp>
      <p:sp>
        <p:nvSpPr>
          <p:cNvPr id="10" name="Блок-схема: узел 9"/>
          <p:cNvSpPr/>
          <p:nvPr/>
        </p:nvSpPr>
        <p:spPr>
          <a:xfrm>
            <a:off x="4601416" y="5000636"/>
            <a:ext cx="470650" cy="388940"/>
          </a:xfrm>
          <a:prstGeom prst="flowChartConnector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 smtClean="0"/>
          </a:p>
          <a:p>
            <a:pPr algn="ctr"/>
            <a:r>
              <a:rPr lang="ru-RU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  <a:p>
            <a:pPr algn="ctr"/>
            <a:endParaRPr lang="ru-RU" dirty="0"/>
          </a:p>
        </p:txBody>
      </p:sp>
      <p:sp>
        <p:nvSpPr>
          <p:cNvPr id="11" name="Блок-схема: узел 10"/>
          <p:cNvSpPr/>
          <p:nvPr/>
        </p:nvSpPr>
        <p:spPr>
          <a:xfrm>
            <a:off x="4601416" y="5742726"/>
            <a:ext cx="470650" cy="38894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4</a:t>
            </a:r>
            <a:endParaRPr lang="ru-RU" sz="2400" dirty="0"/>
          </a:p>
        </p:txBody>
      </p:sp>
      <p:sp>
        <p:nvSpPr>
          <p:cNvPr id="12" name="Блок-схема: знак завершения 11"/>
          <p:cNvSpPr/>
          <p:nvPr/>
        </p:nvSpPr>
        <p:spPr>
          <a:xfrm>
            <a:off x="1000100" y="4929198"/>
            <a:ext cx="3429024" cy="500066"/>
          </a:xfrm>
          <a:prstGeom prst="flowChartTermina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А), Г)</a:t>
            </a:r>
            <a:endParaRPr lang="ru-RU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Блок-схема: знак завершения 12"/>
          <p:cNvSpPr/>
          <p:nvPr/>
        </p:nvSpPr>
        <p:spPr>
          <a:xfrm>
            <a:off x="1000100" y="5715016"/>
            <a:ext cx="3429024" cy="500066"/>
          </a:xfrm>
          <a:prstGeom prst="flowChartTermina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А)</a:t>
            </a:r>
            <a:endParaRPr lang="ru-RU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Блок-схема: знак завершения 13"/>
          <p:cNvSpPr/>
          <p:nvPr/>
        </p:nvSpPr>
        <p:spPr>
          <a:xfrm>
            <a:off x="5085921" y="4929198"/>
            <a:ext cx="3429024" cy="500066"/>
          </a:xfrm>
          <a:prstGeom prst="flowChartTermina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Б)</a:t>
            </a:r>
            <a:r>
              <a:rPr lang="ru-RU" sz="32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lang="ru-RU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Блок-схема: знак завершения 14"/>
          <p:cNvSpPr/>
          <p:nvPr/>
        </p:nvSpPr>
        <p:spPr>
          <a:xfrm>
            <a:off x="5085921" y="5715016"/>
            <a:ext cx="3429024" cy="500066"/>
          </a:xfrm>
          <a:prstGeom prst="flowChartTermina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Б), В)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E:\kartinki\ART\приколы2\BUSINESS\IDEAMAN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28662" cy="103008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E:\Касымбек\inf7rlass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-24"/>
            <a:ext cx="9144032" cy="693102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28596" y="142852"/>
            <a:ext cx="850112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ru-RU" sz="6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Графикалык</a:t>
            </a:r>
            <a:r>
              <a:rPr lang="ru-RU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интерфейстин</a:t>
            </a:r>
            <a:r>
              <a:rPr lang="ru-RU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элементтери</a:t>
            </a:r>
            <a:endParaRPr lang="ru-RU" sz="3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2910" y="2071678"/>
            <a:ext cx="796314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Font typeface="Wingdings" pitchFamily="2" charset="2"/>
              <a:buChar char="Ø"/>
            </a:pPr>
            <a:r>
              <a:rPr lang="ru-RU" sz="32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Жумушчу</a:t>
            </a:r>
            <a:r>
              <a:rPr lang="ru-RU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 стол</a:t>
            </a:r>
          </a:p>
          <a:p>
            <a:pPr marL="742950" indent="-742950"/>
            <a:endParaRPr lang="ru-RU" sz="32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itchFamily="34" charset="0"/>
              <a:cs typeface="Arial" pitchFamily="34" charset="0"/>
            </a:endParaRPr>
          </a:p>
          <a:p>
            <a:pPr marL="742950" indent="-742950">
              <a:buFont typeface="Wingdings" pitchFamily="2" charset="2"/>
              <a:buChar char="Ø"/>
            </a:pPr>
            <a:r>
              <a:rPr lang="ru-RU" sz="32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Терезелер</a:t>
            </a:r>
            <a:r>
              <a:rPr lang="ru-RU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, </a:t>
            </a:r>
            <a:r>
              <a:rPr lang="ru-RU" sz="32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баарлашуу</a:t>
            </a:r>
            <a:r>
              <a:rPr lang="ru-RU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терезелери</a:t>
            </a:r>
            <a:endParaRPr lang="ru-RU" sz="32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itchFamily="34" charset="0"/>
              <a:cs typeface="Arial" pitchFamily="34" charset="0"/>
            </a:endParaRPr>
          </a:p>
          <a:p>
            <a:pPr marL="742950" indent="-742950"/>
            <a:endParaRPr lang="ru-RU" sz="32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itchFamily="34" charset="0"/>
              <a:cs typeface="Arial" pitchFamily="34" charset="0"/>
            </a:endParaRPr>
          </a:p>
          <a:p>
            <a:pPr marL="742950" indent="-742950">
              <a:buFont typeface="Wingdings" pitchFamily="2" charset="2"/>
              <a:buChar char="Ø"/>
            </a:pPr>
            <a:r>
              <a:rPr lang="ru-RU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Ярлык</a:t>
            </a:r>
          </a:p>
          <a:p>
            <a:pPr marL="742950" indent="-742950">
              <a:buFont typeface="Wingdings" pitchFamily="2" charset="2"/>
              <a:buChar char="Ø"/>
            </a:pPr>
            <a:r>
              <a:rPr lang="ru-RU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Файл         </a:t>
            </a:r>
          </a:p>
          <a:p>
            <a:pPr marL="742950" indent="-742950">
              <a:buFont typeface="Wingdings" pitchFamily="2" charset="2"/>
              <a:buChar char="Ø"/>
            </a:pPr>
            <a:r>
              <a:rPr lang="ru-RU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Папка</a:t>
            </a:r>
            <a:endParaRPr lang="ru-RU" sz="32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Правая фигурная скобка 7"/>
          <p:cNvSpPr/>
          <p:nvPr/>
        </p:nvSpPr>
        <p:spPr>
          <a:xfrm>
            <a:off x="2928926" y="4214818"/>
            <a:ext cx="500066" cy="1214446"/>
          </a:xfrm>
          <a:prstGeom prst="rightBrac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Выноска со стрелкой влево 8"/>
          <p:cNvSpPr/>
          <p:nvPr/>
        </p:nvSpPr>
        <p:spPr>
          <a:xfrm>
            <a:off x="3571868" y="3643314"/>
            <a:ext cx="5143536" cy="2500330"/>
          </a:xfrm>
          <a:prstGeom prst="left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Пиктограммалар</a:t>
            </a:r>
            <a:endParaRPr lang="ru-RU" sz="28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ru-RU" sz="28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белгилер</a:t>
            </a:r>
            <a:r>
              <a:rPr lang="ru-RU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ru-RU" sz="28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иконкалар</a:t>
            </a:r>
            <a:r>
              <a:rPr lang="ru-RU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)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E:\Касымбек\inf7rlass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-24"/>
            <a:ext cx="9144032" cy="6931026"/>
          </a:xfrm>
          <a:prstGeom prst="rect">
            <a:avLst/>
          </a:prstGeom>
          <a:noFill/>
        </p:spPr>
      </p:pic>
      <p:pic>
        <p:nvPicPr>
          <p:cNvPr id="9" name="Picture 1" descr="E:\prezentasion\windows\desktop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142851"/>
            <a:ext cx="8858312" cy="6567211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/>
        </p:nvSpPr>
        <p:spPr>
          <a:xfrm>
            <a:off x="500034" y="214290"/>
            <a:ext cx="84296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/>
            <a:r>
              <a:rPr lang="ru-RU" sz="4000" b="1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Жумушчу</a:t>
            </a:r>
            <a:r>
              <a:rPr lang="ru-RU" sz="40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sz="4000" b="1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столдун</a:t>
            </a:r>
            <a:r>
              <a:rPr lang="ru-RU" sz="40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sz="4000" b="1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элементтери</a:t>
            </a:r>
            <a:endParaRPr lang="ru-RU" sz="4000" b="1" dirty="0" smtClean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H="1">
            <a:off x="358745" y="4786322"/>
            <a:ext cx="503237" cy="1728787"/>
          </a:xfrm>
          <a:prstGeom prst="line">
            <a:avLst/>
          </a:prstGeom>
          <a:noFill/>
          <a:ln w="28575">
            <a:solidFill>
              <a:srgbClr val="00206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214282" y="4429132"/>
            <a:ext cx="242889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«</a:t>
            </a:r>
            <a:r>
              <a:rPr lang="ru-RU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Пуск»  </a:t>
            </a:r>
            <a:r>
              <a:rPr lang="ru-RU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баскычы</a:t>
            </a:r>
            <a:endParaRPr lang="ru-RU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85786" y="4857760"/>
            <a:ext cx="3525840" cy="717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Программаларды</a:t>
            </a:r>
            <a:r>
              <a:rPr lang="ru-RU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 тез </a:t>
            </a:r>
          </a:p>
          <a:p>
            <a:pPr algn="ctr"/>
            <a:r>
              <a:rPr lang="ru-RU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ишке</a:t>
            </a:r>
            <a:r>
              <a:rPr lang="ru-RU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киргизүүчү </a:t>
            </a:r>
            <a:r>
              <a:rPr lang="ru-RU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панель</a:t>
            </a:r>
            <a:endParaRPr lang="ru-RU" sz="2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H="1">
            <a:off x="820743" y="5638821"/>
            <a:ext cx="1368425" cy="719137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1828806" y="5638821"/>
            <a:ext cx="360362" cy="719137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2189168" y="5638821"/>
            <a:ext cx="503238" cy="719137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2189168" y="5638821"/>
            <a:ext cx="1655763" cy="719137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2189168" y="5638821"/>
            <a:ext cx="3240088" cy="6477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8" name="Rectangle 24"/>
          <p:cNvSpPr>
            <a:spLocks noChangeArrowheads="1"/>
          </p:cNvSpPr>
          <p:nvPr/>
        </p:nvSpPr>
        <p:spPr bwMode="auto">
          <a:xfrm>
            <a:off x="4572000" y="4214818"/>
            <a:ext cx="2643206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Тил</a:t>
            </a:r>
            <a:r>
              <a:rPr lang="ru-RU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панели</a:t>
            </a:r>
          </a:p>
          <a:p>
            <a:pPr algn="ctr"/>
            <a:r>
              <a:rPr lang="ru-RU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(языковая панель</a:t>
            </a:r>
            <a:r>
              <a:rPr lang="ru-RU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)</a:t>
            </a:r>
            <a:endParaRPr lang="ru-RU" sz="2400" dirty="0">
              <a:solidFill>
                <a:srgbClr val="002060"/>
              </a:solidFill>
            </a:endParaRPr>
          </a:p>
        </p:txBody>
      </p:sp>
      <p:sp>
        <p:nvSpPr>
          <p:cNvPr id="19" name="Line 25"/>
          <p:cNvSpPr>
            <a:spLocks noChangeShapeType="1"/>
          </p:cNvSpPr>
          <p:nvPr/>
        </p:nvSpPr>
        <p:spPr bwMode="auto">
          <a:xfrm>
            <a:off x="6500827" y="5143512"/>
            <a:ext cx="1000131" cy="1357322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6858016" y="3997332"/>
            <a:ext cx="2071702" cy="788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Билдирүү</a:t>
            </a:r>
            <a:r>
              <a:rPr lang="ru-RU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 </a:t>
            </a:r>
          </a:p>
          <a:p>
            <a:pPr algn="ctr"/>
            <a:r>
              <a:rPr lang="ru-RU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аймагы</a:t>
            </a:r>
            <a:endParaRPr lang="ru-RU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>
            <a:off x="7929587" y="4575180"/>
            <a:ext cx="79368" cy="1854216"/>
          </a:xfrm>
          <a:prstGeom prst="lin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6500826" y="3643314"/>
            <a:ext cx="2071702" cy="2786082"/>
          </a:xfrm>
          <a:prstGeom prst="lin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6000760" y="3000372"/>
            <a:ext cx="2071702" cy="788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Цифралык</a:t>
            </a:r>
            <a:r>
              <a:rPr lang="ru-RU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саат</a:t>
            </a:r>
            <a:endParaRPr lang="ru-RU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3" name="Picture 5" descr="E:\prezentasion\windows\start-menu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1000108"/>
            <a:ext cx="2786082" cy="3143271"/>
          </a:xfrm>
          <a:prstGeom prst="rect">
            <a:avLst/>
          </a:prstGeom>
          <a:noFill/>
        </p:spPr>
      </p:pic>
      <p:sp>
        <p:nvSpPr>
          <p:cNvPr id="26" name="Line 6"/>
          <p:cNvSpPr>
            <a:spLocks noChangeShapeType="1"/>
          </p:cNvSpPr>
          <p:nvPr/>
        </p:nvSpPr>
        <p:spPr bwMode="auto">
          <a:xfrm flipV="1">
            <a:off x="1000100" y="4143380"/>
            <a:ext cx="71437" cy="428628"/>
          </a:xfrm>
          <a:prstGeom prst="line">
            <a:avLst/>
          </a:prstGeom>
          <a:noFill/>
          <a:ln w="28575">
            <a:solidFill>
              <a:srgbClr val="00206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E:\Касымбек\inf7rlass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0"/>
            <a:ext cx="9144032" cy="6931026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1357290" y="214290"/>
            <a:ext cx="67151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/>
            <a:r>
              <a:rPr lang="ru-RU" sz="4000" b="1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Терезенин</a:t>
            </a:r>
            <a:r>
              <a:rPr lang="ru-RU" sz="40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</a:t>
            </a:r>
            <a:r>
              <a:rPr lang="ru-RU" sz="4000" b="1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элементтери</a:t>
            </a:r>
            <a:r>
              <a:rPr lang="ru-RU" sz="40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3075" name="Picture 3" descr="C:\Documents and Settings\kjunusaliev\Рабочий стол\терезе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95" y="1357298"/>
            <a:ext cx="8201465" cy="4643470"/>
          </a:xfrm>
          <a:prstGeom prst="rect">
            <a:avLst/>
          </a:prstGeom>
          <a:noFill/>
        </p:spPr>
      </p:pic>
      <p:pic>
        <p:nvPicPr>
          <p:cNvPr id="3076" name="Picture 4" descr="C:\Documents and Settings\kjunusaliev\Рабочий стол\баскычтар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15272" y="785794"/>
            <a:ext cx="1143008" cy="407179"/>
          </a:xfrm>
          <a:prstGeom prst="rect">
            <a:avLst/>
          </a:prstGeom>
          <a:noFill/>
        </p:spPr>
      </p:pic>
      <p:pic>
        <p:nvPicPr>
          <p:cNvPr id="3078" name="Picture 6" descr="C:\Documents and Settings\kjunusaliev\Рабочий стол\33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00760" y="5000636"/>
            <a:ext cx="1649418" cy="357778"/>
          </a:xfrm>
          <a:prstGeom prst="rect">
            <a:avLst/>
          </a:prstGeom>
          <a:noFill/>
        </p:spPr>
      </p:pic>
      <p:pic>
        <p:nvPicPr>
          <p:cNvPr id="3079" name="Picture 7" descr="C:\Documents and Settings\kjunusaliev\Рабочий стол\34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143636" y="6072206"/>
            <a:ext cx="2650004" cy="330201"/>
          </a:xfrm>
          <a:prstGeom prst="rect">
            <a:avLst/>
          </a:prstGeom>
          <a:noFill/>
        </p:spPr>
      </p:pic>
      <p:pic>
        <p:nvPicPr>
          <p:cNvPr id="3080" name="Picture 8" descr="C:\Documents and Settings\kjunusaliev\Рабочий стол\35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8596" y="928670"/>
            <a:ext cx="6929486" cy="301376"/>
          </a:xfrm>
          <a:prstGeom prst="rect">
            <a:avLst/>
          </a:prstGeom>
          <a:noFill/>
        </p:spPr>
      </p:pic>
      <p:sp>
        <p:nvSpPr>
          <p:cNvPr id="13" name="Двойная стрелка вверх/вниз 12"/>
          <p:cNvSpPr/>
          <p:nvPr/>
        </p:nvSpPr>
        <p:spPr>
          <a:xfrm>
            <a:off x="2000232" y="1214422"/>
            <a:ext cx="214314" cy="357190"/>
          </a:xfrm>
          <a:prstGeom prst="up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Двойная стрелка вверх/вниз 15"/>
          <p:cNvSpPr/>
          <p:nvPr/>
        </p:nvSpPr>
        <p:spPr>
          <a:xfrm>
            <a:off x="7215206" y="5286388"/>
            <a:ext cx="214314" cy="642942"/>
          </a:xfrm>
          <a:prstGeom prst="up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Двойная стрелка вверх/вниз 16"/>
          <p:cNvSpPr/>
          <p:nvPr/>
        </p:nvSpPr>
        <p:spPr>
          <a:xfrm>
            <a:off x="7929586" y="5929330"/>
            <a:ext cx="142876" cy="285752"/>
          </a:xfrm>
          <a:prstGeom prst="up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Двойная стрелка вверх/вниз 17"/>
          <p:cNvSpPr/>
          <p:nvPr/>
        </p:nvSpPr>
        <p:spPr>
          <a:xfrm>
            <a:off x="8358214" y="1071546"/>
            <a:ext cx="142876" cy="285752"/>
          </a:xfrm>
          <a:prstGeom prst="up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642910" y="1571612"/>
            <a:ext cx="3192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Менюлар</a:t>
            </a:r>
            <a:r>
              <a:rPr lang="ru-RU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ru-RU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сапчасы</a:t>
            </a:r>
            <a:endParaRPr lang="ru-RU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00232" y="5357826"/>
            <a:ext cx="5715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2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Документти</a:t>
            </a:r>
            <a:r>
              <a:rPr lang="ru-RU" sz="2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sz="22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көрсөтүү режимдери</a:t>
            </a:r>
            <a:endParaRPr lang="ru-RU" sz="2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1472" y="5929330"/>
            <a:ext cx="6143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2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Терезенин</a:t>
            </a:r>
            <a:r>
              <a:rPr lang="ru-RU" sz="2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sz="22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масштабын</a:t>
            </a:r>
            <a:r>
              <a:rPr lang="ru-RU" sz="2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    </a:t>
            </a:r>
            <a:r>
              <a:rPr lang="ru-RU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өзгөртүү</a:t>
            </a:r>
            <a:endParaRPr lang="ru-RU" sz="2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20188869">
            <a:off x="2271405" y="3311933"/>
            <a:ext cx="5229943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sz="5400" b="1" spc="50" dirty="0" err="1" smtClean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Иш</a:t>
            </a:r>
            <a:r>
              <a:rPr lang="ru-RU" sz="5400" b="1" spc="50" dirty="0" smtClean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sz="5400" b="1" spc="50" dirty="0" err="1" smtClean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талаасы</a:t>
            </a:r>
            <a:endParaRPr lang="ru-RU" sz="5400" b="1" spc="50" dirty="0">
              <a:ln w="11430"/>
              <a:solidFill>
                <a:srgbClr val="0070C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85852" y="2500306"/>
            <a:ext cx="4287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Инструменттер</a:t>
            </a:r>
            <a:r>
              <a:rPr lang="ru-RU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 панели</a:t>
            </a:r>
            <a:endParaRPr lang="ru-RU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Стрелка вниз 23"/>
          <p:cNvSpPr/>
          <p:nvPr/>
        </p:nvSpPr>
        <p:spPr>
          <a:xfrm rot="10800000">
            <a:off x="2928926" y="2071678"/>
            <a:ext cx="285752" cy="500066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3571868" y="1142984"/>
            <a:ext cx="4714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Башкаруучу</a:t>
            </a:r>
            <a:r>
              <a:rPr lang="ru-RU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баскычтар</a:t>
            </a:r>
            <a:endParaRPr lang="ru-RU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E:\Касымбек\inf7rlass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-24"/>
            <a:ext cx="9144032" cy="6931026"/>
          </a:xfrm>
          <a:prstGeom prst="rect">
            <a:avLst/>
          </a:prstGeom>
          <a:noFill/>
        </p:spPr>
      </p:pic>
      <p:pic>
        <p:nvPicPr>
          <p:cNvPr id="4098" name="Picture 2" descr="C:\Documents and Settings\kjunusaliev\Рабочий стол\6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2571744"/>
            <a:ext cx="5788211" cy="3581409"/>
          </a:xfrm>
          <a:prstGeom prst="rect">
            <a:avLst/>
          </a:prstGeom>
          <a:noFill/>
        </p:spPr>
      </p:pic>
      <p:pic>
        <p:nvPicPr>
          <p:cNvPr id="4100" name="Picture 4" descr="C:\Documents and Settings\kjunusaliev\Рабочий стол\45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57422" y="1071546"/>
            <a:ext cx="5612824" cy="3752856"/>
          </a:xfrm>
          <a:prstGeom prst="rect">
            <a:avLst/>
          </a:prstGeom>
          <a:noFill/>
        </p:spPr>
      </p:pic>
      <p:pic>
        <p:nvPicPr>
          <p:cNvPr id="4099" name="Picture 3" descr="C:\Documents and Settings\kjunusaliev\Рабочий стол\78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472" y="2928934"/>
            <a:ext cx="4714908" cy="1910256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6715140" y="5572140"/>
            <a:ext cx="2184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Макулдашуу</a:t>
            </a:r>
            <a:r>
              <a:rPr lang="ru-RU" sz="24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u-RU" sz="24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баскычтары</a:t>
            </a:r>
            <a:endParaRPr lang="ru-RU" sz="2400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rot="10800000">
            <a:off x="3857620" y="4643446"/>
            <a:ext cx="3357586" cy="857256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rot="10800000">
            <a:off x="4857752" y="4572008"/>
            <a:ext cx="2357454" cy="928694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rot="10800000">
            <a:off x="6286512" y="4643446"/>
            <a:ext cx="928694" cy="857256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rot="5400000" flipH="1" flipV="1">
            <a:off x="6929454" y="5000636"/>
            <a:ext cx="714380" cy="142876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rot="10800000" flipV="1">
            <a:off x="5715008" y="5500702"/>
            <a:ext cx="1357322" cy="500066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rot="10800000" flipV="1">
            <a:off x="5072066" y="5429264"/>
            <a:ext cx="2071702" cy="571504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rot="10800000">
            <a:off x="3000364" y="3571876"/>
            <a:ext cx="4857784" cy="142876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500958" y="4929198"/>
            <a:ext cx="1137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Суроо</a:t>
            </a:r>
            <a:endParaRPr lang="ru-RU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143372" y="1714488"/>
            <a:ext cx="14798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Иш</a:t>
            </a:r>
            <a:r>
              <a:rPr lang="ru-RU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ctr"/>
            <a:r>
              <a:rPr lang="ru-RU" sz="24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талаасы</a:t>
            </a:r>
            <a:endParaRPr lang="ru-RU" sz="2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35227" y="1071546"/>
            <a:ext cx="23650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Папкалардын</a:t>
            </a:r>
            <a:r>
              <a:rPr lang="ru-RU" sz="24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u-RU" sz="24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жайгашуу</a:t>
            </a:r>
            <a:r>
              <a:rPr lang="ru-RU" sz="24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u-RU" sz="24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ордулары</a:t>
            </a:r>
            <a:endParaRPr lang="ru-RU" sz="2400" b="1" dirty="0" smtClean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Скругленный прямоугольник 39"/>
          <p:cNvSpPr/>
          <p:nvPr/>
        </p:nvSpPr>
        <p:spPr>
          <a:xfrm>
            <a:off x="6072198" y="2428868"/>
            <a:ext cx="2857520" cy="150019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Терезелердин</a:t>
            </a:r>
            <a:r>
              <a:rPr lang="ru-RU" sz="24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кызматтарына</a:t>
            </a:r>
            <a:r>
              <a:rPr lang="ru-RU" sz="24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жараша</a:t>
            </a:r>
            <a:r>
              <a:rPr lang="ru-RU" sz="24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аталыштары</a:t>
            </a:r>
            <a:endParaRPr lang="ru-RU" sz="2400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1" name="Прямая со стрелкой 40"/>
          <p:cNvCxnSpPr/>
          <p:nvPr/>
        </p:nvCxnSpPr>
        <p:spPr>
          <a:xfrm rot="16200000" flipV="1">
            <a:off x="5214942" y="1857364"/>
            <a:ext cx="1500198" cy="214314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 rot="10800000" flipV="1">
            <a:off x="4214810" y="2714620"/>
            <a:ext cx="1857388" cy="35719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 rot="10800000">
            <a:off x="1714480" y="2643182"/>
            <a:ext cx="4357718" cy="71438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Прямоугольник 52"/>
          <p:cNvSpPr/>
          <p:nvPr/>
        </p:nvSpPr>
        <p:spPr>
          <a:xfrm>
            <a:off x="1571604" y="214290"/>
            <a:ext cx="60767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indent="-742950"/>
            <a:r>
              <a:rPr lang="ru-RU" sz="4000" b="1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Баарлашуу</a:t>
            </a:r>
            <a:r>
              <a:rPr lang="ru-RU" sz="40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sz="4000" b="1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терезелери</a:t>
            </a:r>
            <a:endParaRPr lang="ru-RU" sz="4000" b="1" dirty="0" smtClean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5" name="Прямая со стрелкой 54"/>
          <p:cNvCxnSpPr/>
          <p:nvPr/>
        </p:nvCxnSpPr>
        <p:spPr>
          <a:xfrm>
            <a:off x="1857356" y="2000240"/>
            <a:ext cx="785818" cy="142876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E:\Касымбек\inf7rlass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-24"/>
            <a:ext cx="9144032" cy="693102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571736" y="142852"/>
            <a:ext cx="3714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ru-RU" sz="5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1-суроо</a:t>
            </a:r>
            <a:endParaRPr lang="ru-RU" sz="54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57884" y="1071546"/>
            <a:ext cx="3090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ru-RU" sz="3200" dirty="0"/>
          </a:p>
        </p:txBody>
      </p:sp>
      <p:sp>
        <p:nvSpPr>
          <p:cNvPr id="8" name="Блок-схема: узел 7"/>
          <p:cNvSpPr/>
          <p:nvPr/>
        </p:nvSpPr>
        <p:spPr>
          <a:xfrm>
            <a:off x="511726" y="4970763"/>
            <a:ext cx="470650" cy="38894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/>
              <a:t>1</a:t>
            </a:r>
            <a:endParaRPr lang="ru-RU" sz="2400" b="1" dirty="0"/>
          </a:p>
        </p:txBody>
      </p:sp>
      <p:sp>
        <p:nvSpPr>
          <p:cNvPr id="9" name="Блок-схема: узел 8"/>
          <p:cNvSpPr/>
          <p:nvPr/>
        </p:nvSpPr>
        <p:spPr>
          <a:xfrm>
            <a:off x="500034" y="5758744"/>
            <a:ext cx="470650" cy="38894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/>
          </a:p>
          <a:p>
            <a:pPr algn="ctr"/>
            <a:r>
              <a:rPr lang="ru-RU" sz="2400" b="1" dirty="0" smtClean="0"/>
              <a:t>2</a:t>
            </a:r>
          </a:p>
          <a:p>
            <a:pPr algn="ctr"/>
            <a:endParaRPr lang="ru-RU" dirty="0"/>
          </a:p>
        </p:txBody>
      </p:sp>
      <p:sp>
        <p:nvSpPr>
          <p:cNvPr id="10" name="Блок-схема: узел 9"/>
          <p:cNvSpPr/>
          <p:nvPr/>
        </p:nvSpPr>
        <p:spPr>
          <a:xfrm>
            <a:off x="4601416" y="5000636"/>
            <a:ext cx="470650" cy="388940"/>
          </a:xfrm>
          <a:prstGeom prst="flowChartConnector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 smtClean="0"/>
          </a:p>
          <a:p>
            <a:pPr algn="ctr"/>
            <a:r>
              <a:rPr lang="ru-RU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  <a:p>
            <a:pPr algn="ctr"/>
            <a:endParaRPr lang="ru-RU" dirty="0"/>
          </a:p>
        </p:txBody>
      </p:sp>
      <p:sp>
        <p:nvSpPr>
          <p:cNvPr id="11" name="Блок-схема: узел 10"/>
          <p:cNvSpPr/>
          <p:nvPr/>
        </p:nvSpPr>
        <p:spPr>
          <a:xfrm>
            <a:off x="4601416" y="5742726"/>
            <a:ext cx="470650" cy="38894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4</a:t>
            </a:r>
            <a:endParaRPr lang="ru-RU" sz="2400" dirty="0"/>
          </a:p>
        </p:txBody>
      </p:sp>
      <p:sp>
        <p:nvSpPr>
          <p:cNvPr id="12" name="Блок-схема: знак завершения 11"/>
          <p:cNvSpPr/>
          <p:nvPr/>
        </p:nvSpPr>
        <p:spPr>
          <a:xfrm>
            <a:off x="1000100" y="4929198"/>
            <a:ext cx="3429024" cy="500066"/>
          </a:xfrm>
          <a:prstGeom prst="flowChartTermina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А)</a:t>
            </a:r>
            <a:endParaRPr lang="ru-RU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Блок-схема: знак завершения 12"/>
          <p:cNvSpPr/>
          <p:nvPr/>
        </p:nvSpPr>
        <p:spPr>
          <a:xfrm>
            <a:off x="1000100" y="5715016"/>
            <a:ext cx="3429024" cy="500066"/>
          </a:xfrm>
          <a:prstGeom prst="flowChartTermina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В)</a:t>
            </a:r>
            <a:endParaRPr lang="ru-RU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Блок-схема: знак завершения 13"/>
          <p:cNvSpPr/>
          <p:nvPr/>
        </p:nvSpPr>
        <p:spPr>
          <a:xfrm>
            <a:off x="5085921" y="4929198"/>
            <a:ext cx="3429024" cy="500066"/>
          </a:xfrm>
          <a:prstGeom prst="flowChartTermina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А), Б)</a:t>
            </a:r>
            <a:r>
              <a:rPr lang="ru-RU" sz="32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lang="ru-RU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Блок-схема: знак завершения 14"/>
          <p:cNvSpPr/>
          <p:nvPr/>
        </p:nvSpPr>
        <p:spPr>
          <a:xfrm>
            <a:off x="5085921" y="5715016"/>
            <a:ext cx="3429024" cy="500066"/>
          </a:xfrm>
          <a:prstGeom prst="flowChartTermina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Г)  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Documents and Settings\kjunusaliev\Рабочий стол\wmp-taskba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7" y="2071678"/>
            <a:ext cx="4643470" cy="546655"/>
          </a:xfrm>
          <a:prstGeom prst="rect">
            <a:avLst/>
          </a:prstGeom>
          <a:noFill/>
        </p:spPr>
      </p:pic>
      <p:pic>
        <p:nvPicPr>
          <p:cNvPr id="1027" name="Picture 3" descr="C:\Documents and Settings\kjunusaliev\Рабочий стол\wmp-taskbar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2976" y="2786058"/>
            <a:ext cx="857256" cy="671903"/>
          </a:xfrm>
          <a:prstGeom prst="rect">
            <a:avLst/>
          </a:prstGeom>
          <a:noFill/>
        </p:spPr>
      </p:pic>
      <p:pic>
        <p:nvPicPr>
          <p:cNvPr id="1028" name="Picture 4" descr="C:\Documents and Settings\kjunusaliev\Рабочий стол\autorun-menu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2976" y="1214422"/>
            <a:ext cx="3148693" cy="642942"/>
          </a:xfrm>
          <a:prstGeom prst="rect">
            <a:avLst/>
          </a:prstGeom>
          <a:noFill/>
        </p:spPr>
      </p:pic>
      <p:pic>
        <p:nvPicPr>
          <p:cNvPr id="1029" name="Picture 5" descr="C:\Documents and Settings\kjunusaliev\Рабочий стол\start-open-apps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42976" y="3571876"/>
            <a:ext cx="1000132" cy="628163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85720" y="1142984"/>
            <a:ext cx="702436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ru-RU" sz="4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А)</a:t>
            </a:r>
            <a:endParaRPr lang="ru-RU" sz="4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5720" y="1928802"/>
            <a:ext cx="675185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ru-RU" sz="4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Б)</a:t>
            </a:r>
            <a:endParaRPr lang="ru-RU" sz="4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5720" y="2714620"/>
            <a:ext cx="702436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ru-RU" sz="4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В)</a:t>
            </a:r>
            <a:endParaRPr lang="ru-RU" sz="4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4009" y="3500438"/>
            <a:ext cx="604653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ru-RU" sz="4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Г)</a:t>
            </a:r>
            <a:endParaRPr lang="ru-RU" sz="4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5929322" y="1000108"/>
            <a:ext cx="2857520" cy="371477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8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sz="28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Бул</a:t>
            </a:r>
            <a:r>
              <a:rPr lang="ru-RU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панелдердин</a:t>
            </a:r>
            <a:r>
              <a:rPr lang="ru-RU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ичинен</a:t>
            </a:r>
            <a:r>
              <a:rPr lang="ru-RU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кайсынысы</a:t>
            </a:r>
            <a:r>
              <a:rPr lang="ru-RU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«</a:t>
            </a:r>
            <a:r>
              <a:rPr lang="ru-RU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маалымдоо</a:t>
            </a:r>
            <a:r>
              <a:rPr lang="ru-RU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панели</a:t>
            </a:r>
            <a:r>
              <a:rPr lang="ru-RU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»</a:t>
            </a:r>
            <a:r>
              <a:rPr lang="ru-RU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болуп</a:t>
            </a:r>
            <a:r>
              <a:rPr lang="ru-RU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эсептелет</a:t>
            </a:r>
            <a:r>
              <a:rPr lang="ru-RU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?</a:t>
            </a:r>
            <a:endParaRPr lang="ru-RU" sz="2800" dirty="0" smtClean="0"/>
          </a:p>
          <a:p>
            <a:pPr algn="ctr"/>
            <a:endParaRPr lang="ru-RU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</TotalTime>
  <Words>359</Words>
  <Application>Microsoft Office PowerPoint</Application>
  <PresentationFormat>Экран (4:3)</PresentationFormat>
  <Paragraphs>130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Oma</dc:creator>
  <cp:lastModifiedBy>Oma</cp:lastModifiedBy>
  <cp:revision>106</cp:revision>
  <dcterms:modified xsi:type="dcterms:W3CDTF">2023-03-28T16:38:45Z</dcterms:modified>
</cp:coreProperties>
</file>