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3" r:id="rId1"/>
  </p:sldMasterIdLst>
  <p:sldIdLst>
    <p:sldId id="290" r:id="rId2"/>
    <p:sldId id="309" r:id="rId3"/>
    <p:sldId id="307" r:id="rId4"/>
    <p:sldId id="294" r:id="rId5"/>
    <p:sldId id="308" r:id="rId6"/>
    <p:sldId id="272" r:id="rId7"/>
    <p:sldId id="296" r:id="rId8"/>
    <p:sldId id="274" r:id="rId9"/>
    <p:sldId id="271" r:id="rId10"/>
    <p:sldId id="297" r:id="rId11"/>
    <p:sldId id="298" r:id="rId12"/>
    <p:sldId id="299" r:id="rId13"/>
    <p:sldId id="310" r:id="rId14"/>
    <p:sldId id="311" r:id="rId15"/>
    <p:sldId id="302" r:id="rId16"/>
    <p:sldId id="303" r:id="rId17"/>
    <p:sldId id="312" r:id="rId18"/>
    <p:sldId id="313" r:id="rId19"/>
    <p:sldId id="315" r:id="rId20"/>
    <p:sldId id="314" r:id="rId21"/>
  </p:sldIdLst>
  <p:sldSz cx="12192000" cy="6858000"/>
  <p:notesSz cx="6888163" cy="10020300"/>
  <p:defaultTextStyle>
    <a:defPPr>
      <a:defRPr lang="en-US"/>
    </a:defPPr>
    <a:lvl1pPr algn="l" defTabSz="457200" rtl="0" fontAlgn="base">
      <a:spcBef>
        <a:spcPct val="0"/>
      </a:spcBef>
      <a:spcAft>
        <a:spcPct val="0"/>
      </a:spcAft>
      <a:defRPr kern="1200">
        <a:solidFill>
          <a:schemeClr val="tx1"/>
        </a:solidFill>
        <a:latin typeface="Corbel" pitchFamily="34" charset="0"/>
        <a:ea typeface="+mn-ea"/>
        <a:cs typeface="Arial" charset="0"/>
      </a:defRPr>
    </a:lvl1pPr>
    <a:lvl2pPr marL="457200" algn="l" defTabSz="457200" rtl="0" fontAlgn="base">
      <a:spcBef>
        <a:spcPct val="0"/>
      </a:spcBef>
      <a:spcAft>
        <a:spcPct val="0"/>
      </a:spcAft>
      <a:defRPr kern="1200">
        <a:solidFill>
          <a:schemeClr val="tx1"/>
        </a:solidFill>
        <a:latin typeface="Corbel" pitchFamily="34" charset="0"/>
        <a:ea typeface="+mn-ea"/>
        <a:cs typeface="Arial" charset="0"/>
      </a:defRPr>
    </a:lvl2pPr>
    <a:lvl3pPr marL="914400" algn="l" defTabSz="457200" rtl="0" fontAlgn="base">
      <a:spcBef>
        <a:spcPct val="0"/>
      </a:spcBef>
      <a:spcAft>
        <a:spcPct val="0"/>
      </a:spcAft>
      <a:defRPr kern="1200">
        <a:solidFill>
          <a:schemeClr val="tx1"/>
        </a:solidFill>
        <a:latin typeface="Corbel" pitchFamily="34" charset="0"/>
        <a:ea typeface="+mn-ea"/>
        <a:cs typeface="Arial" charset="0"/>
      </a:defRPr>
    </a:lvl3pPr>
    <a:lvl4pPr marL="1371600" algn="l" defTabSz="457200" rtl="0" fontAlgn="base">
      <a:spcBef>
        <a:spcPct val="0"/>
      </a:spcBef>
      <a:spcAft>
        <a:spcPct val="0"/>
      </a:spcAft>
      <a:defRPr kern="1200">
        <a:solidFill>
          <a:schemeClr val="tx1"/>
        </a:solidFill>
        <a:latin typeface="Corbel" pitchFamily="34" charset="0"/>
        <a:ea typeface="+mn-ea"/>
        <a:cs typeface="Arial" charset="0"/>
      </a:defRPr>
    </a:lvl4pPr>
    <a:lvl5pPr marL="1828800" algn="l" defTabSz="457200" rtl="0" fontAlgn="base">
      <a:spcBef>
        <a:spcPct val="0"/>
      </a:spcBef>
      <a:spcAft>
        <a:spcPct val="0"/>
      </a:spcAft>
      <a:defRPr kern="1200">
        <a:solidFill>
          <a:schemeClr val="tx1"/>
        </a:solidFill>
        <a:latin typeface="Corbel" pitchFamily="34" charset="0"/>
        <a:ea typeface="+mn-ea"/>
        <a:cs typeface="Arial" charset="0"/>
      </a:defRPr>
    </a:lvl5pPr>
    <a:lvl6pPr marL="2286000" algn="l" defTabSz="914400" rtl="0" eaLnBrk="1" latinLnBrk="0" hangingPunct="1">
      <a:defRPr kern="1200">
        <a:solidFill>
          <a:schemeClr val="tx1"/>
        </a:solidFill>
        <a:latin typeface="Corbel" pitchFamily="34" charset="0"/>
        <a:ea typeface="+mn-ea"/>
        <a:cs typeface="Arial" charset="0"/>
      </a:defRPr>
    </a:lvl6pPr>
    <a:lvl7pPr marL="2743200" algn="l" defTabSz="914400" rtl="0" eaLnBrk="1" latinLnBrk="0" hangingPunct="1">
      <a:defRPr kern="1200">
        <a:solidFill>
          <a:schemeClr val="tx1"/>
        </a:solidFill>
        <a:latin typeface="Corbel" pitchFamily="34" charset="0"/>
        <a:ea typeface="+mn-ea"/>
        <a:cs typeface="Arial" charset="0"/>
      </a:defRPr>
    </a:lvl7pPr>
    <a:lvl8pPr marL="3200400" algn="l" defTabSz="914400" rtl="0" eaLnBrk="1" latinLnBrk="0" hangingPunct="1">
      <a:defRPr kern="1200">
        <a:solidFill>
          <a:schemeClr val="tx1"/>
        </a:solidFill>
        <a:latin typeface="Corbel" pitchFamily="34" charset="0"/>
        <a:ea typeface="+mn-ea"/>
        <a:cs typeface="Arial" charset="0"/>
      </a:defRPr>
    </a:lvl8pPr>
    <a:lvl9pPr marL="3657600" algn="l" defTabSz="914400" rtl="0" eaLnBrk="1" latinLnBrk="0" hangingPunct="1">
      <a:defRPr kern="1200">
        <a:solidFill>
          <a:schemeClr val="tx1"/>
        </a:solidFill>
        <a:latin typeface="Corbel"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1380" y="7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pPr>
              <a:defRPr/>
            </a:pPr>
            <a:fld id="{5C818B8F-65BA-4F7A-A554-85CD4F8252C6}" type="datetimeFigureOut">
              <a:rPr lang="en-US" smtClean="0"/>
              <a:pPr>
                <a:defRPr/>
              </a:pPr>
              <a:t>3/30/2023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4AB180A-4D60-443A-8397-86A0B9C5D300}" type="slidenum">
              <a:rPr lang="en-US" smtClean="0"/>
              <a:pPr>
                <a:defRPr/>
              </a:pPr>
              <a:t>‹#›</a:t>
            </a:fld>
            <a:endParaRPr lang="en-US"/>
          </a:p>
        </p:txBody>
      </p:sp>
    </p:spTree>
    <p:extLst>
      <p:ext uri="{BB962C8B-B14F-4D97-AF65-F5344CB8AC3E}">
        <p14:creationId xmlns:p14="http://schemas.microsoft.com/office/powerpoint/2010/main" val="196598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defRPr/>
            </a:pPr>
            <a:fld id="{37975B1D-1CA5-4285-B7C8-A6D39A8B3EAB}" type="datetimeFigureOut">
              <a:rPr lang="en-US" smtClean="0"/>
              <a:pPr>
                <a:defRPr/>
              </a:pPr>
              <a:t>3/30/2023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8261A1C-DD8D-4EAE-8AD8-C9DADDC1E145}" type="slidenum">
              <a:rPr lang="en-US" smtClean="0"/>
              <a:pPr>
                <a:defRPr/>
              </a:pPr>
              <a:t>‹#›</a:t>
            </a:fld>
            <a:endParaRPr lang="en-US"/>
          </a:p>
        </p:txBody>
      </p:sp>
    </p:spTree>
    <p:extLst>
      <p:ext uri="{BB962C8B-B14F-4D97-AF65-F5344CB8AC3E}">
        <p14:creationId xmlns:p14="http://schemas.microsoft.com/office/powerpoint/2010/main" val="304398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defRPr/>
            </a:pPr>
            <a:fld id="{37975B1D-1CA5-4285-B7C8-A6D39A8B3EAB}" type="datetimeFigureOut">
              <a:rPr lang="en-US" smtClean="0"/>
              <a:pPr>
                <a:defRPr/>
              </a:pPr>
              <a:t>3/30/2023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8261A1C-DD8D-4EAE-8AD8-C9DADDC1E145}" type="slidenum">
              <a:rPr lang="en-US" smtClean="0"/>
              <a:pPr>
                <a:defRPr/>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9081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defRPr/>
            </a:pPr>
            <a:fld id="{37975B1D-1CA5-4285-B7C8-A6D39A8B3EAB}" type="datetimeFigureOut">
              <a:rPr lang="en-US" smtClean="0"/>
              <a:pPr>
                <a:defRPr/>
              </a:pPr>
              <a:t>3/30/2023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8261A1C-DD8D-4EAE-8AD8-C9DADDC1E145}" type="slidenum">
              <a:rPr lang="en-US" smtClean="0"/>
              <a:pPr>
                <a:defRPr/>
              </a:pPr>
              <a:t>‹#›</a:t>
            </a:fld>
            <a:endParaRPr lang="en-US"/>
          </a:p>
        </p:txBody>
      </p:sp>
    </p:spTree>
    <p:extLst>
      <p:ext uri="{BB962C8B-B14F-4D97-AF65-F5344CB8AC3E}">
        <p14:creationId xmlns:p14="http://schemas.microsoft.com/office/powerpoint/2010/main" val="372142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defRPr/>
            </a:pPr>
            <a:fld id="{37975B1D-1CA5-4285-B7C8-A6D39A8B3EAB}" type="datetimeFigureOut">
              <a:rPr lang="en-US" smtClean="0"/>
              <a:pPr>
                <a:defRPr/>
              </a:pPr>
              <a:t>3/30/2023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8261A1C-DD8D-4EAE-8AD8-C9DADDC1E145}" type="slidenum">
              <a:rPr lang="en-US" smtClean="0"/>
              <a:pPr>
                <a:defRPr/>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8858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defRPr/>
            </a:pPr>
            <a:fld id="{37975B1D-1CA5-4285-B7C8-A6D39A8B3EAB}" type="datetimeFigureOut">
              <a:rPr lang="en-US" smtClean="0"/>
              <a:pPr>
                <a:defRPr/>
              </a:pPr>
              <a:t>3/30/2023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8261A1C-DD8D-4EAE-8AD8-C9DADDC1E145}" type="slidenum">
              <a:rPr lang="en-US" smtClean="0"/>
              <a:pPr>
                <a:defRPr/>
              </a:pPr>
              <a:t>‹#›</a:t>
            </a:fld>
            <a:endParaRPr lang="en-US"/>
          </a:p>
        </p:txBody>
      </p:sp>
    </p:spTree>
    <p:extLst>
      <p:ext uri="{BB962C8B-B14F-4D97-AF65-F5344CB8AC3E}">
        <p14:creationId xmlns:p14="http://schemas.microsoft.com/office/powerpoint/2010/main" val="2409121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defRPr/>
            </a:pPr>
            <a:fld id="{E86929CF-8A3A-424C-BC51-107B06FB12A8}" type="datetimeFigureOut">
              <a:rPr lang="en-US" smtClean="0"/>
              <a:pPr>
                <a:defRPr/>
              </a:pPr>
              <a:t>3/30/2023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5B747AA-D773-4040-A4C4-674A0CE2185C}" type="slidenum">
              <a:rPr lang="en-US" smtClean="0"/>
              <a:pPr>
                <a:defRPr/>
              </a:pPr>
              <a:t>‹#›</a:t>
            </a:fld>
            <a:endParaRPr lang="en-US"/>
          </a:p>
        </p:txBody>
      </p:sp>
    </p:spTree>
    <p:extLst>
      <p:ext uri="{BB962C8B-B14F-4D97-AF65-F5344CB8AC3E}">
        <p14:creationId xmlns:p14="http://schemas.microsoft.com/office/powerpoint/2010/main" val="2794837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defRPr/>
            </a:pPr>
            <a:fld id="{1D2C8DA8-AFB6-434E-BB11-6FA4E66727F9}" type="datetimeFigureOut">
              <a:rPr lang="en-US" smtClean="0"/>
              <a:pPr>
                <a:defRPr/>
              </a:pPr>
              <a:t>3/30/2023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0A1A2B-3975-418C-A05D-62B16D5D0CA2}" type="slidenum">
              <a:rPr lang="en-US" smtClean="0"/>
              <a:pPr>
                <a:defRPr/>
              </a:pPr>
              <a:t>‹#›</a:t>
            </a:fld>
            <a:endParaRPr lang="en-US"/>
          </a:p>
        </p:txBody>
      </p:sp>
    </p:spTree>
    <p:extLst>
      <p:ext uri="{BB962C8B-B14F-4D97-AF65-F5344CB8AC3E}">
        <p14:creationId xmlns:p14="http://schemas.microsoft.com/office/powerpoint/2010/main" val="10920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defRPr/>
            </a:pPr>
            <a:fld id="{36E9B0DB-BAA1-4524-9D32-C9086EF6B1B1}" type="datetimeFigureOut">
              <a:rPr lang="en-US" smtClean="0"/>
              <a:pPr>
                <a:defRPr/>
              </a:pPr>
              <a:t>3/30/2023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0D863CB-99AE-4B36-B625-0240FC5F1ECA}" type="slidenum">
              <a:rPr lang="en-US" smtClean="0"/>
              <a:pPr>
                <a:defRPr/>
              </a:pPr>
              <a:t>‹#›</a:t>
            </a:fld>
            <a:endParaRPr lang="en-US"/>
          </a:p>
        </p:txBody>
      </p:sp>
    </p:spTree>
    <p:extLst>
      <p:ext uri="{BB962C8B-B14F-4D97-AF65-F5344CB8AC3E}">
        <p14:creationId xmlns:p14="http://schemas.microsoft.com/office/powerpoint/2010/main" val="1813255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defRPr/>
            </a:pPr>
            <a:fld id="{B824E463-22A1-4777-9743-F871901313F7}" type="datetimeFigureOut">
              <a:rPr lang="en-US" smtClean="0"/>
              <a:pPr>
                <a:defRPr/>
              </a:pPr>
              <a:t>3/30/2023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6F47EBC-5310-4F2B-809F-0EE2532FD459}" type="slidenum">
              <a:rPr lang="en-US" smtClean="0"/>
              <a:pPr>
                <a:defRPr/>
              </a:pPr>
              <a:t>‹#›</a:t>
            </a:fld>
            <a:endParaRPr lang="en-US"/>
          </a:p>
        </p:txBody>
      </p:sp>
    </p:spTree>
    <p:extLst>
      <p:ext uri="{BB962C8B-B14F-4D97-AF65-F5344CB8AC3E}">
        <p14:creationId xmlns:p14="http://schemas.microsoft.com/office/powerpoint/2010/main" val="2219596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pPr>
              <a:defRPr/>
            </a:pPr>
            <a:fld id="{A5930138-6436-4971-BF70-106666F5CF1D}" type="datetimeFigureOut">
              <a:rPr lang="en-US" smtClean="0"/>
              <a:pPr>
                <a:defRPr/>
              </a:pPr>
              <a:t>3/30/2023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C0546C9-F3C0-4BCC-A09A-662BA59ED153}" type="slidenum">
              <a:rPr lang="en-US" smtClean="0"/>
              <a:pPr>
                <a:defRPr/>
              </a:pPr>
              <a:t>‹#›</a:t>
            </a:fld>
            <a:endParaRPr lang="en-US"/>
          </a:p>
        </p:txBody>
      </p:sp>
    </p:spTree>
    <p:extLst>
      <p:ext uri="{BB962C8B-B14F-4D97-AF65-F5344CB8AC3E}">
        <p14:creationId xmlns:p14="http://schemas.microsoft.com/office/powerpoint/2010/main" val="193372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pPr>
              <a:defRPr/>
            </a:pPr>
            <a:fld id="{DF71F836-3882-465E-9A73-C26B6900E7BA}" type="datetimeFigureOut">
              <a:rPr lang="en-US" smtClean="0"/>
              <a:pPr>
                <a:defRPr/>
              </a:pPr>
              <a:t>3/30/2023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DFCA5BC-BDED-43B9-8ADE-84D1BDA14D79}" type="slidenum">
              <a:rPr lang="en-US" smtClean="0"/>
              <a:pPr>
                <a:defRPr/>
              </a:pPr>
              <a:t>‹#›</a:t>
            </a:fld>
            <a:endParaRPr lang="en-US"/>
          </a:p>
        </p:txBody>
      </p:sp>
    </p:spTree>
    <p:extLst>
      <p:ext uri="{BB962C8B-B14F-4D97-AF65-F5344CB8AC3E}">
        <p14:creationId xmlns:p14="http://schemas.microsoft.com/office/powerpoint/2010/main" val="69970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pPr>
              <a:defRPr/>
            </a:pPr>
            <a:fld id="{E18D3950-F9E5-4C0A-8219-26492B8EE50A}" type="datetimeFigureOut">
              <a:rPr lang="en-US" smtClean="0"/>
              <a:pPr>
                <a:defRPr/>
              </a:pPr>
              <a:t>3/30/2023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D6B5EC4-2E91-44DF-B379-8D2410AD4672}" type="slidenum">
              <a:rPr lang="en-US" smtClean="0"/>
              <a:pPr>
                <a:defRPr/>
              </a:pPr>
              <a:t>‹#›</a:t>
            </a:fld>
            <a:endParaRPr lang="en-US"/>
          </a:p>
        </p:txBody>
      </p:sp>
    </p:spTree>
    <p:extLst>
      <p:ext uri="{BB962C8B-B14F-4D97-AF65-F5344CB8AC3E}">
        <p14:creationId xmlns:p14="http://schemas.microsoft.com/office/powerpoint/2010/main" val="71288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5DE2CF0-9247-44C4-9952-97F9DE6AAC2E}" type="datetimeFigureOut">
              <a:rPr lang="en-US" smtClean="0"/>
              <a:pPr>
                <a:defRPr/>
              </a:pPr>
              <a:t>3/30/2023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5D635AC-3CB3-47BD-ABFE-CB3E9183D386}" type="slidenum">
              <a:rPr lang="en-US" smtClean="0"/>
              <a:pPr>
                <a:defRPr/>
              </a:pPr>
              <a:t>‹#›</a:t>
            </a:fld>
            <a:endParaRPr lang="en-US"/>
          </a:p>
        </p:txBody>
      </p:sp>
    </p:spTree>
    <p:extLst>
      <p:ext uri="{BB962C8B-B14F-4D97-AF65-F5344CB8AC3E}">
        <p14:creationId xmlns:p14="http://schemas.microsoft.com/office/powerpoint/2010/main" val="340409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fld id="{A2BE70FA-07B7-4B4D-A9E7-31C34F37E9A2}" type="datetimeFigureOut">
              <a:rPr lang="en-US" smtClean="0"/>
              <a:pPr>
                <a:defRPr/>
              </a:pPr>
              <a:t>3/30/2023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AF2044B-D9A0-44DA-99AB-DAA14C40E565}" type="slidenum">
              <a:rPr lang="en-US" smtClean="0"/>
              <a:pPr>
                <a:defRPr/>
              </a:pPr>
              <a:t>‹#›</a:t>
            </a:fld>
            <a:endParaRPr lang="en-US"/>
          </a:p>
        </p:txBody>
      </p:sp>
    </p:spTree>
    <p:extLst>
      <p:ext uri="{BB962C8B-B14F-4D97-AF65-F5344CB8AC3E}">
        <p14:creationId xmlns:p14="http://schemas.microsoft.com/office/powerpoint/2010/main" val="125741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5162A4F-7E8B-462B-8DF3-1D8A472A1F0F}" type="slidenum">
              <a:rPr lang="en-US" smtClean="0"/>
              <a:pPr>
                <a:defRPr/>
              </a:pPr>
              <a:t>‹#›</a:t>
            </a:fld>
            <a:endParaRPr lang="en-US"/>
          </a:p>
        </p:txBody>
      </p:sp>
      <p:sp>
        <p:nvSpPr>
          <p:cNvPr id="5" name="Date Placeholder 4"/>
          <p:cNvSpPr>
            <a:spLocks noGrp="1"/>
          </p:cNvSpPr>
          <p:nvPr>
            <p:ph type="dt" sz="half" idx="10"/>
          </p:nvPr>
        </p:nvSpPr>
        <p:spPr/>
        <p:txBody>
          <a:bodyPr/>
          <a:lstStyle/>
          <a:p>
            <a:pPr>
              <a:defRPr/>
            </a:pPr>
            <a:fld id="{C63ED065-BE73-452E-AC21-1F71F5625211}" type="datetimeFigureOut">
              <a:rPr lang="en-US" smtClean="0"/>
              <a:pPr>
                <a:defRPr/>
              </a:pPr>
              <a:t>3/30/2023</a:t>
            </a:fld>
            <a:endParaRPr lang="en-US"/>
          </a:p>
        </p:txBody>
      </p:sp>
    </p:spTree>
    <p:extLst>
      <p:ext uri="{BB962C8B-B14F-4D97-AF65-F5344CB8AC3E}">
        <p14:creationId xmlns:p14="http://schemas.microsoft.com/office/powerpoint/2010/main" val="2125674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7975B1D-1CA5-4285-B7C8-A6D39A8B3EAB}" type="datetimeFigureOut">
              <a:rPr lang="en-US" smtClean="0"/>
              <a:pPr>
                <a:defRPr/>
              </a:pPr>
              <a:t>3/30/2023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C8261A1C-DD8D-4EAE-8AD8-C9DADDC1E145}" type="slidenum">
              <a:rPr lang="en-US" smtClean="0"/>
              <a:pPr>
                <a:defRPr/>
              </a:pPr>
              <a:t>‹#›</a:t>
            </a:fld>
            <a:endParaRPr lang="en-US"/>
          </a:p>
        </p:txBody>
      </p:sp>
    </p:spTree>
    <p:extLst>
      <p:ext uri="{BB962C8B-B14F-4D97-AF65-F5344CB8AC3E}">
        <p14:creationId xmlns:p14="http://schemas.microsoft.com/office/powerpoint/2010/main" val="3797346248"/>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кругленный прямоугольник 1"/>
          <p:cNvSpPr/>
          <p:nvPr/>
        </p:nvSpPr>
        <p:spPr>
          <a:xfrm>
            <a:off x="627327" y="1194664"/>
            <a:ext cx="9011973" cy="141518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7200" dirty="0" smtClean="0">
                <a:solidFill>
                  <a:srgbClr val="002060"/>
                </a:solidFill>
                <a:latin typeface="A97_Oktom_Times" panose="02020500000000000000" pitchFamily="18" charset="0"/>
                <a:cs typeface="Times New Roman" panose="02020603050405020304" pitchFamily="18" charset="0"/>
              </a:rPr>
              <a:t>Сабактын темасы</a:t>
            </a:r>
            <a:endParaRPr lang="ru-RU" sz="7200" dirty="0">
              <a:solidFill>
                <a:srgbClr val="002060"/>
              </a:solidFill>
              <a:latin typeface="A97_Oktom_Times" panose="02020500000000000000" pitchFamily="18" charset="0"/>
              <a:cs typeface="Times New Roman" panose="02020603050405020304" pitchFamily="18" charset="0"/>
            </a:endParaRPr>
          </a:p>
        </p:txBody>
      </p:sp>
      <p:sp>
        <p:nvSpPr>
          <p:cNvPr id="3" name="Скругленный прямоугольник 2"/>
          <p:cNvSpPr/>
          <p:nvPr/>
        </p:nvSpPr>
        <p:spPr>
          <a:xfrm>
            <a:off x="455877" y="3219450"/>
            <a:ext cx="9831123" cy="2895600"/>
          </a:xfrm>
          <a:prstGeom prst="roundRect">
            <a:avLst/>
          </a:prstGeom>
          <a:solidFill>
            <a:srgbClr val="00FF00"/>
          </a:solid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ru-RU" sz="5400" dirty="0" err="1">
                <a:solidFill>
                  <a:schemeClr val="tx1"/>
                </a:solidFill>
                <a:latin typeface="A97_Oktom_Times" panose="02020500000000000000" pitchFamily="18" charset="0"/>
                <a:cs typeface="Times New Roman" panose="02020603050405020304" pitchFamily="18" charset="0"/>
              </a:rPr>
              <a:t>Компьютердик</a:t>
            </a:r>
            <a:r>
              <a:rPr lang="ru-RU" sz="5400" dirty="0">
                <a:solidFill>
                  <a:schemeClr val="tx1"/>
                </a:solidFill>
                <a:latin typeface="A97_Oktom_Times" panose="02020500000000000000" pitchFamily="18" charset="0"/>
                <a:cs typeface="Times New Roman" panose="02020603050405020304" pitchFamily="18" charset="0"/>
              </a:rPr>
              <a:t> </a:t>
            </a:r>
            <a:r>
              <a:rPr lang="ru-RU" sz="5400" dirty="0" err="1">
                <a:solidFill>
                  <a:schemeClr val="tx1"/>
                </a:solidFill>
                <a:latin typeface="A97_Oktom_Times" panose="02020500000000000000" pitchFamily="18" charset="0"/>
                <a:cs typeface="Times New Roman" panose="02020603050405020304" pitchFamily="18" charset="0"/>
              </a:rPr>
              <a:t>вирустар</a:t>
            </a:r>
            <a:r>
              <a:rPr lang="ru-RU" sz="5400" dirty="0">
                <a:solidFill>
                  <a:schemeClr val="tx1"/>
                </a:solidFill>
                <a:latin typeface="A97_Oktom_Times" panose="02020500000000000000" pitchFamily="18" charset="0"/>
                <a:cs typeface="Times New Roman" panose="02020603050405020304" pitchFamily="18" charset="0"/>
              </a:rPr>
              <a:t>. </a:t>
            </a:r>
            <a:endParaRPr lang="ru-RU" sz="5400" dirty="0" smtClean="0">
              <a:solidFill>
                <a:schemeClr val="tx1"/>
              </a:solidFill>
              <a:latin typeface="A97_Oktom_Times" panose="02020500000000000000" pitchFamily="18" charset="0"/>
              <a:cs typeface="Times New Roman" panose="02020603050405020304" pitchFamily="18" charset="0"/>
            </a:endParaRPr>
          </a:p>
          <a:p>
            <a:pPr algn="ctr"/>
            <a:r>
              <a:rPr lang="ru-RU" sz="5400" dirty="0" err="1" smtClean="0">
                <a:solidFill>
                  <a:schemeClr val="tx1"/>
                </a:solidFill>
                <a:latin typeface="A97_Oktom_Times" panose="02020500000000000000" pitchFamily="18" charset="0"/>
                <a:cs typeface="Times New Roman" panose="02020603050405020304" pitchFamily="18" charset="0"/>
              </a:rPr>
              <a:t>Антивирустук</a:t>
            </a:r>
            <a:r>
              <a:rPr lang="ru-RU" sz="5400" dirty="0" smtClean="0">
                <a:solidFill>
                  <a:schemeClr val="tx1"/>
                </a:solidFill>
                <a:latin typeface="A97_Oktom_Times" panose="02020500000000000000" pitchFamily="18" charset="0"/>
                <a:cs typeface="Times New Roman" panose="02020603050405020304" pitchFamily="18" charset="0"/>
              </a:rPr>
              <a:t> </a:t>
            </a:r>
            <a:r>
              <a:rPr lang="ru-RU" sz="5400" dirty="0" err="1">
                <a:solidFill>
                  <a:schemeClr val="tx1"/>
                </a:solidFill>
                <a:latin typeface="A97_Oktom_Times" panose="02020500000000000000" pitchFamily="18" charset="0"/>
                <a:cs typeface="Times New Roman" panose="02020603050405020304" pitchFamily="18" charset="0"/>
              </a:rPr>
              <a:t>программалар</a:t>
            </a:r>
            <a:endParaRPr lang="ru-RU" sz="5400" dirty="0">
              <a:solidFill>
                <a:schemeClr val="tx1"/>
              </a:solidFill>
              <a:latin typeface="A97_Oktom_Times" panose="02020500000000000000"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a:solidFill>
            <a:srgbClr val="FFFF00"/>
          </a:solidFill>
        </p:spPr>
        <p:txBody>
          <a:bodyPr/>
          <a:lstStyle/>
          <a:p>
            <a:r>
              <a:rPr lang="ru-RU" dirty="0" smtClean="0"/>
              <a:t>   _</a:t>
            </a:r>
            <a:endParaRPr lang="ru-RU" dirty="0"/>
          </a:p>
        </p:txBody>
      </p:sp>
      <p:sp>
        <p:nvSpPr>
          <p:cNvPr id="3" name="Блок-схема: процесс 2"/>
          <p:cNvSpPr/>
          <p:nvPr/>
        </p:nvSpPr>
        <p:spPr>
          <a:xfrm>
            <a:off x="893620" y="1143000"/>
            <a:ext cx="4655127" cy="1059872"/>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3600" dirty="0" smtClean="0">
                <a:solidFill>
                  <a:srgbClr val="0070C0"/>
                </a:solidFill>
                <a:latin typeface="Times New Roman" panose="02020603050405020304" pitchFamily="18" charset="0"/>
                <a:cs typeface="Times New Roman" panose="02020603050405020304" pitchFamily="18" charset="0"/>
              </a:rPr>
              <a:t>Жайгашкан   жери боюнча</a:t>
            </a:r>
            <a:endParaRPr lang="ru-RU" sz="3600" dirty="0">
              <a:solidFill>
                <a:srgbClr val="0070C0"/>
              </a:solidFill>
              <a:latin typeface="Times New Roman" panose="02020603050405020304" pitchFamily="18" charset="0"/>
              <a:cs typeface="Times New Roman" panose="02020603050405020304" pitchFamily="18" charset="0"/>
            </a:endParaRPr>
          </a:p>
        </p:txBody>
      </p:sp>
      <p:sp>
        <p:nvSpPr>
          <p:cNvPr id="4" name="Блок-схема: процесс 3"/>
          <p:cNvSpPr/>
          <p:nvPr/>
        </p:nvSpPr>
        <p:spPr>
          <a:xfrm>
            <a:off x="921327" y="2452255"/>
            <a:ext cx="4655127" cy="1129147"/>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3600" dirty="0" smtClean="0">
                <a:solidFill>
                  <a:srgbClr val="0070C0"/>
                </a:solidFill>
                <a:latin typeface="Times New Roman" panose="02020603050405020304" pitchFamily="18" charset="0"/>
                <a:cs typeface="Times New Roman" panose="02020603050405020304" pitchFamily="18" charset="0"/>
              </a:rPr>
              <a:t>Аракети боюнча</a:t>
            </a:r>
            <a:endParaRPr lang="ru-RU" sz="3600" dirty="0">
              <a:solidFill>
                <a:srgbClr val="0070C0"/>
              </a:solidFill>
              <a:latin typeface="Times New Roman" panose="02020603050405020304" pitchFamily="18" charset="0"/>
              <a:cs typeface="Times New Roman" panose="02020603050405020304" pitchFamily="18" charset="0"/>
            </a:endParaRPr>
          </a:p>
        </p:txBody>
      </p:sp>
      <p:sp>
        <p:nvSpPr>
          <p:cNvPr id="5" name="Блок-схема: процесс 4"/>
          <p:cNvSpPr/>
          <p:nvPr/>
        </p:nvSpPr>
        <p:spPr>
          <a:xfrm>
            <a:off x="969818" y="3803073"/>
            <a:ext cx="4655127" cy="1177636"/>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3600" dirty="0" smtClean="0">
                <a:solidFill>
                  <a:srgbClr val="0070C0"/>
                </a:solidFill>
                <a:latin typeface="Times New Roman" panose="02020603050405020304" pitchFamily="18" charset="0"/>
                <a:cs typeface="Times New Roman" panose="02020603050405020304" pitchFamily="18" charset="0"/>
              </a:rPr>
              <a:t>Жугуу  жолдору  боюнча </a:t>
            </a:r>
            <a:endParaRPr lang="ru-RU" sz="3600" dirty="0">
              <a:solidFill>
                <a:srgbClr val="0070C0"/>
              </a:solidFill>
              <a:latin typeface="Times New Roman" panose="02020603050405020304" pitchFamily="18" charset="0"/>
              <a:cs typeface="Times New Roman" panose="02020603050405020304" pitchFamily="18" charset="0"/>
            </a:endParaRPr>
          </a:p>
        </p:txBody>
      </p:sp>
      <p:sp>
        <p:nvSpPr>
          <p:cNvPr id="6" name="Блок-схема: процесс 5"/>
          <p:cNvSpPr/>
          <p:nvPr/>
        </p:nvSpPr>
        <p:spPr>
          <a:xfrm>
            <a:off x="976746" y="5257800"/>
            <a:ext cx="4655127" cy="1205345"/>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3600" dirty="0" smtClean="0">
                <a:solidFill>
                  <a:srgbClr val="0070C0"/>
                </a:solidFill>
                <a:latin typeface="Times New Roman" panose="02020603050405020304" pitchFamily="18" charset="0"/>
                <a:cs typeface="Times New Roman" panose="02020603050405020304" pitchFamily="18" charset="0"/>
              </a:rPr>
              <a:t>Алгоритми  боюнча</a:t>
            </a:r>
            <a:endParaRPr lang="ru-RU" sz="3600" dirty="0">
              <a:solidFill>
                <a:srgbClr val="0070C0"/>
              </a:solidFill>
              <a:latin typeface="Times New Roman" panose="02020603050405020304" pitchFamily="18" charset="0"/>
              <a:cs typeface="Times New Roman" panose="02020603050405020304" pitchFamily="18" charset="0"/>
            </a:endParaRPr>
          </a:p>
        </p:txBody>
      </p:sp>
      <p:sp>
        <p:nvSpPr>
          <p:cNvPr id="7" name="Блок-схема: процесс 6"/>
          <p:cNvSpPr/>
          <p:nvPr/>
        </p:nvSpPr>
        <p:spPr>
          <a:xfrm>
            <a:off x="477982" y="78684"/>
            <a:ext cx="10737272" cy="831272"/>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600" dirty="0" err="1" smtClean="0">
                <a:solidFill>
                  <a:srgbClr val="0070C0"/>
                </a:solidFill>
                <a:latin typeface="Times New Roman" panose="02020603050405020304" pitchFamily="18" charset="0"/>
                <a:cs typeface="Times New Roman" panose="02020603050405020304" pitchFamily="18" charset="0"/>
              </a:rPr>
              <a:t>Вирустардын</a:t>
            </a:r>
            <a:r>
              <a:rPr lang="ru-RU" sz="3600" dirty="0" smtClean="0">
                <a:solidFill>
                  <a:srgbClr val="0070C0"/>
                </a:solidFill>
                <a:latin typeface="Times New Roman" panose="02020603050405020304" pitchFamily="18" charset="0"/>
                <a:cs typeface="Times New Roman" panose="02020603050405020304" pitchFamily="18" charset="0"/>
              </a:rPr>
              <a:t>  т</a:t>
            </a:r>
            <a:r>
              <a:rPr lang="ky-KG" sz="3600" dirty="0" err="1" smtClean="0">
                <a:solidFill>
                  <a:srgbClr val="0070C0"/>
                </a:solidFill>
                <a:latin typeface="Times New Roman" panose="02020603050405020304" pitchFamily="18" charset="0"/>
                <a:cs typeface="Times New Roman" panose="02020603050405020304" pitchFamily="18" charset="0"/>
              </a:rPr>
              <a:t>үрлөргө</a:t>
            </a:r>
            <a:r>
              <a:rPr lang="ky-KG" sz="3600" dirty="0" smtClean="0">
                <a:solidFill>
                  <a:srgbClr val="0070C0"/>
                </a:solidFill>
                <a:latin typeface="Times New Roman" panose="02020603050405020304" pitchFamily="18" charset="0"/>
                <a:cs typeface="Times New Roman" panose="02020603050405020304" pitchFamily="18" charset="0"/>
              </a:rPr>
              <a:t>  бөлүнүшү</a:t>
            </a:r>
            <a:endParaRPr lang="ru-RU" sz="3600" dirty="0">
              <a:solidFill>
                <a:srgbClr val="0070C0"/>
              </a:solidFill>
              <a:latin typeface="Times New Roman" panose="02020603050405020304" pitchFamily="18" charset="0"/>
              <a:cs typeface="Times New Roman" panose="02020603050405020304" pitchFamily="18" charset="0"/>
            </a:endParaRPr>
          </a:p>
        </p:txBody>
      </p:sp>
      <p:cxnSp>
        <p:nvCxnSpPr>
          <p:cNvPr id="9" name="Прямая соединительная линия 8"/>
          <p:cNvCxnSpPr/>
          <p:nvPr/>
        </p:nvCxnSpPr>
        <p:spPr>
          <a:xfrm>
            <a:off x="491836" y="1724891"/>
            <a:ext cx="6929" cy="394854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endCxn id="3" idx="1"/>
          </p:cNvCxnSpPr>
          <p:nvPr/>
        </p:nvCxnSpPr>
        <p:spPr>
          <a:xfrm flipV="1">
            <a:off x="477982" y="1672936"/>
            <a:ext cx="415638" cy="5195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endCxn id="4" idx="1"/>
          </p:cNvCxnSpPr>
          <p:nvPr/>
        </p:nvCxnSpPr>
        <p:spPr>
          <a:xfrm>
            <a:off x="519545" y="2951018"/>
            <a:ext cx="401782" cy="658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a:endCxn id="5" idx="1"/>
          </p:cNvCxnSpPr>
          <p:nvPr/>
        </p:nvCxnSpPr>
        <p:spPr>
          <a:xfrm>
            <a:off x="498764" y="4218709"/>
            <a:ext cx="471054" cy="1731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a:endCxn id="6" idx="1"/>
          </p:cNvCxnSpPr>
          <p:nvPr/>
        </p:nvCxnSpPr>
        <p:spPr>
          <a:xfrm>
            <a:off x="477982" y="5673436"/>
            <a:ext cx="498764" cy="187037"/>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 name="Picture 4"/>
          <p:cNvPicPr>
            <a:picLocks noChangeAspect="1" noChangeArrowheads="1"/>
          </p:cNvPicPr>
          <p:nvPr/>
        </p:nvPicPr>
        <p:blipFill rotWithShape="1">
          <a:blip r:embed="rId2"/>
          <a:srcRect l="46522" t="23648" r="33905" b="62924"/>
          <a:stretch/>
        </p:blipFill>
        <p:spPr bwMode="auto">
          <a:xfrm>
            <a:off x="5926284" y="1065820"/>
            <a:ext cx="5288970" cy="1386031"/>
          </a:xfrm>
          <a:prstGeom prst="rect">
            <a:avLst/>
          </a:prstGeom>
          <a:noFill/>
          <a:ln w="9525">
            <a:noFill/>
            <a:miter lim="800000"/>
            <a:headEnd/>
            <a:tailEnd/>
          </a:ln>
        </p:spPr>
      </p:pic>
      <p:pic>
        <p:nvPicPr>
          <p:cNvPr id="21" name="Picture 4"/>
          <p:cNvPicPr>
            <a:picLocks noChangeAspect="1" noChangeArrowheads="1"/>
          </p:cNvPicPr>
          <p:nvPr/>
        </p:nvPicPr>
        <p:blipFill>
          <a:blip r:embed="rId2"/>
          <a:srcRect l="47942" t="40465" r="29501" b="48248"/>
          <a:stretch>
            <a:fillRect/>
          </a:stretch>
        </p:blipFill>
        <p:spPr bwMode="auto">
          <a:xfrm>
            <a:off x="5978236" y="2567426"/>
            <a:ext cx="5237018" cy="1062327"/>
          </a:xfrm>
          <a:prstGeom prst="rect">
            <a:avLst/>
          </a:prstGeom>
          <a:noFill/>
          <a:ln w="9525">
            <a:noFill/>
            <a:miter lim="800000"/>
            <a:headEnd/>
            <a:tailEnd/>
          </a:ln>
        </p:spPr>
      </p:pic>
      <p:pic>
        <p:nvPicPr>
          <p:cNvPr id="22" name="Picture 4"/>
          <p:cNvPicPr>
            <a:picLocks noChangeAspect="1" noChangeArrowheads="1"/>
          </p:cNvPicPr>
          <p:nvPr/>
        </p:nvPicPr>
        <p:blipFill>
          <a:blip r:embed="rId2"/>
          <a:srcRect l="45743" t="54904" r="34985" b="37509"/>
          <a:stretch>
            <a:fillRect/>
          </a:stretch>
        </p:blipFill>
        <p:spPr bwMode="auto">
          <a:xfrm>
            <a:off x="5990428" y="3803073"/>
            <a:ext cx="5224826" cy="924940"/>
          </a:xfrm>
          <a:prstGeom prst="rect">
            <a:avLst/>
          </a:prstGeom>
          <a:noFill/>
          <a:ln w="9525">
            <a:noFill/>
            <a:miter lim="800000"/>
            <a:headEnd/>
            <a:tailEnd/>
          </a:ln>
        </p:spPr>
      </p:pic>
      <p:pic>
        <p:nvPicPr>
          <p:cNvPr id="23" name="Picture 4"/>
          <p:cNvPicPr>
            <a:picLocks noChangeAspect="1" noChangeArrowheads="1"/>
          </p:cNvPicPr>
          <p:nvPr/>
        </p:nvPicPr>
        <p:blipFill rotWithShape="1">
          <a:blip r:embed="rId2"/>
          <a:srcRect l="46012" t="66329" r="31253" b="17259"/>
          <a:stretch/>
        </p:blipFill>
        <p:spPr bwMode="auto">
          <a:xfrm>
            <a:off x="5104015" y="4231594"/>
            <a:ext cx="7087985" cy="2799726"/>
          </a:xfrm>
          <a:prstGeom prst="mathMinus">
            <a:avLst>
              <a:gd name="adj1" fmla="val 57834"/>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79167E-6 -5.55112E-17 L -0.43046 -5.55112E-17 " pathEditMode="relative" rAng="0" ptsTypes="AA">
                                      <p:cBhvr>
                                        <p:cTn id="6" dur="2000" fill="hold"/>
                                        <p:tgtEl>
                                          <p:spTgt spid="20"/>
                                        </p:tgtEl>
                                        <p:attrNameLst>
                                          <p:attrName>ppt_x</p:attrName>
                                          <p:attrName>ppt_y</p:attrName>
                                        </p:attrNameLst>
                                      </p:cBhvr>
                                      <p:rCtr x="-21523"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3.33333E-6 3.19149E-6 L -0.41315 3.19149E-6 " pathEditMode="relative" rAng="0" ptsTypes="AA">
                                      <p:cBhvr>
                                        <p:cTn id="10" dur="2000" fill="hold"/>
                                        <p:tgtEl>
                                          <p:spTgt spid="21"/>
                                        </p:tgtEl>
                                        <p:attrNameLst>
                                          <p:attrName>ppt_x</p:attrName>
                                          <p:attrName>ppt_y</p:attrName>
                                        </p:attrNameLst>
                                      </p:cBhvr>
                                      <p:rCtr x="-207" y="0"/>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1.04167E-6 -7.40741E-7 L -0.4293 -7.40741E-7 " pathEditMode="relative" rAng="0" ptsTypes="AA">
                                      <p:cBhvr>
                                        <p:cTn id="14" dur="2000" fill="hold"/>
                                        <p:tgtEl>
                                          <p:spTgt spid="22"/>
                                        </p:tgtEl>
                                        <p:attrNameLst>
                                          <p:attrName>ppt_x</p:attrName>
                                          <p:attrName>ppt_y</p:attrName>
                                        </p:attrNameLst>
                                      </p:cBhvr>
                                      <p:rCtr x="-21471" y="0"/>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4.79167E-6 -4.81481E-6 L -0.43151 -4.81481E-6 " pathEditMode="relative" rAng="0" ptsTypes="AA">
                                      <p:cBhvr>
                                        <p:cTn id="18" dur="2000" fill="hold"/>
                                        <p:tgtEl>
                                          <p:spTgt spid="23"/>
                                        </p:tgtEl>
                                        <p:attrNameLst>
                                          <p:attrName>ppt_x</p:attrName>
                                          <p:attrName>ppt_y</p:attrName>
                                        </p:attrNameLst>
                                      </p:cBhvr>
                                      <p:rCtr x="-2157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1"/>
            <a:ext cx="12192000" cy="6858000"/>
          </a:xfrm>
          <a:solidFill>
            <a:srgbClr val="FFFF00"/>
          </a:solidFill>
          <a:ln w="57150">
            <a:solidFill>
              <a:srgbClr val="00B0F0"/>
            </a:solidFill>
          </a:ln>
        </p:spPr>
        <p:txBody>
          <a:bodyPr/>
          <a:lstStyle/>
          <a:p>
            <a:r>
              <a:rPr lang="ru-RU" dirty="0" smtClean="0"/>
              <a:t>   _</a:t>
            </a:r>
            <a:endParaRPr lang="ru-RU" dirty="0"/>
          </a:p>
        </p:txBody>
      </p:sp>
      <p:sp>
        <p:nvSpPr>
          <p:cNvPr id="3" name="Блок-схема: перфолента 2"/>
          <p:cNvSpPr/>
          <p:nvPr/>
        </p:nvSpPr>
        <p:spPr>
          <a:xfrm>
            <a:off x="332509" y="270164"/>
            <a:ext cx="11492345" cy="1205345"/>
          </a:xfrm>
          <a:prstGeom prst="flowChartPunchedTape">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23850" algn="just">
              <a:lnSpc>
                <a:spcPct val="107000"/>
              </a:lnSpc>
            </a:pPr>
            <a:r>
              <a:rPr lang="ru-RU" altLang="ky-KG" sz="5400" b="1" dirty="0" err="1" smtClean="0">
                <a:solidFill>
                  <a:srgbClr val="FF0000"/>
                </a:solidFill>
                <a:latin typeface="A97_Oktom_Decor" panose="02020500000000000000" pitchFamily="18" charset="0"/>
                <a:cs typeface="Times New Roman" pitchFamily="18" charset="0"/>
              </a:rPr>
              <a:t>Компьютерге</a:t>
            </a:r>
            <a:r>
              <a:rPr lang="ru-RU" altLang="ky-KG" sz="5400" b="1" dirty="0" smtClean="0">
                <a:solidFill>
                  <a:srgbClr val="FF0000"/>
                </a:solidFill>
                <a:latin typeface="A97_Oktom_Decor" panose="02020500000000000000" pitchFamily="18" charset="0"/>
                <a:cs typeface="Times New Roman" pitchFamily="18" charset="0"/>
              </a:rPr>
              <a:t> вирус </a:t>
            </a:r>
            <a:r>
              <a:rPr lang="ru-RU" altLang="ky-KG" sz="5400" b="1" dirty="0" err="1" smtClean="0">
                <a:solidFill>
                  <a:srgbClr val="FF0000"/>
                </a:solidFill>
                <a:latin typeface="A97_Oktom_Decor" panose="02020500000000000000" pitchFamily="18" charset="0"/>
                <a:cs typeface="Times New Roman" pitchFamily="18" charset="0"/>
              </a:rPr>
              <a:t>жуккандыгынын</a:t>
            </a:r>
            <a:r>
              <a:rPr lang="ru-RU" altLang="ky-KG" sz="5400" b="1" dirty="0">
                <a:solidFill>
                  <a:srgbClr val="FF0000"/>
                </a:solidFill>
                <a:latin typeface="A97_Oktom_Decor" panose="02020500000000000000" pitchFamily="18" charset="0"/>
                <a:cs typeface="Times New Roman" pitchFamily="18" charset="0"/>
              </a:rPr>
              <a:t> </a:t>
            </a:r>
            <a:r>
              <a:rPr lang="ru-RU" altLang="ky-KG" sz="5400" b="1" dirty="0" err="1" smtClean="0">
                <a:solidFill>
                  <a:srgbClr val="FF0000"/>
                </a:solidFill>
                <a:latin typeface="A97_Oktom_Decor" panose="02020500000000000000" pitchFamily="18" charset="0"/>
                <a:cs typeface="Times New Roman" pitchFamily="18" charset="0"/>
              </a:rPr>
              <a:t>белгилери</a:t>
            </a:r>
            <a:endParaRPr lang="ru-RU" altLang="ky-KG" sz="5400" b="1" dirty="0">
              <a:solidFill>
                <a:srgbClr val="FF0000"/>
              </a:solidFill>
              <a:latin typeface="A97_Oktom_Decor" panose="02020500000000000000" pitchFamily="18" charset="0"/>
              <a:cs typeface="Times New Roman" pitchFamily="18" charset="0"/>
            </a:endParaRPr>
          </a:p>
        </p:txBody>
      </p:sp>
      <p:sp>
        <p:nvSpPr>
          <p:cNvPr id="7" name="Скругленный прямоугольник 6"/>
          <p:cNvSpPr/>
          <p:nvPr/>
        </p:nvSpPr>
        <p:spPr>
          <a:xfrm>
            <a:off x="270163" y="1662545"/>
            <a:ext cx="11513128" cy="494607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23850" algn="just">
              <a:lnSpc>
                <a:spcPct val="107000"/>
              </a:lnSpc>
            </a:pPr>
            <a:r>
              <a:rPr lang="ru-RU" altLang="ky-KG" sz="2800" dirty="0" smtClean="0">
                <a:solidFill>
                  <a:srgbClr val="000000"/>
                </a:solidFill>
                <a:latin typeface="Times New Roman" pitchFamily="18" charset="0"/>
                <a:ea typeface="Calibri" pitchFamily="34" charset="0"/>
                <a:cs typeface="Times New Roman" pitchFamily="18" charset="0"/>
              </a:rPr>
              <a:t>•	</a:t>
            </a:r>
            <a:r>
              <a:rPr lang="ru-RU" altLang="ky-KG" sz="2800" dirty="0" err="1" smtClean="0">
                <a:solidFill>
                  <a:srgbClr val="000000"/>
                </a:solidFill>
                <a:latin typeface="Times New Roman" pitchFamily="18" charset="0"/>
                <a:ea typeface="Calibri" pitchFamily="34" charset="0"/>
                <a:cs typeface="Times New Roman" pitchFamily="18" charset="0"/>
              </a:rPr>
              <a:t>программалар</a:t>
            </a:r>
            <a:r>
              <a:rPr lang="ru-RU" altLang="ky-KG" sz="2800" dirty="0" smtClean="0">
                <a:solidFill>
                  <a:srgbClr val="000000"/>
                </a:solidFill>
                <a:latin typeface="Times New Roman" pitchFamily="18" charset="0"/>
                <a:ea typeface="Calibri" pitchFamily="34" charset="0"/>
                <a:cs typeface="Times New Roman" pitchFamily="18" charset="0"/>
              </a:rPr>
              <a:t> </a:t>
            </a:r>
            <a:r>
              <a:rPr lang="ru-RU" altLang="ky-KG" sz="2800" dirty="0" err="1" smtClean="0">
                <a:solidFill>
                  <a:srgbClr val="000000"/>
                </a:solidFill>
                <a:latin typeface="Times New Roman" pitchFamily="18" charset="0"/>
                <a:ea typeface="Calibri" pitchFamily="34" charset="0"/>
                <a:cs typeface="Times New Roman" pitchFamily="18" charset="0"/>
              </a:rPr>
              <a:t>туура</a:t>
            </a:r>
            <a:r>
              <a:rPr lang="ru-RU" altLang="ky-KG" sz="2800" dirty="0" smtClean="0">
                <a:solidFill>
                  <a:srgbClr val="000000"/>
                </a:solidFill>
                <a:latin typeface="Times New Roman" pitchFamily="18" charset="0"/>
                <a:ea typeface="Calibri" pitchFamily="34" charset="0"/>
                <a:cs typeface="Times New Roman" pitchFamily="18" charset="0"/>
              </a:rPr>
              <a:t> </a:t>
            </a:r>
            <a:r>
              <a:rPr lang="ru-RU" altLang="ky-KG" sz="2800" dirty="0" err="1" smtClean="0">
                <a:solidFill>
                  <a:srgbClr val="000000"/>
                </a:solidFill>
                <a:latin typeface="Times New Roman" pitchFamily="18" charset="0"/>
                <a:ea typeface="Calibri" pitchFamily="34" charset="0"/>
                <a:cs typeface="Times New Roman" pitchFamily="18" charset="0"/>
              </a:rPr>
              <a:t>эмес</a:t>
            </a:r>
            <a:r>
              <a:rPr lang="ru-RU" altLang="ky-KG" sz="2800" dirty="0" smtClean="0">
                <a:solidFill>
                  <a:srgbClr val="000000"/>
                </a:solidFill>
                <a:latin typeface="Times New Roman" pitchFamily="18" charset="0"/>
                <a:ea typeface="Calibri" pitchFamily="34" charset="0"/>
                <a:cs typeface="Times New Roman" pitchFamily="18" charset="0"/>
              </a:rPr>
              <a:t> </a:t>
            </a:r>
            <a:r>
              <a:rPr lang="ru-RU" altLang="ky-KG" sz="2800" dirty="0" err="1" smtClean="0">
                <a:solidFill>
                  <a:srgbClr val="000000"/>
                </a:solidFill>
                <a:latin typeface="Times New Roman" pitchFamily="18" charset="0"/>
                <a:ea typeface="Calibri" pitchFamily="34" charset="0"/>
                <a:cs typeface="Times New Roman" pitchFamily="18" charset="0"/>
              </a:rPr>
              <a:t>иштеп</a:t>
            </a:r>
            <a:r>
              <a:rPr lang="ru-RU" altLang="ky-KG" sz="2800" dirty="0" smtClean="0">
                <a:solidFill>
                  <a:srgbClr val="000000"/>
                </a:solidFill>
                <a:latin typeface="Times New Roman" pitchFamily="18" charset="0"/>
                <a:ea typeface="Calibri" pitchFamily="34" charset="0"/>
                <a:cs typeface="Times New Roman" pitchFamily="18" charset="0"/>
              </a:rPr>
              <a:t> </a:t>
            </a:r>
            <a:r>
              <a:rPr lang="ru-RU" altLang="ky-KG" sz="2800" dirty="0" err="1" smtClean="0">
                <a:solidFill>
                  <a:srgbClr val="000000"/>
                </a:solidFill>
                <a:latin typeface="Times New Roman" pitchFamily="18" charset="0"/>
                <a:ea typeface="Calibri" pitchFamily="34" charset="0"/>
                <a:cs typeface="Times New Roman" pitchFamily="18" charset="0"/>
              </a:rPr>
              <a:t>баштайт</a:t>
            </a:r>
            <a:r>
              <a:rPr lang="ru-RU" altLang="ky-KG" sz="2800" dirty="0" smtClean="0">
                <a:solidFill>
                  <a:srgbClr val="000000"/>
                </a:solidFill>
                <a:latin typeface="Times New Roman" pitchFamily="18" charset="0"/>
                <a:ea typeface="Calibri" pitchFamily="34" charset="0"/>
                <a:cs typeface="Times New Roman" pitchFamily="18" charset="0"/>
              </a:rPr>
              <a:t>;</a:t>
            </a:r>
            <a:endParaRPr lang="ru-RU" altLang="ky-KG" sz="2800" dirty="0" smtClean="0">
              <a:latin typeface="Times New Roman" pitchFamily="18" charset="0"/>
              <a:ea typeface="Calibri" pitchFamily="34" charset="0"/>
              <a:cs typeface="Times New Roman" pitchFamily="18" charset="0"/>
            </a:endParaRPr>
          </a:p>
          <a:p>
            <a:pPr indent="323850" algn="just">
              <a:lnSpc>
                <a:spcPct val="107000"/>
              </a:lnSpc>
            </a:pPr>
            <a:r>
              <a:rPr lang="ru-RU" altLang="ky-KG" sz="2800" dirty="0" smtClean="0">
                <a:solidFill>
                  <a:srgbClr val="000000"/>
                </a:solidFill>
                <a:latin typeface="Times New Roman" pitchFamily="18" charset="0"/>
                <a:cs typeface="Times New Roman" pitchFamily="18" charset="0"/>
              </a:rPr>
              <a:t>•	компьютер </a:t>
            </a:r>
            <a:r>
              <a:rPr lang="ru-RU" altLang="ky-KG" sz="2800" dirty="0" err="1" smtClean="0">
                <a:solidFill>
                  <a:srgbClr val="000000"/>
                </a:solidFill>
                <a:latin typeface="Times New Roman" pitchFamily="18" charset="0"/>
                <a:cs typeface="Times New Roman" pitchFamily="18" charset="0"/>
              </a:rPr>
              <a:t>жай</a:t>
            </a: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иштеп</a:t>
            </a: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баштайт</a:t>
            </a:r>
            <a:r>
              <a:rPr lang="ru-RU" altLang="ky-KG" sz="2800" dirty="0" smtClean="0">
                <a:solidFill>
                  <a:srgbClr val="000000"/>
                </a:solidFill>
                <a:latin typeface="Times New Roman" pitchFamily="18" charset="0"/>
                <a:cs typeface="Times New Roman" pitchFamily="18" charset="0"/>
              </a:rPr>
              <a:t>;</a:t>
            </a:r>
            <a:endParaRPr lang="ru-RU" altLang="ky-KG" sz="2800" dirty="0" smtClean="0">
              <a:latin typeface="Times New Roman" pitchFamily="18" charset="0"/>
              <a:cs typeface="Times New Roman" pitchFamily="18" charset="0"/>
            </a:endParaRPr>
          </a:p>
          <a:p>
            <a:pPr indent="323850" algn="just">
              <a:lnSpc>
                <a:spcPct val="107000"/>
              </a:lnSpc>
            </a:pP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Аракет</a:t>
            </a: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системасынын</a:t>
            </a: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жүктөлбөй калуусу</a:t>
            </a:r>
            <a:r>
              <a:rPr lang="ru-RU" altLang="ky-KG" sz="2800" dirty="0" smtClean="0">
                <a:solidFill>
                  <a:srgbClr val="000000"/>
                </a:solidFill>
                <a:latin typeface="Times New Roman" pitchFamily="18" charset="0"/>
                <a:cs typeface="Times New Roman" pitchFamily="18" charset="0"/>
              </a:rPr>
              <a:t>;</a:t>
            </a:r>
            <a:endParaRPr lang="ru-RU" altLang="ky-KG" sz="2800" dirty="0" smtClean="0">
              <a:latin typeface="Times New Roman" pitchFamily="18" charset="0"/>
              <a:cs typeface="Times New Roman" pitchFamily="18" charset="0"/>
            </a:endParaRPr>
          </a:p>
          <a:p>
            <a:pPr indent="323850" algn="just">
              <a:lnSpc>
                <a:spcPct val="107000"/>
              </a:lnSpc>
            </a:pP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Файлдардын</a:t>
            </a: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жана</a:t>
            </a: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папкалардын</a:t>
            </a: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жок</a:t>
            </a: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болуп</a:t>
            </a: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кетүүсү;</a:t>
            </a:r>
            <a:endParaRPr lang="ru-RU" altLang="ky-KG" sz="2800" dirty="0" smtClean="0">
              <a:latin typeface="Times New Roman" pitchFamily="18" charset="0"/>
              <a:cs typeface="Times New Roman" pitchFamily="18" charset="0"/>
            </a:endParaRPr>
          </a:p>
          <a:p>
            <a:pPr indent="323850" algn="just">
              <a:lnSpc>
                <a:spcPct val="107000"/>
              </a:lnSpc>
            </a:pP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Файлдардын</a:t>
            </a: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көлөмүнүн өзгөрүүсү;</a:t>
            </a:r>
            <a:endParaRPr lang="ru-RU" altLang="ky-KG" sz="2800" dirty="0" smtClean="0">
              <a:latin typeface="Times New Roman" pitchFamily="18" charset="0"/>
              <a:cs typeface="Times New Roman" pitchFamily="18" charset="0"/>
            </a:endParaRPr>
          </a:p>
          <a:p>
            <a:pPr indent="323850" algn="just">
              <a:lnSpc>
                <a:spcPct val="107000"/>
              </a:lnSpc>
            </a:pP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Файлдардын</a:t>
            </a:r>
            <a:r>
              <a:rPr lang="ru-RU" altLang="ky-KG" sz="2800" dirty="0" smtClean="0">
                <a:solidFill>
                  <a:srgbClr val="000000"/>
                </a:solidFill>
                <a:latin typeface="Times New Roman" pitchFamily="18" charset="0"/>
                <a:cs typeface="Times New Roman" pitchFamily="18" charset="0"/>
              </a:rPr>
              <a:t> саны </a:t>
            </a:r>
            <a:r>
              <a:rPr lang="ru-RU" altLang="ky-KG" sz="2800" dirty="0" err="1" smtClean="0">
                <a:solidFill>
                  <a:srgbClr val="000000"/>
                </a:solidFill>
                <a:latin typeface="Times New Roman" pitchFamily="18" charset="0"/>
                <a:cs typeface="Times New Roman" pitchFamily="18" charset="0"/>
              </a:rPr>
              <a:t>өз алдынча</a:t>
            </a: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көбөйүүсү</a:t>
            </a:r>
            <a:r>
              <a:rPr lang="ru-RU" altLang="ky-KG" sz="2800" dirty="0" smtClean="0">
                <a:solidFill>
                  <a:srgbClr val="000000"/>
                </a:solidFill>
                <a:latin typeface="Times New Roman" pitchFamily="18" charset="0"/>
                <a:cs typeface="Times New Roman" pitchFamily="18" charset="0"/>
              </a:rPr>
              <a:t>;</a:t>
            </a:r>
            <a:endParaRPr lang="ru-RU" altLang="ky-KG" sz="2800" dirty="0" smtClean="0">
              <a:latin typeface="Times New Roman" pitchFamily="18" charset="0"/>
              <a:cs typeface="Times New Roman" pitchFamily="18" charset="0"/>
            </a:endParaRPr>
          </a:p>
          <a:p>
            <a:pPr indent="323850" algn="just">
              <a:lnSpc>
                <a:spcPct val="107000"/>
              </a:lnSpc>
            </a:pP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Оперативдүү эстин</a:t>
            </a: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толушу</a:t>
            </a:r>
            <a:r>
              <a:rPr lang="ru-RU" altLang="ky-KG" sz="2800" dirty="0" smtClean="0">
                <a:solidFill>
                  <a:srgbClr val="000000"/>
                </a:solidFill>
                <a:latin typeface="Times New Roman" pitchFamily="18" charset="0"/>
                <a:cs typeface="Times New Roman" pitchFamily="18" charset="0"/>
              </a:rPr>
              <a:t>;</a:t>
            </a:r>
            <a:endParaRPr lang="ru-RU" altLang="ky-KG" sz="2800" dirty="0" smtClean="0">
              <a:latin typeface="Times New Roman" pitchFamily="18" charset="0"/>
              <a:cs typeface="Times New Roman" pitchFamily="18" charset="0"/>
            </a:endParaRPr>
          </a:p>
          <a:p>
            <a:pPr indent="323850" algn="just">
              <a:lnSpc>
                <a:spcPct val="107000"/>
              </a:lnSpc>
            </a:pP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Экранга</a:t>
            </a: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күтүлбөгөн билдүрүүлөрдүн жана</a:t>
            </a: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сүрөттөрдүн чыгышы</a:t>
            </a:r>
            <a:r>
              <a:rPr lang="ru-RU" altLang="ky-KG" sz="2800" dirty="0" smtClean="0">
                <a:solidFill>
                  <a:srgbClr val="000000"/>
                </a:solidFill>
                <a:latin typeface="Times New Roman" pitchFamily="18" charset="0"/>
                <a:cs typeface="Times New Roman" pitchFamily="18" charset="0"/>
              </a:rPr>
              <a:t>;</a:t>
            </a:r>
            <a:endParaRPr lang="ru-RU" altLang="ky-KG" sz="2800" dirty="0" smtClean="0">
              <a:latin typeface="Times New Roman" pitchFamily="18" charset="0"/>
              <a:cs typeface="Times New Roman" pitchFamily="18" charset="0"/>
            </a:endParaRPr>
          </a:p>
          <a:p>
            <a:pPr indent="323850" algn="just">
              <a:lnSpc>
                <a:spcPct val="107000"/>
              </a:lnSpc>
            </a:pP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Күтүлбөгөн үндөрдүн чыгышы</a:t>
            </a:r>
            <a:r>
              <a:rPr lang="ru-RU" altLang="ky-KG" sz="2800" dirty="0" smtClean="0">
                <a:solidFill>
                  <a:srgbClr val="000000"/>
                </a:solidFill>
                <a:latin typeface="Times New Roman" pitchFamily="18" charset="0"/>
                <a:cs typeface="Times New Roman" pitchFamily="18" charset="0"/>
              </a:rPr>
              <a:t>;</a:t>
            </a:r>
            <a:endParaRPr lang="ru-RU" altLang="ky-KG" sz="2800" dirty="0" smtClean="0">
              <a:latin typeface="Times New Roman" pitchFamily="18" charset="0"/>
              <a:cs typeface="Times New Roman" pitchFamily="18" charset="0"/>
            </a:endParaRPr>
          </a:p>
          <a:p>
            <a:pPr indent="323850" algn="just">
              <a:lnSpc>
                <a:spcPct val="107000"/>
              </a:lnSpc>
            </a:pP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Компьютердин</a:t>
            </a: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катып</a:t>
            </a:r>
            <a:r>
              <a:rPr lang="ru-RU" altLang="ky-KG" sz="2800" dirty="0" smtClean="0">
                <a:solidFill>
                  <a:srgbClr val="000000"/>
                </a:solidFill>
                <a:latin typeface="Times New Roman" pitchFamily="18" charset="0"/>
                <a:cs typeface="Times New Roman" pitchFamily="18" charset="0"/>
              </a:rPr>
              <a:t> же </a:t>
            </a:r>
            <a:r>
              <a:rPr lang="ru-RU" altLang="ky-KG" sz="2800" dirty="0" err="1" smtClean="0">
                <a:solidFill>
                  <a:srgbClr val="000000"/>
                </a:solidFill>
                <a:latin typeface="Times New Roman" pitchFamily="18" charset="0"/>
                <a:cs typeface="Times New Roman" pitchFamily="18" charset="0"/>
              </a:rPr>
              <a:t>жай</a:t>
            </a:r>
            <a:r>
              <a:rPr lang="ru-RU" altLang="ky-KG" sz="2800" dirty="0" smtClean="0">
                <a:solidFill>
                  <a:srgbClr val="000000"/>
                </a:solidFill>
                <a:latin typeface="Times New Roman" pitchFamily="18" charset="0"/>
                <a:cs typeface="Times New Roman" pitchFamily="18" charset="0"/>
              </a:rPr>
              <a:t> </a:t>
            </a:r>
            <a:r>
              <a:rPr lang="ru-RU" altLang="ky-KG" sz="2800" dirty="0" err="1" smtClean="0">
                <a:solidFill>
                  <a:srgbClr val="000000"/>
                </a:solidFill>
                <a:latin typeface="Times New Roman" pitchFamily="18" charset="0"/>
                <a:cs typeface="Times New Roman" pitchFamily="18" charset="0"/>
              </a:rPr>
              <a:t>иштеши</a:t>
            </a:r>
            <a:r>
              <a:rPr lang="ru-RU" altLang="ky-KG" sz="2800" dirty="0" smtClean="0">
                <a:solidFill>
                  <a:srgbClr val="000000"/>
                </a:solidFill>
                <a:latin typeface="Times New Roman" pitchFamily="18" charset="0"/>
                <a:cs typeface="Times New Roman" pitchFamily="18" charset="0"/>
              </a:rPr>
              <a:t> ж.б.	</a:t>
            </a:r>
            <a:endParaRPr lang="ru-RU" altLang="ky-KG" sz="2800" dirty="0">
              <a:latin typeface="Times New Roman" pitchFamily="18" charset="0"/>
              <a:cs typeface="Times New Roman" pitchFamily="18" charset="0"/>
            </a:endParaRPr>
          </a:p>
        </p:txBody>
      </p:sp>
      <p:pic>
        <p:nvPicPr>
          <p:cNvPr id="8" name="Рисунок 1"/>
          <p:cNvPicPr>
            <a:picLocks noChangeAspect="1"/>
          </p:cNvPicPr>
          <p:nvPr/>
        </p:nvPicPr>
        <p:blipFill>
          <a:blip r:embed="rId2"/>
          <a:srcRect/>
          <a:stretch>
            <a:fillRect/>
          </a:stretch>
        </p:blipFill>
        <p:spPr bwMode="auto">
          <a:xfrm>
            <a:off x="9611783" y="1752600"/>
            <a:ext cx="1963689" cy="1745674"/>
          </a:xfrm>
          <a:prstGeom prst="ellipse">
            <a:avLst/>
          </a:prstGeom>
          <a:ln>
            <a:noFill/>
          </a:ln>
          <a:effectLst>
            <a:softEdge rad="112500"/>
          </a:effectLst>
        </p:spPr>
      </p:pic>
      <p:pic>
        <p:nvPicPr>
          <p:cNvPr id="9" name="Рисунок 2"/>
          <p:cNvPicPr>
            <a:picLocks noChangeAspect="1"/>
          </p:cNvPicPr>
          <p:nvPr/>
        </p:nvPicPr>
        <p:blipFill>
          <a:blip r:embed="rId3"/>
          <a:srcRect l="36770" t="17664" r="19222" b="25619"/>
          <a:stretch>
            <a:fillRect/>
          </a:stretch>
        </p:blipFill>
        <p:spPr bwMode="auto">
          <a:xfrm>
            <a:off x="8799274" y="3657600"/>
            <a:ext cx="1466946" cy="1336964"/>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0"/>
            <a:ext cx="12192000" cy="6857999"/>
          </a:xfrm>
          <a:solidFill>
            <a:schemeClr val="accent6">
              <a:lumMod val="20000"/>
              <a:lumOff val="80000"/>
            </a:schemeClr>
          </a:solidFill>
        </p:spPr>
        <p:txBody>
          <a:bodyPr/>
          <a:lstStyle/>
          <a:p>
            <a:r>
              <a:rPr lang="ru-RU" dirty="0" smtClean="0"/>
              <a:t>            _</a:t>
            </a:r>
            <a:endParaRPr lang="ru-RU" dirty="0"/>
          </a:p>
        </p:txBody>
      </p:sp>
      <p:sp>
        <p:nvSpPr>
          <p:cNvPr id="3" name="Лента лицом вниз 2"/>
          <p:cNvSpPr/>
          <p:nvPr/>
        </p:nvSpPr>
        <p:spPr>
          <a:xfrm>
            <a:off x="1" y="1"/>
            <a:ext cx="12192000" cy="2223654"/>
          </a:xfrm>
          <a:prstGeom prst="ribbon">
            <a:avLst>
              <a:gd name="adj1" fmla="val 26013"/>
              <a:gd name="adj2" fmla="val 5034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altLang="ky-KG" sz="3600" b="1" dirty="0" smtClean="0">
                <a:ln>
                  <a:noFill/>
                </a:ln>
                <a:solidFill>
                  <a:srgbClr val="7030A0"/>
                </a:solidFill>
                <a:latin typeface="Times New Roman" panose="02020603050405020304" pitchFamily="18" charset="0"/>
                <a:cs typeface="Times New Roman" panose="02020603050405020304" pitchFamily="18" charset="0"/>
              </a:rPr>
              <a:t>Вирустан кантип сактанабыз?</a:t>
            </a:r>
            <a:endParaRPr lang="ru-RU" sz="3600" dirty="0">
              <a:solidFill>
                <a:srgbClr val="7030A0"/>
              </a:solidFill>
              <a:latin typeface="Times New Roman" panose="02020603050405020304" pitchFamily="18" charset="0"/>
              <a:cs typeface="Times New Roman" panose="02020603050405020304" pitchFamily="18" charset="0"/>
            </a:endParaRPr>
          </a:p>
        </p:txBody>
      </p:sp>
      <p:sp>
        <p:nvSpPr>
          <p:cNvPr id="4" name="Горизонтальный свиток 3"/>
          <p:cNvSpPr/>
          <p:nvPr/>
        </p:nvSpPr>
        <p:spPr>
          <a:xfrm>
            <a:off x="0" y="1600201"/>
            <a:ext cx="12192000" cy="5548744"/>
          </a:xfrm>
          <a:prstGeom prst="horizontalScroll">
            <a:avLst>
              <a:gd name="adj" fmla="val 12500"/>
            </a:avLst>
          </a:prstGeom>
          <a:solidFill>
            <a:schemeClr val="accent5">
              <a:lumMod val="20000"/>
              <a:lumOff val="80000"/>
            </a:schemeClr>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buFont typeface="Wingdings" pitchFamily="2" charset="2"/>
              <a:buChar char="v"/>
            </a:pPr>
            <a:r>
              <a:rPr lang="ru-RU" altLang="ky-KG" sz="2400" dirty="0" err="1" smtClean="0">
                <a:solidFill>
                  <a:srgbClr val="7030A0"/>
                </a:solidFill>
                <a:latin typeface="Times New Roman" pitchFamily="18" charset="0"/>
                <a:cs typeface="Times New Roman" pitchFamily="18" charset="0"/>
              </a:rPr>
              <a:t>Антивирустук</a:t>
            </a:r>
            <a:r>
              <a:rPr lang="ru-RU" altLang="ky-KG" sz="2400" dirty="0" smtClean="0">
                <a:solidFill>
                  <a:srgbClr val="7030A0"/>
                </a:solidFill>
                <a:latin typeface="Times New Roman" pitchFamily="18" charset="0"/>
                <a:cs typeface="Times New Roman" pitchFamily="18" charset="0"/>
              </a:rPr>
              <a:t> программа </a:t>
            </a:r>
            <a:r>
              <a:rPr lang="ru-RU" altLang="ky-KG" sz="2400" dirty="0" err="1" smtClean="0">
                <a:solidFill>
                  <a:srgbClr val="7030A0"/>
                </a:solidFill>
                <a:latin typeface="Times New Roman" pitchFamily="18" charset="0"/>
                <a:cs typeface="Times New Roman" pitchFamily="18" charset="0"/>
              </a:rPr>
              <a:t>орнотуу</a:t>
            </a:r>
            <a:endParaRPr lang="ru-RU" altLang="ky-KG" sz="2400" dirty="0" smtClean="0">
              <a:solidFill>
                <a:srgbClr val="7030A0"/>
              </a:solidFill>
              <a:latin typeface="Times New Roman" pitchFamily="18" charset="0"/>
              <a:cs typeface="Times New Roman" pitchFamily="18" charset="0"/>
            </a:endParaRPr>
          </a:p>
          <a:p>
            <a:pPr eaLnBrk="1" hangingPunct="1">
              <a:buFont typeface="Wingdings" pitchFamily="2" charset="2"/>
              <a:buChar char="v"/>
            </a:pP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Компьютерди</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(түзүлүштү</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системалуу</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түрдө текшерип</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туруу</a:t>
            </a:r>
            <a:endParaRPr lang="ru-RU" altLang="ky-KG" sz="2400" dirty="0" smtClean="0">
              <a:solidFill>
                <a:srgbClr val="7030A0"/>
              </a:solidFill>
              <a:latin typeface="Times New Roman" pitchFamily="18" charset="0"/>
              <a:cs typeface="Times New Roman" pitchFamily="18" charset="0"/>
            </a:endParaRPr>
          </a:p>
          <a:p>
            <a:pPr eaLnBrk="1" hangingPunct="1">
              <a:buFont typeface="Wingdings" pitchFamily="2" charset="2"/>
              <a:buChar char="v"/>
            </a:pP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Антивирустун</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базасын</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жаңыртып туруу</a:t>
            </a:r>
            <a:endParaRPr lang="ru-RU" altLang="ky-KG" sz="2400" dirty="0" smtClean="0">
              <a:solidFill>
                <a:srgbClr val="7030A0"/>
              </a:solidFill>
              <a:latin typeface="Times New Roman" pitchFamily="18" charset="0"/>
              <a:cs typeface="Times New Roman" pitchFamily="18" charset="0"/>
            </a:endParaRPr>
          </a:p>
          <a:p>
            <a:pPr eaLnBrk="1" hangingPunct="1">
              <a:buFont typeface="Wingdings" pitchFamily="2" charset="2"/>
              <a:buChar char="v"/>
            </a:pP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Келген</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маалыматтарды</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текшерип</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анан</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ачуу</a:t>
            </a:r>
            <a:endParaRPr lang="ru-RU" altLang="ky-KG" sz="2400" dirty="0" smtClean="0">
              <a:solidFill>
                <a:srgbClr val="7030A0"/>
              </a:solidFill>
              <a:latin typeface="Times New Roman" pitchFamily="18" charset="0"/>
              <a:cs typeface="Times New Roman" pitchFamily="18" charset="0"/>
            </a:endParaRPr>
          </a:p>
          <a:p>
            <a:pPr eaLnBrk="1" hangingPunct="1">
              <a:buFont typeface="Wingdings" pitchFamily="2" charset="2"/>
              <a:buChar char="v"/>
            </a:pP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Word</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жана</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Excel</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документтердеги</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макростордун</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жүктөлүүсүнө </a:t>
            </a:r>
            <a:r>
              <a:rPr lang="ru-RU" altLang="ky-KG" sz="2400" dirty="0" smtClean="0">
                <a:solidFill>
                  <a:srgbClr val="7030A0"/>
                </a:solidFill>
                <a:latin typeface="Times New Roman" pitchFamily="18" charset="0"/>
                <a:cs typeface="Times New Roman" pitchFamily="18" charset="0"/>
              </a:rPr>
              <a:t>чек кою ;</a:t>
            </a:r>
          </a:p>
          <a:p>
            <a:pPr eaLnBrk="1" hangingPunct="1">
              <a:buFont typeface="Wingdings" pitchFamily="2" charset="2"/>
              <a:buChar char="v"/>
            </a:pP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Браузердеги</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жогорулатылган</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коопсуздук</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кызматын</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колдонуу</a:t>
            </a:r>
            <a:endParaRPr lang="ru-RU" altLang="ky-KG" sz="2400" dirty="0" smtClean="0">
              <a:solidFill>
                <a:srgbClr val="7030A0"/>
              </a:solidFill>
              <a:latin typeface="Times New Roman" pitchFamily="18" charset="0"/>
              <a:cs typeface="Times New Roman" pitchFamily="18" charset="0"/>
            </a:endParaRPr>
          </a:p>
          <a:p>
            <a:pPr eaLnBrk="1" hangingPunct="1">
              <a:buFont typeface="Wingdings" pitchFamily="2" charset="2"/>
              <a:buChar char="v"/>
            </a:pP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Маалыматтарды</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маал</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маалы</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менен</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архивдеп</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туруу</a:t>
            </a:r>
            <a:endParaRPr lang="ru-RU" altLang="ky-KG" sz="2400" dirty="0" smtClean="0">
              <a:solidFill>
                <a:srgbClr val="7030A0"/>
              </a:solidFill>
              <a:latin typeface="Times New Roman" pitchFamily="18" charset="0"/>
              <a:cs typeface="Times New Roman" pitchFamily="18" charset="0"/>
            </a:endParaRPr>
          </a:p>
          <a:p>
            <a:pPr eaLnBrk="1" hangingPunct="1">
              <a:buFont typeface="Wingdings" pitchFamily="2" charset="2"/>
              <a:buChar char="v"/>
            </a:pP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Эллектрондук</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почтадан</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кыстарылып</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келген</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файлдарды</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ачпоо</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керек</a:t>
            </a:r>
            <a:r>
              <a:rPr lang="ru-RU" altLang="ky-KG" sz="2400" dirty="0" smtClean="0">
                <a:solidFill>
                  <a:srgbClr val="7030A0"/>
                </a:solidFill>
                <a:latin typeface="Times New Roman" pitchFamily="18" charset="0"/>
                <a:cs typeface="Times New Roman" pitchFamily="18" charset="0"/>
              </a:rPr>
              <a:t>. Зарыл </a:t>
            </a:r>
            <a:r>
              <a:rPr lang="ru-RU" altLang="ky-KG" sz="2400" dirty="0" err="1" smtClean="0">
                <a:solidFill>
                  <a:srgbClr val="7030A0"/>
                </a:solidFill>
                <a:latin typeface="Times New Roman" pitchFamily="18" charset="0"/>
                <a:cs typeface="Times New Roman" pitchFamily="18" charset="0"/>
              </a:rPr>
              <a:t>болсо</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антивирустук</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прорамма</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менен</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текшерип</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туруп</a:t>
            </a:r>
            <a:r>
              <a:rPr lang="ru-RU" altLang="ky-KG" sz="2400" dirty="0" smtClean="0">
                <a:solidFill>
                  <a:srgbClr val="7030A0"/>
                </a:solidFill>
                <a:latin typeface="Times New Roman" pitchFamily="18" charset="0"/>
                <a:cs typeface="Times New Roman" pitchFamily="18" charset="0"/>
              </a:rPr>
              <a:t> </a:t>
            </a:r>
            <a:r>
              <a:rPr lang="ru-RU" altLang="ky-KG" sz="2400" dirty="0" err="1" smtClean="0">
                <a:solidFill>
                  <a:srgbClr val="7030A0"/>
                </a:solidFill>
                <a:latin typeface="Times New Roman" pitchFamily="18" charset="0"/>
                <a:cs typeface="Times New Roman" pitchFamily="18" charset="0"/>
              </a:rPr>
              <a:t>ачуу</a:t>
            </a:r>
            <a:endParaRPr lang="ru-RU" altLang="ky-KG" sz="2400" dirty="0" smtClean="0">
              <a:solidFill>
                <a:srgbClr val="7030A0"/>
              </a:solidFill>
              <a:latin typeface="Times New Roman" pitchFamily="18" charset="0"/>
              <a:cs typeface="Times New Roman" pitchFamily="18" charset="0"/>
            </a:endParaRPr>
          </a:p>
        </p:txBody>
      </p:sp>
      <p:pic>
        <p:nvPicPr>
          <p:cNvPr id="5" name="Рисунок 1"/>
          <p:cNvPicPr>
            <a:picLocks noChangeAspect="1"/>
          </p:cNvPicPr>
          <p:nvPr/>
        </p:nvPicPr>
        <p:blipFill>
          <a:blip r:embed="rId2"/>
          <a:srcRect/>
          <a:stretch>
            <a:fillRect/>
          </a:stretch>
        </p:blipFill>
        <p:spPr bwMode="auto">
          <a:xfrm>
            <a:off x="10058400" y="2410690"/>
            <a:ext cx="1835439" cy="17088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кругленный прямоугольник 1"/>
          <p:cNvSpPr/>
          <p:nvPr/>
        </p:nvSpPr>
        <p:spPr>
          <a:xfrm>
            <a:off x="795647" y="448681"/>
            <a:ext cx="9904021" cy="140473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6600" b="1" dirty="0" smtClean="0">
                <a:solidFill>
                  <a:srgbClr val="C00000"/>
                </a:solidFill>
                <a:latin typeface="A97_Oktom_Decor" panose="02020500000000000000" pitchFamily="18" charset="0"/>
                <a:cs typeface="Times New Roman" panose="02020603050405020304" pitchFamily="18" charset="0"/>
              </a:rPr>
              <a:t>Антивирустук </a:t>
            </a:r>
            <a:r>
              <a:rPr lang="ky-KG" sz="6600" b="1" dirty="0" smtClean="0">
                <a:solidFill>
                  <a:srgbClr val="C00000"/>
                </a:solidFill>
                <a:latin typeface="A97_Oktom_Decor" panose="02020500000000000000" pitchFamily="18" charset="0"/>
                <a:cs typeface="Times New Roman" panose="02020603050405020304" pitchFamily="18" charset="0"/>
              </a:rPr>
              <a:t>программалар</a:t>
            </a:r>
            <a:endParaRPr lang="ru-RU" sz="6600" b="1" dirty="0">
              <a:solidFill>
                <a:srgbClr val="C00000"/>
              </a:solidFill>
              <a:latin typeface="A97_Oktom_Decor" panose="02020500000000000000" pitchFamily="18" charset="0"/>
              <a:cs typeface="Times New Roman" panose="02020603050405020304" pitchFamily="18" charset="0"/>
            </a:endParaRPr>
          </a:p>
        </p:txBody>
      </p:sp>
      <p:sp>
        <p:nvSpPr>
          <p:cNvPr id="3" name="Скругленный прямоугольник 2"/>
          <p:cNvSpPr/>
          <p:nvPr/>
        </p:nvSpPr>
        <p:spPr>
          <a:xfrm>
            <a:off x="439387" y="2018805"/>
            <a:ext cx="10972800" cy="4392692"/>
          </a:xfrm>
          <a:prstGeom prst="roundRect">
            <a:avLst/>
          </a:prstGeom>
          <a:ln/>
        </p:spPr>
        <p:style>
          <a:lnRef idx="3">
            <a:schemeClr val="lt1"/>
          </a:lnRef>
          <a:fillRef idx="1">
            <a:schemeClr val="dk1"/>
          </a:fillRef>
          <a:effectRef idx="1">
            <a:schemeClr val="dk1"/>
          </a:effectRef>
          <a:fontRef idx="minor">
            <a:schemeClr val="lt1"/>
          </a:fontRef>
        </p:style>
        <p:txBody>
          <a:bodyPr wrap="square">
            <a:spAutoFit/>
          </a:bodyPr>
          <a:lstStyle/>
          <a:p>
            <a:pPr algn="ctr"/>
            <a:r>
              <a:rPr lang="ru-RU" sz="3600" i="1" dirty="0" err="1">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Антивирустук</a:t>
            </a:r>
            <a:r>
              <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программа (англ. </a:t>
            </a:r>
            <a:r>
              <a:rPr lang="en-US"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Antivirus software) - </a:t>
            </a:r>
            <a:r>
              <a:rPr lang="ru-RU" sz="3600" i="1" dirty="0" err="1">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Компьютерди</a:t>
            </a:r>
            <a:r>
              <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вирустан</a:t>
            </a:r>
            <a:r>
              <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коргоо</a:t>
            </a:r>
            <a:r>
              <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үчүн</a:t>
            </a:r>
            <a:r>
              <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иштелип</a:t>
            </a:r>
            <a:r>
              <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чыккан</a:t>
            </a:r>
            <a:r>
              <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антивирус </a:t>
            </a:r>
            <a:r>
              <a:rPr lang="ru-RU" sz="3600" i="1" dirty="0" err="1" smtClean="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программалары</a:t>
            </a:r>
            <a:r>
              <a:rPr lang="ru-RU" sz="3600" i="1" dirty="0" smtClean="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айтылат</a:t>
            </a:r>
            <a:r>
              <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Антивирус </a:t>
            </a:r>
            <a:r>
              <a:rPr lang="ru-RU" sz="3600" i="1" dirty="0" err="1" smtClean="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программаларында</a:t>
            </a:r>
            <a:r>
              <a:rPr lang="ru-RU" sz="3600" i="1" dirty="0" smtClean="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баштапкы</a:t>
            </a:r>
            <a:r>
              <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жүктөө</a:t>
            </a:r>
            <a:r>
              <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smtClean="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программаларын</a:t>
            </a:r>
            <a:r>
              <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иштетүү</a:t>
            </a:r>
            <a:r>
              <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smtClean="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системаларын</a:t>
            </a:r>
            <a:r>
              <a:rPr lang="ru-RU" sz="3600" i="1" dirty="0" smtClean="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жана</a:t>
            </a:r>
            <a:r>
              <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башка </a:t>
            </a:r>
            <a:r>
              <a:rPr lang="ru-RU" sz="3600" i="1" dirty="0" err="1" smtClean="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программаларды</a:t>
            </a:r>
            <a:r>
              <a:rPr lang="ru-RU" sz="3600" i="1" dirty="0" smtClean="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өзгөртүүгө</a:t>
            </a:r>
            <a:r>
              <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аракеттенген</a:t>
            </a:r>
            <a:r>
              <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smtClean="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программаларды</a:t>
            </a:r>
            <a:r>
              <a:rPr lang="ru-RU" sz="3600" i="1" dirty="0" smtClean="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издөө</a:t>
            </a:r>
            <a:r>
              <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smtClean="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ишин</a:t>
            </a:r>
            <a:r>
              <a:rPr lang="ru-RU" sz="3600" i="1" dirty="0" smtClean="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ru-RU" sz="3600" i="1" dirty="0" err="1" smtClean="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аткарат</a:t>
            </a:r>
            <a:r>
              <a:rPr lang="ru-RU" sz="3600" i="1" dirty="0" smtClean="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ru-RU" sz="3600" i="1"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0255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197806" y="1563757"/>
            <a:ext cx="2353251" cy="2353251"/>
          </a:xfrm>
          <a:prstGeom prst="rect">
            <a:avLst/>
          </a:prstGeom>
        </p:spPr>
      </p:pic>
      <p:pic>
        <p:nvPicPr>
          <p:cNvPr id="4" name="Рисунок 3"/>
          <p:cNvPicPr>
            <a:picLocks noChangeAspect="1"/>
          </p:cNvPicPr>
          <p:nvPr/>
        </p:nvPicPr>
        <p:blipFill>
          <a:blip r:embed="rId3"/>
          <a:stretch>
            <a:fillRect/>
          </a:stretch>
        </p:blipFill>
        <p:spPr>
          <a:xfrm>
            <a:off x="2495816" y="1637634"/>
            <a:ext cx="2279374" cy="2279374"/>
          </a:xfrm>
          <a:prstGeom prst="rect">
            <a:avLst/>
          </a:prstGeom>
        </p:spPr>
      </p:pic>
      <p:pic>
        <p:nvPicPr>
          <p:cNvPr id="5" name="Рисунок 4"/>
          <p:cNvPicPr>
            <a:picLocks noChangeAspect="1"/>
          </p:cNvPicPr>
          <p:nvPr/>
        </p:nvPicPr>
        <p:blipFill>
          <a:blip r:embed="rId4"/>
          <a:stretch>
            <a:fillRect/>
          </a:stretch>
        </p:blipFill>
        <p:spPr>
          <a:xfrm>
            <a:off x="4849067" y="1692875"/>
            <a:ext cx="2224134" cy="2224134"/>
          </a:xfrm>
          <a:prstGeom prst="rect">
            <a:avLst/>
          </a:prstGeom>
        </p:spPr>
      </p:pic>
      <p:pic>
        <p:nvPicPr>
          <p:cNvPr id="6" name="Рисунок 5"/>
          <p:cNvPicPr>
            <a:picLocks noChangeAspect="1"/>
          </p:cNvPicPr>
          <p:nvPr/>
        </p:nvPicPr>
        <p:blipFill>
          <a:blip r:embed="rId5"/>
          <a:stretch>
            <a:fillRect/>
          </a:stretch>
        </p:blipFill>
        <p:spPr>
          <a:xfrm>
            <a:off x="6932247" y="1563758"/>
            <a:ext cx="2128626" cy="2389694"/>
          </a:xfrm>
          <a:prstGeom prst="rect">
            <a:avLst/>
          </a:prstGeom>
        </p:spPr>
      </p:pic>
      <p:pic>
        <p:nvPicPr>
          <p:cNvPr id="7" name="Рисунок 6"/>
          <p:cNvPicPr>
            <a:picLocks noChangeAspect="1"/>
          </p:cNvPicPr>
          <p:nvPr/>
        </p:nvPicPr>
        <p:blipFill>
          <a:blip r:embed="rId6"/>
          <a:stretch>
            <a:fillRect/>
          </a:stretch>
        </p:blipFill>
        <p:spPr>
          <a:xfrm>
            <a:off x="625318" y="3917008"/>
            <a:ext cx="6875395" cy="2728747"/>
          </a:xfrm>
          <a:prstGeom prst="rect">
            <a:avLst/>
          </a:prstGeom>
        </p:spPr>
      </p:pic>
      <p:sp>
        <p:nvSpPr>
          <p:cNvPr id="8" name="Скругленный прямоугольник 7"/>
          <p:cNvSpPr/>
          <p:nvPr/>
        </p:nvSpPr>
        <p:spPr>
          <a:xfrm>
            <a:off x="197806" y="209907"/>
            <a:ext cx="9243078" cy="93012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b="1" dirty="0" smtClean="0">
                <a:latin typeface="Times New Roman" panose="02020603050405020304" pitchFamily="18" charset="0"/>
                <a:cs typeface="Times New Roman" panose="02020603050405020304" pitchFamily="18" charset="0"/>
              </a:rPr>
              <a:t>АНТИВИРУСТУК ПРОГРАММАЛАР</a:t>
            </a:r>
            <a:endParaRPr lang="ru-RU"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33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nodeType="after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6000"/>
                            </p:stCondLst>
                            <p:childTnLst>
                              <p:par>
                                <p:cTn id="23" presetID="42" presetClass="entr" presetSubtype="0" fill="hold" nodeType="afterEffect">
                                  <p:stCondLst>
                                    <p:cond delay="1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8000"/>
                            </p:stCondLst>
                            <p:childTnLst>
                              <p:par>
                                <p:cTn id="29" presetID="42" presetClass="entr" presetSubtype="0" fill="hold" nodeType="afterEffect">
                                  <p:stCondLst>
                                    <p:cond delay="10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a:solidFill>
            <a:srgbClr val="FFFF00"/>
          </a:solidFill>
        </p:spPr>
        <p:txBody>
          <a:bodyPr/>
          <a:lstStyle/>
          <a:p>
            <a:r>
              <a:rPr lang="ru-RU" dirty="0" smtClean="0"/>
              <a:t>  _</a:t>
            </a:r>
            <a:endParaRPr lang="ru-RU" dirty="0"/>
          </a:p>
        </p:txBody>
      </p:sp>
      <p:sp>
        <p:nvSpPr>
          <p:cNvPr id="5" name="Прямоугольник 4"/>
          <p:cNvSpPr/>
          <p:nvPr/>
        </p:nvSpPr>
        <p:spPr>
          <a:xfrm>
            <a:off x="270164" y="374072"/>
            <a:ext cx="11575473" cy="309649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23850" algn="just">
              <a:lnSpc>
                <a:spcPct val="107000"/>
              </a:lnSpc>
            </a:pPr>
            <a:r>
              <a:rPr lang="ru-RU" altLang="ky-KG" sz="4000" b="1" dirty="0" err="1" smtClean="0">
                <a:solidFill>
                  <a:srgbClr val="FF0000"/>
                </a:solidFill>
                <a:latin typeface="Times New Roman" pitchFamily="18" charset="0"/>
                <a:cs typeface="Times New Roman" pitchFamily="18" charset="0"/>
              </a:rPr>
              <a:t>Детектор-программалар</a:t>
            </a:r>
            <a:r>
              <a:rPr lang="ru-RU" altLang="ky-KG" sz="4000" b="1" dirty="0" smtClean="0">
                <a:solidFill>
                  <a:srgbClr val="FF0000"/>
                </a:solidFill>
                <a:latin typeface="Times New Roman" pitchFamily="18" charset="0"/>
                <a:cs typeface="Times New Roman" pitchFamily="18" charset="0"/>
              </a:rPr>
              <a:t> - </a:t>
            </a:r>
            <a:r>
              <a:rPr lang="ky-KG" altLang="ky-KG" sz="4000" dirty="0" smtClean="0">
                <a:solidFill>
                  <a:srgbClr val="0070C0"/>
                </a:solidFill>
                <a:latin typeface="Times New Roman" pitchFamily="18" charset="0"/>
                <a:cs typeface="Times New Roman" pitchFamily="18" charset="0"/>
              </a:rPr>
              <a:t>Файлдарга белгилүү вирустардын жуккандыгын таба алат. Бул программалар компьютерде вирус бар же жок экендигин гана текшере алышат. Тазалоо функциясы жок.</a:t>
            </a:r>
            <a:endParaRPr lang="ky-KG" altLang="ky-KG" sz="4000" dirty="0">
              <a:solidFill>
                <a:srgbClr val="0070C0"/>
              </a:solidFill>
              <a:latin typeface="Times New Roman" pitchFamily="18" charset="0"/>
              <a:cs typeface="Times New Roman" pitchFamily="18" charset="0"/>
            </a:endParaRPr>
          </a:p>
        </p:txBody>
      </p:sp>
      <p:sp>
        <p:nvSpPr>
          <p:cNvPr id="6" name="Прямоугольник 5"/>
          <p:cNvSpPr/>
          <p:nvPr/>
        </p:nvSpPr>
        <p:spPr>
          <a:xfrm>
            <a:off x="311728" y="3719945"/>
            <a:ext cx="11596254" cy="285403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23850" algn="just">
              <a:lnSpc>
                <a:spcPct val="107000"/>
              </a:lnSpc>
            </a:pPr>
            <a:r>
              <a:rPr lang="ru-RU" altLang="ky-KG" sz="4000" b="1" dirty="0" err="1" smtClean="0">
                <a:solidFill>
                  <a:srgbClr val="FF0000"/>
                </a:solidFill>
                <a:latin typeface="Times New Roman" pitchFamily="18" charset="0"/>
                <a:cs typeface="Times New Roman" pitchFamily="18" charset="0"/>
              </a:rPr>
              <a:t>Доктор-программалар</a:t>
            </a:r>
            <a:r>
              <a:rPr lang="ru-RU" altLang="ky-KG" sz="4000" b="1" dirty="0" smtClean="0">
                <a:solidFill>
                  <a:srgbClr val="FF000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Вирусту</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таап</a:t>
            </a:r>
            <a:r>
              <a:rPr lang="ru-RU" altLang="ky-KG" sz="4000" dirty="0" smtClean="0">
                <a:solidFill>
                  <a:srgbClr val="0070C0"/>
                </a:solidFill>
                <a:latin typeface="Times New Roman" pitchFamily="18" charset="0"/>
                <a:cs typeface="Times New Roman" pitchFamily="18" charset="0"/>
              </a:rPr>
              <a:t> эле </a:t>
            </a:r>
            <a:r>
              <a:rPr lang="ru-RU" altLang="ky-KG" sz="4000" dirty="0" err="1" smtClean="0">
                <a:solidFill>
                  <a:srgbClr val="0070C0"/>
                </a:solidFill>
                <a:latin typeface="Times New Roman" pitchFamily="18" charset="0"/>
                <a:cs typeface="Times New Roman" pitchFamily="18" charset="0"/>
              </a:rPr>
              <a:t>тим</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болбостон</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өчүрө </a:t>
            </a:r>
            <a:r>
              <a:rPr lang="ru-RU" altLang="ky-KG" sz="4000" dirty="0" smtClean="0">
                <a:solidFill>
                  <a:srgbClr val="0070C0"/>
                </a:solidFill>
                <a:latin typeface="Times New Roman" pitchFamily="18" charset="0"/>
                <a:cs typeface="Times New Roman" pitchFamily="18" charset="0"/>
              </a:rPr>
              <a:t>да </a:t>
            </a:r>
            <a:r>
              <a:rPr lang="ru-RU" altLang="ky-KG" sz="4000" dirty="0" err="1" smtClean="0">
                <a:solidFill>
                  <a:srgbClr val="0070C0"/>
                </a:solidFill>
                <a:latin typeface="Times New Roman" pitchFamily="18" charset="0"/>
                <a:cs typeface="Times New Roman" pitchFamily="18" charset="0"/>
              </a:rPr>
              <a:t>алат</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Бул</a:t>
            </a:r>
            <a:r>
              <a:rPr lang="ru-RU" altLang="ky-KG" sz="4000" dirty="0" smtClean="0">
                <a:solidFill>
                  <a:srgbClr val="0070C0"/>
                </a:solidFill>
                <a:latin typeface="Times New Roman" pitchFamily="18" charset="0"/>
                <a:cs typeface="Times New Roman" pitchFamily="18" charset="0"/>
              </a:rPr>
              <a:t> вирус </a:t>
            </a:r>
            <a:r>
              <a:rPr lang="ru-RU" altLang="ky-KG" sz="4000" dirty="0" err="1" smtClean="0">
                <a:solidFill>
                  <a:srgbClr val="0070C0"/>
                </a:solidFill>
                <a:latin typeface="Times New Roman" pitchFamily="18" charset="0"/>
                <a:cs typeface="Times New Roman" pitchFamily="18" charset="0"/>
              </a:rPr>
              <a:t>жуккан</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файлдарды</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тазалайт</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Башкача</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айтканда</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файлдарды</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баштапкы</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калыбына</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келтире</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алат</a:t>
            </a:r>
            <a:r>
              <a:rPr lang="ru-RU" altLang="ky-KG" sz="4000" dirty="0" smtClean="0">
                <a:solidFill>
                  <a:srgbClr val="0070C0"/>
                </a:solidFill>
                <a:latin typeface="Times New Roman" pitchFamily="18" charset="0"/>
                <a:cs typeface="Times New Roman" pitchFamily="18" charset="0"/>
              </a:rPr>
              <a:t>.</a:t>
            </a:r>
            <a:endParaRPr lang="ru-RU" altLang="ky-KG" sz="4000"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a:solidFill>
            <a:srgbClr val="FFFF00"/>
          </a:solidFill>
        </p:spPr>
        <p:txBody>
          <a:bodyPr/>
          <a:lstStyle/>
          <a:p>
            <a:r>
              <a:rPr lang="ru-RU" dirty="0" smtClean="0"/>
              <a:t>  _</a:t>
            </a:r>
            <a:endParaRPr lang="ru-RU" dirty="0"/>
          </a:p>
        </p:txBody>
      </p:sp>
      <p:sp>
        <p:nvSpPr>
          <p:cNvPr id="5" name="Прямоугольник 4"/>
          <p:cNvSpPr/>
          <p:nvPr/>
        </p:nvSpPr>
        <p:spPr>
          <a:xfrm>
            <a:off x="270164" y="374072"/>
            <a:ext cx="11575473" cy="309649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23850" algn="just">
              <a:lnSpc>
                <a:spcPct val="107000"/>
              </a:lnSpc>
            </a:pPr>
            <a:r>
              <a:rPr lang="ru-RU" altLang="ky-KG" sz="4000" b="1" dirty="0" err="1" smtClean="0">
                <a:solidFill>
                  <a:srgbClr val="C00000"/>
                </a:solidFill>
                <a:latin typeface="Times New Roman" pitchFamily="18" charset="0"/>
                <a:cs typeface="Times New Roman" pitchFamily="18" charset="0"/>
              </a:rPr>
              <a:t>Ревизор-программалар</a:t>
            </a:r>
            <a:r>
              <a:rPr lang="ru-RU" altLang="ky-KG" sz="4000" dirty="0" smtClean="0">
                <a:solidFill>
                  <a:srgbClr val="00000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төмөнкүчө иштейт</a:t>
            </a:r>
            <a:r>
              <a:rPr lang="ru-RU" altLang="ky-KG" sz="4000" dirty="0" smtClean="0">
                <a:solidFill>
                  <a:srgbClr val="0070C0"/>
                </a:solidFill>
                <a:latin typeface="Times New Roman" pitchFamily="18" charset="0"/>
                <a:cs typeface="Times New Roman" pitchFamily="18" charset="0"/>
              </a:rPr>
              <a:t>. Ал </a:t>
            </a:r>
            <a:r>
              <a:rPr lang="ru-RU" altLang="ky-KG" sz="4000" dirty="0" err="1" smtClean="0">
                <a:solidFill>
                  <a:srgbClr val="0070C0"/>
                </a:solidFill>
                <a:latin typeface="Times New Roman" pitchFamily="18" charset="0"/>
                <a:cs typeface="Times New Roman" pitchFamily="18" charset="0"/>
              </a:rPr>
              <a:t>биринчи</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жолу</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ишке</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киришкенде</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кмпьютердеги</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файлдардын</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папкалардын</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жайгашышын</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жаттап</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калат</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Кийин</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ошол</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боюнча</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салыштырып</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текшерип</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чыгат</a:t>
            </a:r>
            <a:r>
              <a:rPr lang="ru-RU" altLang="ky-KG" sz="4000" dirty="0" smtClean="0">
                <a:solidFill>
                  <a:srgbClr val="0070C0"/>
                </a:solidFill>
                <a:latin typeface="Times New Roman" pitchFamily="18" charset="0"/>
                <a:cs typeface="Times New Roman" pitchFamily="18" charset="0"/>
              </a:rPr>
              <a:t>.</a:t>
            </a:r>
            <a:endParaRPr lang="ky-KG" altLang="ky-KG" sz="4000" dirty="0">
              <a:solidFill>
                <a:srgbClr val="0070C0"/>
              </a:solidFill>
              <a:latin typeface="Times New Roman" pitchFamily="18" charset="0"/>
              <a:cs typeface="Times New Roman" pitchFamily="18" charset="0"/>
            </a:endParaRPr>
          </a:p>
        </p:txBody>
      </p:sp>
      <p:sp>
        <p:nvSpPr>
          <p:cNvPr id="6" name="Прямоугольник 5"/>
          <p:cNvSpPr/>
          <p:nvPr/>
        </p:nvSpPr>
        <p:spPr>
          <a:xfrm>
            <a:off x="311728" y="3719945"/>
            <a:ext cx="11596254" cy="285403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23850" algn="just">
              <a:lnSpc>
                <a:spcPct val="107000"/>
              </a:lnSpc>
            </a:pPr>
            <a:r>
              <a:rPr lang="ru-RU" altLang="ky-KG" sz="4000" b="1" dirty="0" err="1" smtClean="0">
                <a:solidFill>
                  <a:srgbClr val="FF0000"/>
                </a:solidFill>
                <a:latin typeface="Times New Roman" pitchFamily="18" charset="0"/>
                <a:cs typeface="Times New Roman" pitchFamily="18" charset="0"/>
              </a:rPr>
              <a:t>Чыпка-программалар</a:t>
            </a:r>
            <a:r>
              <a:rPr lang="ru-RU" altLang="ky-KG" sz="4000" b="1" dirty="0">
                <a:solidFill>
                  <a:srgbClr val="00000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Маалыматтарды</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киргизүүдө файлдарды</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текшерип</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киргизет</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Эгер</a:t>
            </a:r>
            <a:r>
              <a:rPr lang="ru-RU" altLang="ky-KG" sz="4000" dirty="0" smtClean="0">
                <a:solidFill>
                  <a:srgbClr val="0070C0"/>
                </a:solidFill>
                <a:latin typeface="Times New Roman" pitchFamily="18" charset="0"/>
                <a:cs typeface="Times New Roman" pitchFamily="18" charset="0"/>
              </a:rPr>
              <a:t> вирус </a:t>
            </a:r>
            <a:r>
              <a:rPr lang="ru-RU" altLang="ky-KG" sz="4000" dirty="0" err="1" smtClean="0">
                <a:solidFill>
                  <a:srgbClr val="0070C0"/>
                </a:solidFill>
                <a:latin typeface="Times New Roman" pitchFamily="18" charset="0"/>
                <a:cs typeface="Times New Roman" pitchFamily="18" charset="0"/>
              </a:rPr>
              <a:t>таап</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алса</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дароо</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колдонуучуга</a:t>
            </a:r>
            <a:r>
              <a:rPr lang="ru-RU" altLang="ky-KG" sz="4000" dirty="0" smtClean="0">
                <a:solidFill>
                  <a:srgbClr val="0070C0"/>
                </a:solidFill>
                <a:latin typeface="Times New Roman" pitchFamily="18" charset="0"/>
                <a:cs typeface="Times New Roman" pitchFamily="18" charset="0"/>
              </a:rPr>
              <a:t> </a:t>
            </a:r>
            <a:r>
              <a:rPr lang="ru-RU" altLang="ky-KG" sz="4000" dirty="0" err="1" smtClean="0">
                <a:solidFill>
                  <a:srgbClr val="0070C0"/>
                </a:solidFill>
                <a:latin typeface="Times New Roman" pitchFamily="18" charset="0"/>
                <a:cs typeface="Times New Roman" pitchFamily="18" charset="0"/>
              </a:rPr>
              <a:t>билдирет</a:t>
            </a:r>
            <a:endParaRPr lang="ru-RU" altLang="ky-KG" sz="4000"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348915" y="240631"/>
            <a:ext cx="8807116" cy="155207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3600" dirty="0" smtClean="0">
                <a:solidFill>
                  <a:schemeClr val="tx1"/>
                </a:solidFill>
                <a:latin typeface="Times New Roman" panose="02020603050405020304" pitchFamily="18" charset="0"/>
                <a:cs typeface="Times New Roman" panose="02020603050405020304" pitchFamily="18" charset="0"/>
              </a:rPr>
              <a:t>Эң алгачкы вирус качан пайда болгон?</a:t>
            </a:r>
            <a:endParaRPr lang="ru-RU" sz="3600" dirty="0">
              <a:solidFill>
                <a:schemeClr val="tx1"/>
              </a:solidFill>
              <a:latin typeface="Times New Roman" panose="02020603050405020304" pitchFamily="18" charset="0"/>
              <a:cs typeface="Times New Roman" panose="02020603050405020304" pitchFamily="18" charset="0"/>
            </a:endParaRPr>
          </a:p>
        </p:txBody>
      </p:sp>
      <p:sp>
        <p:nvSpPr>
          <p:cNvPr id="5" name="Скругленный прямоугольник 4"/>
          <p:cNvSpPr/>
          <p:nvPr/>
        </p:nvSpPr>
        <p:spPr>
          <a:xfrm>
            <a:off x="433137" y="2249905"/>
            <a:ext cx="4211052" cy="127534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4000" dirty="0" smtClean="0">
                <a:solidFill>
                  <a:schemeClr val="tx1"/>
                </a:solidFill>
                <a:latin typeface="Times New Roman" panose="02020603050405020304" pitchFamily="18" charset="0"/>
                <a:cs typeface="Times New Roman" panose="02020603050405020304" pitchFamily="18" charset="0"/>
              </a:rPr>
              <a:t>1957-жылы</a:t>
            </a:r>
            <a:endParaRPr lang="ru-RU" sz="4000" dirty="0">
              <a:solidFill>
                <a:schemeClr val="tx1"/>
              </a:solidFill>
              <a:latin typeface="Times New Roman" panose="02020603050405020304" pitchFamily="18" charset="0"/>
              <a:cs typeface="Times New Roman" panose="02020603050405020304" pitchFamily="18" charset="0"/>
            </a:endParaRPr>
          </a:p>
        </p:txBody>
      </p:sp>
      <p:sp>
        <p:nvSpPr>
          <p:cNvPr id="6" name="Скругленный прямоугольник 5"/>
          <p:cNvSpPr/>
          <p:nvPr/>
        </p:nvSpPr>
        <p:spPr>
          <a:xfrm>
            <a:off x="429123" y="4279232"/>
            <a:ext cx="4211052" cy="127534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4000" dirty="0" smtClean="0">
                <a:solidFill>
                  <a:schemeClr val="tx1"/>
                </a:solidFill>
                <a:latin typeface="Times New Roman" panose="02020603050405020304" pitchFamily="18" charset="0"/>
                <a:cs typeface="Times New Roman" panose="02020603050405020304" pitchFamily="18" charset="0"/>
              </a:rPr>
              <a:t>1969-жылы</a:t>
            </a:r>
            <a:endParaRPr lang="ru-RU" sz="4000" dirty="0">
              <a:solidFill>
                <a:schemeClr val="tx1"/>
              </a:solidFill>
              <a:latin typeface="Times New Roman" panose="02020603050405020304" pitchFamily="18" charset="0"/>
              <a:cs typeface="Times New Roman" panose="02020603050405020304" pitchFamily="18" charset="0"/>
            </a:endParaRPr>
          </a:p>
        </p:txBody>
      </p:sp>
      <p:sp>
        <p:nvSpPr>
          <p:cNvPr id="7" name="Скругленный прямоугольник 6"/>
          <p:cNvSpPr/>
          <p:nvPr/>
        </p:nvSpPr>
        <p:spPr>
          <a:xfrm>
            <a:off x="5217706" y="2245889"/>
            <a:ext cx="4211052" cy="127534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4000" dirty="0" smtClean="0">
                <a:solidFill>
                  <a:schemeClr val="tx1"/>
                </a:solidFill>
                <a:latin typeface="Times New Roman" panose="02020603050405020304" pitchFamily="18" charset="0"/>
                <a:cs typeface="Times New Roman" panose="02020603050405020304" pitchFamily="18" charset="0"/>
              </a:rPr>
              <a:t>1983-жылы</a:t>
            </a:r>
            <a:endParaRPr lang="ru-RU" sz="4000" dirty="0">
              <a:solidFill>
                <a:schemeClr val="tx1"/>
              </a:solidFill>
              <a:latin typeface="Times New Roman" panose="02020603050405020304" pitchFamily="18" charset="0"/>
              <a:cs typeface="Times New Roman" panose="02020603050405020304" pitchFamily="18" charset="0"/>
            </a:endParaRPr>
          </a:p>
        </p:txBody>
      </p:sp>
      <p:sp>
        <p:nvSpPr>
          <p:cNvPr id="8" name="Скругленный прямоугольник 7"/>
          <p:cNvSpPr/>
          <p:nvPr/>
        </p:nvSpPr>
        <p:spPr>
          <a:xfrm>
            <a:off x="5213692" y="4275216"/>
            <a:ext cx="4211052" cy="127534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4000" dirty="0" smtClean="0">
                <a:solidFill>
                  <a:schemeClr val="tx1"/>
                </a:solidFill>
                <a:latin typeface="Times New Roman" panose="02020603050405020304" pitchFamily="18" charset="0"/>
                <a:cs typeface="Times New Roman" panose="02020603050405020304" pitchFamily="18" charset="0"/>
              </a:rPr>
              <a:t>2000-жылы</a:t>
            </a:r>
            <a:endParaRPr lang="ru-RU" sz="4000" dirty="0">
              <a:solidFill>
                <a:schemeClr val="tx1"/>
              </a:solidFill>
              <a:latin typeface="Times New Roman" panose="02020603050405020304" pitchFamily="18" charset="0"/>
              <a:cs typeface="Times New Roman" panose="02020603050405020304" pitchFamily="18" charset="0"/>
            </a:endParaRPr>
          </a:p>
        </p:txBody>
      </p:sp>
      <p:sp>
        <p:nvSpPr>
          <p:cNvPr id="9" name="Овал 8"/>
          <p:cNvSpPr/>
          <p:nvPr/>
        </p:nvSpPr>
        <p:spPr>
          <a:xfrm>
            <a:off x="10082151" y="240631"/>
            <a:ext cx="1844806" cy="173067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3600" i="1" dirty="0" smtClean="0">
                <a:solidFill>
                  <a:schemeClr val="bg1"/>
                </a:solidFill>
                <a:latin typeface="Times New Roman" panose="02020603050405020304" pitchFamily="18" charset="0"/>
                <a:cs typeface="Times New Roman" panose="02020603050405020304" pitchFamily="18" charset="0"/>
              </a:rPr>
              <a:t>1-суроо</a:t>
            </a:r>
            <a:endParaRPr lang="ru-RU" sz="36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26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6" presetClass="exit" presetSubtype="21" fill="hold" grpId="0" nodeType="withEffect">
                                  <p:stCondLst>
                                    <p:cond delay="0"/>
                                  </p:stCondLst>
                                  <p:childTnLst>
                                    <p:animEffect transition="out" filter="barn(inVertical)">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6" presetClass="exit" presetSubtype="21" fill="hold" grpId="0" nodeType="withEffect">
                                  <p:stCondLst>
                                    <p:cond delay="0"/>
                                  </p:stCondLst>
                                  <p:childTnLst>
                                    <p:animEffect transition="out" filter="barn(inVertical)">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вал 3"/>
          <p:cNvSpPr/>
          <p:nvPr/>
        </p:nvSpPr>
        <p:spPr>
          <a:xfrm>
            <a:off x="10098156" y="132522"/>
            <a:ext cx="1961322" cy="209384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3600" i="1" dirty="0" smtClean="0">
                <a:solidFill>
                  <a:schemeClr val="bg1"/>
                </a:solidFill>
                <a:latin typeface="Times New Roman" panose="02020603050405020304" pitchFamily="18" charset="0"/>
                <a:cs typeface="Times New Roman" panose="02020603050405020304" pitchFamily="18" charset="0"/>
              </a:rPr>
              <a:t>2-суроо</a:t>
            </a:r>
            <a:endParaRPr lang="ru-RU" sz="3600" i="1" dirty="0">
              <a:solidFill>
                <a:schemeClr val="bg1"/>
              </a:solidFill>
              <a:latin typeface="Times New Roman" panose="02020603050405020304" pitchFamily="18" charset="0"/>
              <a:cs typeface="Times New Roman" panose="02020603050405020304" pitchFamily="18" charset="0"/>
            </a:endParaRPr>
          </a:p>
        </p:txBody>
      </p:sp>
      <p:sp>
        <p:nvSpPr>
          <p:cNvPr id="5" name="Скругленный прямоугольник 4"/>
          <p:cNvSpPr/>
          <p:nvPr/>
        </p:nvSpPr>
        <p:spPr>
          <a:xfrm>
            <a:off x="914400" y="371061"/>
            <a:ext cx="8136835" cy="139147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4800" b="1" i="1" dirty="0" smtClean="0">
                <a:solidFill>
                  <a:srgbClr val="C00000"/>
                </a:solidFill>
                <a:latin typeface="Times New Roman" panose="02020603050405020304" pitchFamily="18" charset="0"/>
                <a:cs typeface="Times New Roman" panose="02020603050405020304" pitchFamily="18" charset="0"/>
              </a:rPr>
              <a:t>Кайсынысы а</a:t>
            </a:r>
            <a:r>
              <a:rPr lang="ky-KG" sz="4800" b="1" i="1" dirty="0" smtClean="0">
                <a:solidFill>
                  <a:srgbClr val="C00000"/>
                </a:solidFill>
                <a:latin typeface="Times New Roman" panose="02020603050405020304" pitchFamily="18" charset="0"/>
                <a:cs typeface="Times New Roman" panose="02020603050405020304" pitchFamily="18" charset="0"/>
              </a:rPr>
              <a:t>нтивирустук программа</a:t>
            </a:r>
            <a:r>
              <a:rPr lang="en-US" sz="4800" b="1" i="1" dirty="0" smtClean="0">
                <a:solidFill>
                  <a:srgbClr val="C00000"/>
                </a:solidFill>
                <a:latin typeface="Times New Roman" panose="02020603050405020304" pitchFamily="18" charset="0"/>
                <a:cs typeface="Times New Roman" panose="02020603050405020304" pitchFamily="18" charset="0"/>
              </a:rPr>
              <a:t>?</a:t>
            </a:r>
            <a:endParaRPr lang="ru-RU" sz="4800" b="1" i="1" dirty="0">
              <a:solidFill>
                <a:srgbClr val="C00000"/>
              </a:solidFill>
              <a:latin typeface="Times New Roman" panose="02020603050405020304" pitchFamily="18" charset="0"/>
              <a:cs typeface="Times New Roman" panose="02020603050405020304" pitchFamily="18" charset="0"/>
            </a:endParaRPr>
          </a:p>
        </p:txBody>
      </p:sp>
      <p:sp>
        <p:nvSpPr>
          <p:cNvPr id="6" name="Скругленный прямоугольник 5"/>
          <p:cNvSpPr/>
          <p:nvPr/>
        </p:nvSpPr>
        <p:spPr>
          <a:xfrm>
            <a:off x="742122" y="2226365"/>
            <a:ext cx="3922643" cy="145773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Times New Roman" panose="02020603050405020304" pitchFamily="18" charset="0"/>
                <a:cs typeface="Times New Roman" panose="02020603050405020304" pitchFamily="18" charset="0"/>
              </a:rPr>
              <a:t>ADOBE</a:t>
            </a:r>
            <a:endParaRPr lang="ru-RU" sz="3600" dirty="0">
              <a:solidFill>
                <a:schemeClr val="tx1"/>
              </a:solidFill>
              <a:latin typeface="Times New Roman" panose="02020603050405020304" pitchFamily="18" charset="0"/>
              <a:cs typeface="Times New Roman" panose="02020603050405020304" pitchFamily="18" charset="0"/>
            </a:endParaRPr>
          </a:p>
        </p:txBody>
      </p:sp>
      <p:sp>
        <p:nvSpPr>
          <p:cNvPr id="7" name="Скругленный прямоугольник 6"/>
          <p:cNvSpPr/>
          <p:nvPr/>
        </p:nvSpPr>
        <p:spPr>
          <a:xfrm>
            <a:off x="722245" y="4207565"/>
            <a:ext cx="3922643" cy="145773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Times New Roman" panose="02020603050405020304" pitchFamily="18" charset="0"/>
                <a:cs typeface="Times New Roman" panose="02020603050405020304" pitchFamily="18" charset="0"/>
              </a:rPr>
              <a:t>AIDA64</a:t>
            </a:r>
            <a:endParaRPr lang="ru-RU" sz="3600" dirty="0">
              <a:solidFill>
                <a:schemeClr val="tx1"/>
              </a:solidFill>
              <a:latin typeface="Times New Roman" panose="02020603050405020304" pitchFamily="18" charset="0"/>
              <a:cs typeface="Times New Roman" panose="02020603050405020304" pitchFamily="18" charset="0"/>
            </a:endParaRPr>
          </a:p>
        </p:txBody>
      </p:sp>
      <p:sp>
        <p:nvSpPr>
          <p:cNvPr id="8" name="Скругленный прямоугольник 7"/>
          <p:cNvSpPr/>
          <p:nvPr/>
        </p:nvSpPr>
        <p:spPr>
          <a:xfrm>
            <a:off x="5824342" y="2219741"/>
            <a:ext cx="3922643" cy="145773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Times New Roman" panose="02020603050405020304" pitchFamily="18" charset="0"/>
                <a:cs typeface="Times New Roman" panose="02020603050405020304" pitchFamily="18" charset="0"/>
              </a:rPr>
              <a:t>AVAST</a:t>
            </a:r>
            <a:endParaRPr lang="ru-RU" sz="3600" dirty="0">
              <a:solidFill>
                <a:schemeClr val="tx1"/>
              </a:solidFill>
              <a:latin typeface="Times New Roman" panose="02020603050405020304" pitchFamily="18" charset="0"/>
              <a:cs typeface="Times New Roman" panose="02020603050405020304" pitchFamily="18" charset="0"/>
            </a:endParaRPr>
          </a:p>
        </p:txBody>
      </p:sp>
      <p:sp>
        <p:nvSpPr>
          <p:cNvPr id="9" name="Скругленный прямоугольник 8"/>
          <p:cNvSpPr/>
          <p:nvPr/>
        </p:nvSpPr>
        <p:spPr>
          <a:xfrm>
            <a:off x="5804465" y="4200941"/>
            <a:ext cx="3922643" cy="145773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Times New Roman" panose="02020603050405020304" pitchFamily="18" charset="0"/>
                <a:cs typeface="Times New Roman" panose="02020603050405020304" pitchFamily="18" charset="0"/>
              </a:rPr>
              <a:t>AOMEI</a:t>
            </a:r>
            <a:endParaRPr lang="ru-RU"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78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6" presetClass="exit" presetSubtype="21" fill="hold" grpId="0" nodeType="withEffect">
                                  <p:stCondLst>
                                    <p:cond delay="0"/>
                                  </p:stCondLst>
                                  <p:childTnLst>
                                    <p:animEffect transition="out" filter="barn(inVertical)">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6" presetClass="exit" presetSubtype="21" fill="hold" grpId="0" nodeType="withEffect">
                                  <p:stCondLst>
                                    <p:cond delay="0"/>
                                  </p:stCondLst>
                                  <p:childTnLst>
                                    <p:animEffect transition="out" filter="barn(inVertical)">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кругленный прямоугольник 1"/>
          <p:cNvSpPr/>
          <p:nvPr/>
        </p:nvSpPr>
        <p:spPr>
          <a:xfrm>
            <a:off x="1383632" y="180474"/>
            <a:ext cx="7435515" cy="1082842"/>
          </a:xfrm>
          <a:prstGeom prst="roundRect">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4000" dirty="0" smtClean="0">
                <a:ln>
                  <a:solidFill>
                    <a:srgbClr val="0070C0"/>
                  </a:solidFill>
                </a:ln>
                <a:solidFill>
                  <a:srgbClr val="FF0000"/>
                </a:solidFill>
                <a:latin typeface="Times New Roman" panose="02020603050405020304" pitchFamily="18" charset="0"/>
                <a:cs typeface="Times New Roman" panose="02020603050405020304" pitchFamily="18" charset="0"/>
              </a:rPr>
              <a:t>Сабагыбыздын максаты.</a:t>
            </a:r>
            <a:endParaRPr lang="ru-RU" sz="4000" dirty="0">
              <a:ln>
                <a:solidFill>
                  <a:srgbClr val="0070C0"/>
                </a:solidFill>
              </a:ln>
              <a:solidFill>
                <a:srgbClr val="FF0000"/>
              </a:solidFill>
              <a:latin typeface="Times New Roman" panose="02020603050405020304" pitchFamily="18" charset="0"/>
              <a:cs typeface="Times New Roman" panose="02020603050405020304" pitchFamily="18" charset="0"/>
            </a:endParaRPr>
          </a:p>
        </p:txBody>
      </p:sp>
      <p:sp>
        <p:nvSpPr>
          <p:cNvPr id="5" name="Скругленный прямоугольник 4"/>
          <p:cNvSpPr/>
          <p:nvPr/>
        </p:nvSpPr>
        <p:spPr>
          <a:xfrm>
            <a:off x="1383632" y="1720516"/>
            <a:ext cx="7435515" cy="110690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3600" dirty="0" smtClean="0">
                <a:solidFill>
                  <a:schemeClr val="tx1"/>
                </a:solidFill>
                <a:latin typeface="Times New Roman" panose="02020603050405020304" pitchFamily="18" charset="0"/>
                <a:cs typeface="Times New Roman" panose="02020603050405020304" pitchFamily="18" charset="0"/>
              </a:rPr>
              <a:t>Вирус жөнүндө түшүнүк ала алдыкпы?.</a:t>
            </a:r>
            <a:endParaRPr lang="ru-RU" sz="3600" dirty="0">
              <a:solidFill>
                <a:schemeClr val="tx1"/>
              </a:solidFill>
              <a:latin typeface="Times New Roman" panose="02020603050405020304" pitchFamily="18" charset="0"/>
              <a:cs typeface="Times New Roman" panose="02020603050405020304" pitchFamily="18" charset="0"/>
            </a:endParaRPr>
          </a:p>
        </p:txBody>
      </p:sp>
      <p:sp>
        <p:nvSpPr>
          <p:cNvPr id="6" name="Скругленный прямоугольник 5"/>
          <p:cNvSpPr/>
          <p:nvPr/>
        </p:nvSpPr>
        <p:spPr>
          <a:xfrm>
            <a:off x="1379616" y="3003885"/>
            <a:ext cx="7435515" cy="154405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3600" dirty="0" smtClean="0">
                <a:solidFill>
                  <a:schemeClr val="tx1"/>
                </a:solidFill>
                <a:latin typeface="Times New Roman" panose="02020603050405020304" pitchFamily="18" charset="0"/>
                <a:cs typeface="Times New Roman" panose="02020603050405020304" pitchFamily="18" charset="0"/>
              </a:rPr>
              <a:t>Вирустүн түрлөрү жана иш аракеттери тууралуу маалымат алдыкпы?.</a:t>
            </a:r>
            <a:endParaRPr lang="ru-RU" sz="3600" dirty="0">
              <a:solidFill>
                <a:schemeClr val="tx1"/>
              </a:solidFill>
              <a:latin typeface="Times New Roman" panose="02020603050405020304" pitchFamily="18" charset="0"/>
              <a:cs typeface="Times New Roman" panose="02020603050405020304" pitchFamily="18" charset="0"/>
            </a:endParaRPr>
          </a:p>
        </p:txBody>
      </p:sp>
      <p:sp>
        <p:nvSpPr>
          <p:cNvPr id="7" name="Скругленный прямоугольник 6"/>
          <p:cNvSpPr/>
          <p:nvPr/>
        </p:nvSpPr>
        <p:spPr>
          <a:xfrm>
            <a:off x="1379616" y="4864770"/>
            <a:ext cx="7435515" cy="1106905"/>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3600" dirty="0" smtClean="0">
                <a:solidFill>
                  <a:srgbClr val="FFFF00"/>
                </a:solidFill>
                <a:latin typeface="Times New Roman" panose="02020603050405020304" pitchFamily="18" charset="0"/>
                <a:cs typeface="Times New Roman" panose="02020603050405020304" pitchFamily="18" charset="0"/>
              </a:rPr>
              <a:t>Вирустан кантип коргонуу тууралу билебизби</a:t>
            </a:r>
            <a:r>
              <a:rPr lang="ky-KG" sz="3600" dirty="0" smtClean="0">
                <a:solidFill>
                  <a:srgbClr val="FFFF00"/>
                </a:solidFill>
                <a:latin typeface="Times New Roman" panose="02020603050405020304" pitchFamily="18" charset="0"/>
                <a:cs typeface="Times New Roman" panose="02020603050405020304" pitchFamily="18" charset="0"/>
              </a:rPr>
              <a:t>?</a:t>
            </a:r>
            <a:endParaRPr lang="ru-RU" sz="32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55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par>
                          <p:cTn id="12" fill="hold">
                            <p:stCondLst>
                              <p:cond delay="2500"/>
                            </p:stCondLst>
                            <p:childTnLst>
                              <p:par>
                                <p:cTn id="13" presetID="22" presetClass="entr" presetSubtype="8" fill="hold" grpId="0" nodeType="afterEffect">
                                  <p:stCondLst>
                                    <p:cond delay="15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кругленный прямоугольник 1"/>
          <p:cNvSpPr/>
          <p:nvPr/>
        </p:nvSpPr>
        <p:spPr>
          <a:xfrm>
            <a:off x="1383632" y="180474"/>
            <a:ext cx="7435515" cy="1082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4000" dirty="0" smtClean="0">
                <a:solidFill>
                  <a:srgbClr val="FFFF00"/>
                </a:solidFill>
                <a:latin typeface="Times New Roman" panose="02020603050405020304" pitchFamily="18" charset="0"/>
                <a:cs typeface="Times New Roman" panose="02020603050405020304" pitchFamily="18" charset="0"/>
              </a:rPr>
              <a:t>Сабагыбыздын максаты.</a:t>
            </a:r>
            <a:endParaRPr lang="ru-RU" sz="4000" dirty="0">
              <a:solidFill>
                <a:srgbClr val="FFFF00"/>
              </a:solidFill>
              <a:latin typeface="Times New Roman" panose="02020603050405020304" pitchFamily="18" charset="0"/>
              <a:cs typeface="Times New Roman" panose="02020603050405020304" pitchFamily="18" charset="0"/>
            </a:endParaRPr>
          </a:p>
        </p:txBody>
      </p:sp>
      <p:sp>
        <p:nvSpPr>
          <p:cNvPr id="5" name="Скругленный прямоугольник 4"/>
          <p:cNvSpPr/>
          <p:nvPr/>
        </p:nvSpPr>
        <p:spPr>
          <a:xfrm>
            <a:off x="1383632" y="1720516"/>
            <a:ext cx="7435515" cy="110690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3600" dirty="0" smtClean="0">
                <a:solidFill>
                  <a:srgbClr val="FF0000"/>
                </a:solidFill>
                <a:latin typeface="Times New Roman" panose="02020603050405020304" pitchFamily="18" charset="0"/>
                <a:cs typeface="Times New Roman" panose="02020603050405020304" pitchFamily="18" charset="0"/>
              </a:rPr>
              <a:t>Вирус жөнүндө түшүнүк алышат.</a:t>
            </a:r>
            <a:endParaRPr lang="ru-RU" sz="3600" dirty="0">
              <a:solidFill>
                <a:srgbClr val="FF0000"/>
              </a:solidFill>
              <a:latin typeface="Times New Roman" panose="02020603050405020304" pitchFamily="18" charset="0"/>
              <a:cs typeface="Times New Roman" panose="02020603050405020304" pitchFamily="18" charset="0"/>
            </a:endParaRPr>
          </a:p>
        </p:txBody>
      </p:sp>
      <p:sp>
        <p:nvSpPr>
          <p:cNvPr id="6" name="Скругленный прямоугольник 5"/>
          <p:cNvSpPr/>
          <p:nvPr/>
        </p:nvSpPr>
        <p:spPr>
          <a:xfrm>
            <a:off x="1379616" y="3003885"/>
            <a:ext cx="7435515" cy="15440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3600" dirty="0" smtClean="0">
                <a:solidFill>
                  <a:schemeClr val="tx1"/>
                </a:solidFill>
                <a:latin typeface="Times New Roman" panose="02020603050405020304" pitchFamily="18" charset="0"/>
                <a:cs typeface="Times New Roman" panose="02020603050405020304" pitchFamily="18" charset="0"/>
              </a:rPr>
              <a:t>Вирустүн түрлөрү жана иш аракеттери тууралуу маалымат алышат.</a:t>
            </a:r>
            <a:endParaRPr lang="ru-RU" sz="3600" dirty="0">
              <a:solidFill>
                <a:schemeClr val="tx1"/>
              </a:solidFill>
              <a:latin typeface="Times New Roman" panose="02020603050405020304" pitchFamily="18" charset="0"/>
              <a:cs typeface="Times New Roman" panose="02020603050405020304" pitchFamily="18" charset="0"/>
            </a:endParaRPr>
          </a:p>
        </p:txBody>
      </p:sp>
      <p:sp>
        <p:nvSpPr>
          <p:cNvPr id="7" name="Скругленный прямоугольник 6"/>
          <p:cNvSpPr/>
          <p:nvPr/>
        </p:nvSpPr>
        <p:spPr>
          <a:xfrm>
            <a:off x="1379616" y="4864770"/>
            <a:ext cx="7435515" cy="110690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3600" dirty="0" smtClean="0">
                <a:solidFill>
                  <a:schemeClr val="tx1"/>
                </a:solidFill>
                <a:latin typeface="Times New Roman" panose="02020603050405020304" pitchFamily="18" charset="0"/>
                <a:cs typeface="Times New Roman" panose="02020603050405020304" pitchFamily="18" charset="0"/>
              </a:rPr>
              <a:t>Вирустан кантип коргонуу тууралу билишет</a:t>
            </a:r>
            <a:r>
              <a:rPr lang="ky-KG" sz="3200" dirty="0" smtClean="0">
                <a:solidFill>
                  <a:schemeClr val="tx1"/>
                </a:solidFill>
                <a:latin typeface="Times New Roman" panose="02020603050405020304" pitchFamily="18" charset="0"/>
                <a:cs typeface="Times New Roman" panose="02020603050405020304" pitchFamily="18" charset="0"/>
              </a:rPr>
              <a:t>.</a:t>
            </a:r>
            <a:endParaRPr lang="ru-RU"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72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par>
                          <p:cTn id="12" fill="hold">
                            <p:stCondLst>
                              <p:cond delay="2500"/>
                            </p:stCondLst>
                            <p:childTnLst>
                              <p:par>
                                <p:cTn id="13" presetID="22" presetClass="entr" presetSubtype="8" fill="hold" grpId="0" nodeType="afterEffect">
                                  <p:stCondLst>
                                    <p:cond delay="15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09601" y="257814"/>
            <a:ext cx="8991600" cy="174243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6600" b="1" dirty="0" smtClean="0">
                <a:solidFill>
                  <a:srgbClr val="FFFF00"/>
                </a:solidFill>
                <a:latin typeface="Times New Roman" panose="02020603050405020304" pitchFamily="18" charset="0"/>
                <a:cs typeface="Times New Roman" panose="02020603050405020304" pitchFamily="18" charset="0"/>
              </a:rPr>
              <a:t>Үй тапшырма?</a:t>
            </a:r>
            <a:endParaRPr lang="ru-RU" sz="6600" b="1" dirty="0">
              <a:solidFill>
                <a:srgbClr val="FFFF00"/>
              </a:solidFill>
              <a:latin typeface="Times New Roman" panose="02020603050405020304" pitchFamily="18" charset="0"/>
              <a:cs typeface="Times New Roman" panose="02020603050405020304" pitchFamily="18" charset="0"/>
            </a:endParaRPr>
          </a:p>
        </p:txBody>
      </p:sp>
      <p:sp>
        <p:nvSpPr>
          <p:cNvPr id="3" name="Скругленный прямоугольник 2"/>
          <p:cNvSpPr/>
          <p:nvPr/>
        </p:nvSpPr>
        <p:spPr>
          <a:xfrm>
            <a:off x="609600" y="3139937"/>
            <a:ext cx="10229849" cy="253696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8000" b="1" dirty="0" smtClean="0">
                <a:solidFill>
                  <a:srgbClr val="7030A0"/>
                </a:solidFill>
                <a:latin typeface="A97_Oktom_Decor" panose="02020500000000000000" pitchFamily="18" charset="0"/>
                <a:cs typeface="Times New Roman" panose="02020603050405020304" pitchFamily="18" charset="0"/>
              </a:rPr>
              <a:t>326-беттеги </a:t>
            </a:r>
          </a:p>
          <a:p>
            <a:pPr algn="ctr"/>
            <a:r>
              <a:rPr lang="ky-KG" sz="8000" b="1" dirty="0" smtClean="0">
                <a:solidFill>
                  <a:srgbClr val="7030A0"/>
                </a:solidFill>
                <a:latin typeface="A97_Oktom_Decor" panose="02020500000000000000" pitchFamily="18" charset="0"/>
                <a:cs typeface="Times New Roman" panose="02020603050405020304" pitchFamily="18" charset="0"/>
              </a:rPr>
              <a:t>Маалымат коопсуздугу</a:t>
            </a:r>
            <a:r>
              <a:rPr lang="ky-KG" sz="8000" b="1" dirty="0" smtClean="0">
                <a:solidFill>
                  <a:srgbClr val="7030A0"/>
                </a:solidFill>
                <a:latin typeface="A97_Oktom_Decor" panose="02020500000000000000" pitchFamily="18" charset="0"/>
                <a:cs typeface="Times New Roman" panose="02020603050405020304" pitchFamily="18" charset="0"/>
              </a:rPr>
              <a:t>.</a:t>
            </a:r>
            <a:endParaRPr lang="ru-RU" sz="4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28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кругленный прямоугольник 1"/>
          <p:cNvSpPr/>
          <p:nvPr/>
        </p:nvSpPr>
        <p:spPr>
          <a:xfrm>
            <a:off x="794084" y="156411"/>
            <a:ext cx="8097253" cy="10347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3600" dirty="0" smtClean="0">
                <a:latin typeface="Times New Roman" panose="02020603050405020304" pitchFamily="18" charset="0"/>
                <a:cs typeface="Times New Roman" panose="02020603050405020304" pitchFamily="18" charset="0"/>
              </a:rPr>
              <a:t>Келип чыгуу тарыхы.</a:t>
            </a:r>
            <a:endParaRPr lang="ru-RU" sz="36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469231" y="1311767"/>
            <a:ext cx="9661358" cy="5262979"/>
          </a:xfrm>
          <a:prstGeom prst="rect">
            <a:avLst/>
          </a:prstGeom>
        </p:spPr>
        <p:txBody>
          <a:bodyPr wrap="square">
            <a:spAutoFit/>
          </a:bodyPr>
          <a:lstStyle/>
          <a:p>
            <a:r>
              <a:rPr lang="ru-RU" sz="2800" dirty="0" err="1">
                <a:latin typeface="Times New Roman" panose="02020603050405020304" pitchFamily="18" charset="0"/>
                <a:cs typeface="Times New Roman" panose="02020603050405020304" pitchFamily="18" charset="0"/>
              </a:rPr>
              <a:t>Алгачкы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компьютердик</a:t>
            </a:r>
            <a:r>
              <a:rPr lang="ru-RU" sz="2800" dirty="0">
                <a:latin typeface="Times New Roman" panose="02020603050405020304" pitchFamily="18" charset="0"/>
                <a:cs typeface="Times New Roman" panose="02020603050405020304" pitchFamily="18" charset="0"/>
              </a:rPr>
              <a:t> вирус 1969-жылы </a:t>
            </a:r>
            <a:r>
              <a:rPr lang="ru-RU" sz="2800" dirty="0" err="1">
                <a:latin typeface="Times New Roman" panose="02020603050405020304" pitchFamily="18" charset="0"/>
                <a:cs typeface="Times New Roman" panose="02020603050405020304" pitchFamily="18" charset="0"/>
              </a:rPr>
              <a:t>байкалып</a:t>
            </a:r>
            <a:r>
              <a:rPr lang="ru-RU" sz="2800" dirty="0">
                <a:latin typeface="Times New Roman" panose="02020603050405020304" pitchFamily="18" charset="0"/>
                <a:cs typeface="Times New Roman" panose="02020603050405020304" pitchFamily="18" charset="0"/>
              </a:rPr>
              <a:t>, ал ГРИППЕР </a:t>
            </a:r>
            <a:r>
              <a:rPr lang="ru-RU" sz="2800" dirty="0" err="1">
                <a:latin typeface="Times New Roman" panose="02020603050405020304" pitchFamily="18" charset="0"/>
                <a:cs typeface="Times New Roman" panose="02020603050405020304" pitchFamily="18" charset="0"/>
              </a:rPr>
              <a:t>деген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атка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конгон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Чынында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компьютердик</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вирустар</a:t>
            </a:r>
            <a:r>
              <a:rPr lang="ru-RU" sz="2800" dirty="0">
                <a:latin typeface="Times New Roman" panose="02020603050405020304" pitchFamily="18" charset="0"/>
                <a:cs typeface="Times New Roman" panose="02020603050405020304" pitchFamily="18" charset="0"/>
              </a:rPr>
              <a:t> 1980-жылдардан </a:t>
            </a:r>
            <a:r>
              <a:rPr lang="ru-RU" sz="2800" dirty="0" err="1">
                <a:latin typeface="Times New Roman" panose="02020603050405020304" pitchFamily="18" charset="0"/>
                <a:cs typeface="Times New Roman" panose="02020603050405020304" pitchFamily="18" charset="0"/>
              </a:rPr>
              <a:t>баштап</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иштелип</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чыга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баштаган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Вирустардын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алгачкы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эпидемиясы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болсо</a:t>
            </a:r>
            <a:r>
              <a:rPr lang="ru-RU" sz="2800" dirty="0">
                <a:latin typeface="Times New Roman" panose="02020603050405020304" pitchFamily="18" charset="0"/>
                <a:cs typeface="Times New Roman" panose="02020603050405020304" pitchFamily="18" charset="0"/>
              </a:rPr>
              <a:t>, 1987-жылдары </a:t>
            </a:r>
            <a:r>
              <a:rPr lang="ru-RU" sz="2800" dirty="0" err="1">
                <a:latin typeface="Times New Roman" panose="02020603050405020304" pitchFamily="18" charset="0"/>
                <a:cs typeface="Times New Roman" panose="02020603050405020304" pitchFamily="18" charset="0"/>
              </a:rPr>
              <a:t>катталган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Бул</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жылдарда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Врейн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аттуу</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вирустук</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программанын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таралышы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менен</a:t>
            </a:r>
            <a:r>
              <a:rPr lang="ru-RU" sz="2800" dirty="0">
                <a:latin typeface="Times New Roman" panose="02020603050405020304" pitchFamily="18" charset="0"/>
                <a:cs typeface="Times New Roman" panose="02020603050405020304" pitchFamily="18" charset="0"/>
              </a:rPr>
              <a:t> 18 </a:t>
            </a:r>
            <a:r>
              <a:rPr lang="ru-RU" sz="2800" dirty="0" err="1">
                <a:latin typeface="Times New Roman" panose="02020603050405020304" pitchFamily="18" charset="0"/>
                <a:cs typeface="Times New Roman" panose="02020603050405020304" pitchFamily="18" charset="0"/>
              </a:rPr>
              <a:t>миңден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ашуун</a:t>
            </a:r>
            <a:r>
              <a:rPr lang="ru-RU" sz="2800" dirty="0">
                <a:latin typeface="Times New Roman" panose="02020603050405020304" pitchFamily="18" charset="0"/>
                <a:cs typeface="Times New Roman" panose="02020603050405020304" pitchFamily="18" charset="0"/>
              </a:rPr>
              <a:t> компьютер </a:t>
            </a:r>
            <a:r>
              <a:rPr lang="ru-RU" sz="2800" dirty="0" err="1">
                <a:latin typeface="Times New Roman" panose="02020603050405020304" pitchFamily="18" charset="0"/>
                <a:cs typeface="Times New Roman" panose="02020603050405020304" pitchFamily="18" charset="0"/>
              </a:rPr>
              <a:t>иштен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чыккан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Азыркы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учурда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вирустардын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жаңы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түрлөрү</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дүйнөлүк</a:t>
            </a:r>
            <a:r>
              <a:rPr lang="ru-RU" sz="2800" dirty="0">
                <a:latin typeface="Times New Roman" panose="02020603050405020304" pitchFamily="18" charset="0"/>
                <a:cs typeface="Times New Roman" panose="02020603050405020304" pitchFamily="18" charset="0"/>
              </a:rPr>
              <a:t> желе </a:t>
            </a:r>
            <a:r>
              <a:rPr lang="ru-RU" sz="2800" dirty="0" err="1">
                <a:latin typeface="Times New Roman" panose="02020603050405020304" pitchFamily="18" charset="0"/>
                <a:cs typeface="Times New Roman" panose="02020603050405020304" pitchFamily="18" charset="0"/>
              </a:rPr>
              <a:t>аркылуу</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таралып</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келет</a:t>
            </a:r>
            <a:r>
              <a:rPr lang="ru-RU" sz="2800" dirty="0">
                <a:latin typeface="Times New Roman" panose="02020603050405020304" pitchFamily="18" charset="0"/>
                <a:cs typeface="Times New Roman" panose="02020603050405020304" pitchFamily="18" charset="0"/>
              </a:rPr>
              <a:t>. 2000-жылы “Мен сени </a:t>
            </a:r>
            <a:r>
              <a:rPr lang="ru-RU" sz="2800" dirty="0" err="1">
                <a:latin typeface="Times New Roman" panose="02020603050405020304" pitchFamily="18" charset="0"/>
                <a:cs typeface="Times New Roman" panose="02020603050405020304" pitchFamily="18" charset="0"/>
              </a:rPr>
              <a:t>сүйөм</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деп</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аталган</a:t>
            </a:r>
            <a:r>
              <a:rPr lang="ru-RU" sz="2800" dirty="0">
                <a:latin typeface="Times New Roman" panose="02020603050405020304" pitchFamily="18" charset="0"/>
                <a:cs typeface="Times New Roman" panose="02020603050405020304" pitchFamily="18" charset="0"/>
              </a:rPr>
              <a:t> вирус </a:t>
            </a:r>
            <a:r>
              <a:rPr lang="ru-RU" sz="2800" dirty="0" err="1">
                <a:latin typeface="Times New Roman" panose="02020603050405020304" pitchFamily="18" charset="0"/>
                <a:cs typeface="Times New Roman" panose="02020603050405020304" pitchFamily="18" charset="0"/>
              </a:rPr>
              <a:t>электрондук</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почталар</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аркылуу</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таралып</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миллиарддаган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чыгымдарды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алып</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келген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Анын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негизинде</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миңдеген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адамдардын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электрондук</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почталары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жапа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чеккен</a:t>
            </a:r>
            <a:r>
              <a:rPr lang="ru-RU"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2914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858000"/>
          </a:xfrm>
          <a:solidFill>
            <a:srgbClr val="FFFF00"/>
          </a:solidFill>
          <a:ln w="57150">
            <a:solidFill>
              <a:srgbClr val="FF0000"/>
            </a:solidFill>
            <a:prstDash val="lgDashDot"/>
          </a:ln>
        </p:spPr>
        <p:txBody>
          <a:bodyPr/>
          <a:lstStyle/>
          <a:p>
            <a:r>
              <a:rPr lang="ru-RU" dirty="0" smtClean="0"/>
              <a:t>.</a:t>
            </a:r>
            <a:endParaRPr lang="ru-RU" dirty="0"/>
          </a:p>
        </p:txBody>
      </p:sp>
      <p:sp>
        <p:nvSpPr>
          <p:cNvPr id="3" name="Пятно 1 2"/>
          <p:cNvSpPr/>
          <p:nvPr/>
        </p:nvSpPr>
        <p:spPr>
          <a:xfrm>
            <a:off x="997527" y="1475509"/>
            <a:ext cx="10661073" cy="5382491"/>
          </a:xfrm>
          <a:prstGeom prst="irregularSeal1">
            <a:avLst/>
          </a:prstGeom>
          <a:solidFill>
            <a:schemeClr val="accent6">
              <a:lumMod val="20000"/>
              <a:lumOff val="80000"/>
            </a:schemeClr>
          </a:solid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 name="Рисунок 1"/>
          <p:cNvPicPr>
            <a:picLocks noChangeAspect="1"/>
          </p:cNvPicPr>
          <p:nvPr/>
        </p:nvPicPr>
        <p:blipFill>
          <a:blip r:embed="rId2"/>
          <a:srcRect/>
          <a:stretch>
            <a:fillRect/>
          </a:stretch>
        </p:blipFill>
        <p:spPr bwMode="auto">
          <a:xfrm>
            <a:off x="4352439" y="3013361"/>
            <a:ext cx="3274488" cy="2561905"/>
          </a:xfrm>
          <a:prstGeom prst="ellipse">
            <a:avLst/>
          </a:prstGeom>
          <a:ln w="38100">
            <a:solidFill>
              <a:srgbClr val="92D050"/>
            </a:solidFill>
          </a:ln>
          <a:effectLst>
            <a:softEdge rad="112500"/>
          </a:effectLst>
        </p:spPr>
      </p:pic>
      <p:sp>
        <p:nvSpPr>
          <p:cNvPr id="5" name="Блок-схема: перфолента 4"/>
          <p:cNvSpPr/>
          <p:nvPr/>
        </p:nvSpPr>
        <p:spPr>
          <a:xfrm>
            <a:off x="477982" y="249383"/>
            <a:ext cx="11180618" cy="1350818"/>
          </a:xfrm>
          <a:prstGeom prst="flowChartPunchedTape">
            <a:avLst/>
          </a:prstGeom>
          <a:blipFill>
            <a:blip r:embed="rId3"/>
            <a:tile tx="0" ty="0" sx="100000" sy="100000" flip="none" algn="tl"/>
          </a:blip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6600" dirty="0" smtClean="0">
                <a:solidFill>
                  <a:srgbClr val="00B0F0"/>
                </a:solidFill>
              </a:rPr>
              <a:t>Вирус  </a:t>
            </a:r>
            <a:r>
              <a:rPr lang="ru-RU" sz="6600" dirty="0" err="1" smtClean="0">
                <a:solidFill>
                  <a:srgbClr val="00B0F0"/>
                </a:solidFill>
              </a:rPr>
              <a:t>деген</a:t>
            </a:r>
            <a:r>
              <a:rPr lang="ru-RU" sz="6600" dirty="0" smtClean="0">
                <a:solidFill>
                  <a:srgbClr val="00B0F0"/>
                </a:solidFill>
              </a:rPr>
              <a:t>  </a:t>
            </a:r>
            <a:r>
              <a:rPr lang="ru-RU" sz="6600" dirty="0" err="1" smtClean="0">
                <a:solidFill>
                  <a:srgbClr val="00B0F0"/>
                </a:solidFill>
              </a:rPr>
              <a:t>эмне</a:t>
            </a:r>
            <a:r>
              <a:rPr lang="ru-RU" sz="6600" dirty="0" smtClean="0">
                <a:solidFill>
                  <a:srgbClr val="00B0F0"/>
                </a:solidFill>
              </a:rPr>
              <a:t>?</a:t>
            </a:r>
            <a:endParaRPr lang="ru-RU" sz="6600" dirty="0">
              <a:solidFill>
                <a:srgbClr val="00B0F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1209" y="1402685"/>
            <a:ext cx="9320463" cy="4524315"/>
          </a:xfrm>
          <a:prstGeom prst="rect">
            <a:avLst/>
          </a:prstGeom>
        </p:spPr>
        <p:txBody>
          <a:bodyPr wrap="square">
            <a:spAutoFit/>
          </a:bodyPr>
          <a:lstStyle/>
          <a:p>
            <a:r>
              <a:rPr lang="ru-RU" sz="3600" dirty="0">
                <a:latin typeface="Times New Roman" panose="02020603050405020304" pitchFamily="18" charset="0"/>
                <a:cs typeface="Times New Roman" panose="02020603050405020304" pitchFamily="18" charset="0"/>
              </a:rPr>
              <a:t>Вирус </a:t>
            </a:r>
            <a:r>
              <a:rPr lang="ru-RU" sz="3600" dirty="0" err="1">
                <a:latin typeface="Times New Roman" panose="02020603050405020304" pitchFamily="18" charset="0"/>
                <a:cs typeface="Times New Roman" panose="02020603050405020304" pitchFamily="18" charset="0"/>
              </a:rPr>
              <a:t>бул</a:t>
            </a:r>
            <a:r>
              <a:rPr lang="ru-RU" sz="3600" dirty="0">
                <a:latin typeface="Times New Roman" panose="02020603050405020304" pitchFamily="18" charset="0"/>
                <a:cs typeface="Times New Roman" panose="02020603050405020304" pitchFamily="18" charset="0"/>
              </a:rPr>
              <a:t> – </a:t>
            </a:r>
            <a:r>
              <a:rPr lang="ru-RU" sz="3600" dirty="0" err="1">
                <a:latin typeface="Times New Roman" panose="02020603050405020304" pitchFamily="18" charset="0"/>
                <a:cs typeface="Times New Roman" panose="02020603050405020304" pitchFamily="18" charset="0"/>
              </a:rPr>
              <a:t>латынчадан</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которгондо</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уу</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дегенди</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билдирген</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медициналык</a:t>
            </a:r>
            <a:r>
              <a:rPr lang="ru-RU" sz="3600" dirty="0">
                <a:latin typeface="Times New Roman" panose="02020603050405020304" pitchFamily="18" charset="0"/>
                <a:cs typeface="Times New Roman" panose="02020603050405020304" pitchFamily="18" charset="0"/>
              </a:rPr>
              <a:t> термин. </a:t>
            </a:r>
            <a:r>
              <a:rPr lang="ru-RU" sz="3600" dirty="0" err="1">
                <a:latin typeface="Times New Roman" panose="02020603050405020304" pitchFamily="18" charset="0"/>
                <a:cs typeface="Times New Roman" panose="02020603050405020304" pitchFamily="18" charset="0"/>
              </a:rPr>
              <a:t>Технологиялык</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жактан</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алып</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караганда</a:t>
            </a:r>
            <a:r>
              <a:rPr lang="ru-RU" sz="3600" dirty="0">
                <a:latin typeface="Times New Roman" panose="02020603050405020304" pitchFamily="18" charset="0"/>
                <a:cs typeface="Times New Roman" panose="02020603050405020304" pitchFamily="18" charset="0"/>
              </a:rPr>
              <a:t> вирус </a:t>
            </a:r>
            <a:r>
              <a:rPr lang="ru-RU" sz="3600" dirty="0" err="1">
                <a:latin typeface="Times New Roman" panose="02020603050405020304" pitchFamily="18" charset="0"/>
                <a:cs typeface="Times New Roman" panose="02020603050405020304" pitchFamily="18" charset="0"/>
              </a:rPr>
              <a:t>медицинадагыдай</a:t>
            </a:r>
            <a:r>
              <a:rPr lang="ru-RU" sz="3600" dirty="0">
                <a:latin typeface="Times New Roman" panose="02020603050405020304" pitchFamily="18" charset="0"/>
                <a:cs typeface="Times New Roman" panose="02020603050405020304" pitchFamily="18" charset="0"/>
              </a:rPr>
              <a:t> эле </a:t>
            </a:r>
            <a:r>
              <a:rPr lang="ru-RU" sz="3600" dirty="0" err="1">
                <a:latin typeface="Times New Roman" panose="02020603050405020304" pitchFamily="18" charset="0"/>
                <a:cs typeface="Times New Roman" panose="02020603050405020304" pitchFamily="18" charset="0"/>
              </a:rPr>
              <a:t>кызматты</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аткарат</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Компьютердин</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программалык</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камсыздоосун</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иштен</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чыгаруу</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файлдарды</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өчүрүү</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жана</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эң</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негизгиси</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компьютердин</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мээсинин</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иштөө</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функциясына</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доо</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келтирет</a:t>
            </a:r>
            <a:r>
              <a:rPr lang="ru-RU" sz="3600" dirty="0">
                <a:latin typeface="Times New Roman" panose="02020603050405020304" pitchFamily="18" charset="0"/>
                <a:cs typeface="Times New Roman" panose="02020603050405020304" pitchFamily="18" charset="0"/>
              </a:rPr>
              <a:t>.</a:t>
            </a:r>
          </a:p>
        </p:txBody>
      </p:sp>
      <p:sp>
        <p:nvSpPr>
          <p:cNvPr id="3" name="Скругленный прямоугольник 2"/>
          <p:cNvSpPr/>
          <p:nvPr/>
        </p:nvSpPr>
        <p:spPr>
          <a:xfrm>
            <a:off x="673768" y="192505"/>
            <a:ext cx="7507706" cy="902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y-KG" sz="3600" dirty="0" smtClean="0">
                <a:latin typeface="Times New Roman" panose="02020603050405020304" pitchFamily="18" charset="0"/>
                <a:cs typeface="Times New Roman" panose="02020603050405020304" pitchFamily="18" charset="0"/>
              </a:rPr>
              <a:t>Вирус</a:t>
            </a:r>
            <a:endParaRPr lang="ru-RU"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874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Объект 5"/>
          <p:cNvPicPr>
            <a:picLocks noGrp="1" noChangeAspect="1"/>
          </p:cNvPicPr>
          <p:nvPr>
            <p:ph idx="1"/>
          </p:nvPr>
        </p:nvPicPr>
        <p:blipFill>
          <a:blip r:embed="rId2"/>
          <a:srcRect/>
          <a:stretch>
            <a:fillRect/>
          </a:stretch>
        </p:blipFill>
        <p:spPr>
          <a:xfrm>
            <a:off x="276470" y="498764"/>
            <a:ext cx="5604786" cy="5818910"/>
          </a:xfrm>
        </p:spPr>
      </p:pic>
      <p:sp>
        <p:nvSpPr>
          <p:cNvPr id="7" name="Объект 2"/>
          <p:cNvSpPr txBox="1">
            <a:spLocks/>
          </p:cNvSpPr>
          <p:nvPr/>
        </p:nvSpPr>
        <p:spPr bwMode="auto">
          <a:xfrm>
            <a:off x="5881255" y="270164"/>
            <a:ext cx="6026728" cy="6151418"/>
          </a:xfrm>
          <a:prstGeom prst="rect">
            <a:avLst/>
          </a:prstGeom>
          <a:solidFill>
            <a:srgbClr val="FFFF00"/>
          </a:solidFill>
          <a:ln w="57150">
            <a:solidFill>
              <a:srgbClr val="FF0000"/>
            </a:solidFill>
            <a:prstDash val="lgDash"/>
          </a:ln>
          <a:extLst/>
        </p:spPr>
        <p:txBody>
          <a:bodyPr anchor="ctr">
            <a:noAutofit/>
          </a:bodyPr>
          <a:lstStyle>
            <a:lvl1pPr marL="285750" indent="-285750" algn="l" defTabSz="457200" rtl="0" eaLnBrk="0" fontAlgn="base" hangingPunct="0">
              <a:spcBef>
                <a:spcPct val="20000"/>
              </a:spcBef>
              <a:spcAft>
                <a:spcPts val="600"/>
              </a:spcAft>
              <a:buClr>
                <a:srgbClr val="1287C3"/>
              </a:buClr>
              <a:buSzPct val="145000"/>
              <a:buFont typeface="Arial" charset="0"/>
              <a:buChar char="•"/>
              <a:defRPr sz="2400"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rgbClr val="1287C3"/>
              </a:buClr>
              <a:buSzPct val="145000"/>
              <a:buFont typeface="Arial" charset="0"/>
              <a:buChar char="•"/>
              <a:defRPr sz="2000" kern="1200">
                <a:solidFill>
                  <a:schemeClr val="tx1"/>
                </a:solidFill>
                <a:latin typeface="+mn-lt"/>
                <a:ea typeface="+mn-ea"/>
                <a:cs typeface="+mn-cs"/>
              </a:defRPr>
            </a:lvl2pPr>
            <a:lvl3pPr marL="1200150" indent="-285750" algn="l" defTabSz="457200" rtl="0" eaLnBrk="0" fontAlgn="base" hangingPunct="0">
              <a:spcBef>
                <a:spcPct val="20000"/>
              </a:spcBef>
              <a:spcAft>
                <a:spcPts val="600"/>
              </a:spcAft>
              <a:buClr>
                <a:srgbClr val="1287C3"/>
              </a:buClr>
              <a:buSzPct val="145000"/>
              <a:buFont typeface="Arial" charset="0"/>
              <a:buChar char="•"/>
              <a:defRPr kern="1200">
                <a:solidFill>
                  <a:schemeClr val="tx1"/>
                </a:solidFill>
                <a:latin typeface="+mn-lt"/>
                <a:ea typeface="+mn-ea"/>
                <a:cs typeface="+mn-cs"/>
              </a:defRPr>
            </a:lvl3pPr>
            <a:lvl4pPr marL="1543050" indent="-171450" algn="l" defTabSz="457200" rtl="0" eaLnBrk="0" fontAlgn="base" hangingPunct="0">
              <a:spcBef>
                <a:spcPct val="20000"/>
              </a:spcBef>
              <a:spcAft>
                <a:spcPts val="600"/>
              </a:spcAft>
              <a:buClr>
                <a:srgbClr val="1287C3"/>
              </a:buClr>
              <a:buSzPct val="145000"/>
              <a:buFont typeface="Arial" charset="0"/>
              <a:buChar char="•"/>
              <a:defRPr sz="1600" kern="1200">
                <a:solidFill>
                  <a:schemeClr val="tx1"/>
                </a:solidFill>
                <a:latin typeface="+mn-lt"/>
                <a:ea typeface="+mn-ea"/>
                <a:cs typeface="+mn-cs"/>
              </a:defRPr>
            </a:lvl4pPr>
            <a:lvl5pPr marL="2000250" indent="-171450" algn="l" defTabSz="457200" rtl="0" eaLnBrk="0" fontAlgn="base" hangingPunct="0">
              <a:spcBef>
                <a:spcPct val="20000"/>
              </a:spcBef>
              <a:spcAft>
                <a:spcPts val="600"/>
              </a:spcAft>
              <a:buClr>
                <a:srgbClr val="1287C3"/>
              </a:buClr>
              <a:buSzPct val="145000"/>
              <a:buFont typeface="Arial"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eaLnBrk="1" fontAlgn="auto" hangingPunct="1">
              <a:buClr>
                <a:schemeClr val="accent1">
                  <a:lumMod val="75000"/>
                </a:schemeClr>
              </a:buClr>
              <a:buFont typeface="Arial" charset="0"/>
              <a:buNone/>
              <a:defRPr/>
            </a:pPr>
            <a:r>
              <a:rPr lang="ky-KG" sz="4000" b="1" dirty="0" smtClean="0">
                <a:solidFill>
                  <a:srgbClr val="0070C0"/>
                </a:solidFill>
                <a:latin typeface="Times New Roman" panose="02020603050405020304" pitchFamily="18" charset="0"/>
                <a:cs typeface="Times New Roman" panose="02020603050405020304" pitchFamily="18" charset="0"/>
              </a:rPr>
              <a:t>Вирус (Computer virus)</a:t>
            </a:r>
            <a:r>
              <a:rPr lang="ky-KG" sz="4000" dirty="0" smtClean="0">
                <a:solidFill>
                  <a:srgbClr val="0070C0"/>
                </a:solidFill>
                <a:latin typeface="Times New Roman" panose="02020603050405020304" pitchFamily="18" charset="0"/>
                <a:cs typeface="Times New Roman" panose="02020603050405020304" pitchFamily="18" charset="0"/>
              </a:rPr>
              <a:t> – </a:t>
            </a:r>
            <a:r>
              <a:rPr lang="ky-KG" sz="4000" dirty="0" smtClean="0">
                <a:latin typeface="Times New Roman" panose="02020603050405020304" pitchFamily="18" charset="0"/>
                <a:cs typeface="Times New Roman" panose="02020603050405020304" pitchFamily="18" charset="0"/>
              </a:rPr>
              <a:t>компьютерде башка программалык жабдыкка же файлга кирип, аларды зыянга учуратуу үчүн иштелип чыккан колдонуучуга белгисиз болгон компьютердик программа. </a:t>
            </a:r>
            <a:endParaRPr lang="ru-RU" sz="4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 y="83127"/>
            <a:ext cx="11866418" cy="6525491"/>
          </a:xfrm>
          <a:solidFill>
            <a:schemeClr val="accent4">
              <a:lumMod val="20000"/>
              <a:lumOff val="80000"/>
            </a:schemeClr>
          </a:solidFill>
        </p:spPr>
        <p:txBody>
          <a:bodyPr/>
          <a:lstStyle/>
          <a:p>
            <a:r>
              <a:rPr lang="ru-RU" dirty="0" smtClean="0"/>
              <a:t>.</a:t>
            </a:r>
            <a:endParaRPr lang="ru-RU" dirty="0"/>
          </a:p>
        </p:txBody>
      </p:sp>
      <p:sp>
        <p:nvSpPr>
          <p:cNvPr id="3" name="Подзаголовок 2"/>
          <p:cNvSpPr>
            <a:spLocks noGrp="1"/>
          </p:cNvSpPr>
          <p:nvPr>
            <p:ph type="subTitle" idx="1"/>
          </p:nvPr>
        </p:nvSpPr>
        <p:spPr>
          <a:xfrm>
            <a:off x="6276109" y="810491"/>
            <a:ext cx="5424055" cy="5424054"/>
          </a:xfrm>
        </p:spPr>
        <p:txBody>
          <a:bodyPr>
            <a:normAutofit/>
          </a:bodyPr>
          <a:lstStyle/>
          <a:p>
            <a:r>
              <a:rPr lang="ky-KG" sz="3600" dirty="0" smtClean="0">
                <a:solidFill>
                  <a:srgbClr val="00B050"/>
                </a:solidFill>
                <a:latin typeface="Times New Roman" panose="02020603050405020304" pitchFamily="18" charset="0"/>
                <a:cs typeface="Times New Roman" panose="02020603050405020304" pitchFamily="18" charset="0"/>
              </a:rPr>
              <a:t>Вирус программасы контакт болгон программалык жабдыкка же файлга кирет. Ал көбүнчө компьютердик системаны зыянга учуратат, </a:t>
            </a:r>
            <a:r>
              <a:rPr lang="ky-KG" sz="3600" dirty="0" err="1" smtClean="0">
                <a:solidFill>
                  <a:srgbClr val="00B050"/>
                </a:solidFill>
                <a:latin typeface="Times New Roman" panose="02020603050405020304" pitchFamily="18" charset="0"/>
                <a:cs typeface="Times New Roman" panose="02020603050405020304" pitchFamily="18" charset="0"/>
              </a:rPr>
              <a:t>берилиштерди</a:t>
            </a:r>
            <a:r>
              <a:rPr lang="ky-KG" sz="3600" dirty="0" smtClean="0">
                <a:solidFill>
                  <a:srgbClr val="00B050"/>
                </a:solidFill>
                <a:latin typeface="Times New Roman" panose="02020603050405020304" pitchFamily="18" charset="0"/>
                <a:cs typeface="Times New Roman" panose="02020603050405020304" pitchFamily="18" charset="0"/>
              </a:rPr>
              <a:t> жоготот, бузат жана өзүн андан ары таркатат. </a:t>
            </a:r>
            <a:endParaRPr lang="ru-RU" sz="3600" dirty="0" smtClean="0">
              <a:solidFill>
                <a:srgbClr val="00B050"/>
              </a:solidFill>
              <a:latin typeface="Times New Roman" panose="02020603050405020304" pitchFamily="18" charset="0"/>
              <a:cs typeface="Times New Roman" panose="02020603050405020304" pitchFamily="18" charset="0"/>
            </a:endParaRPr>
          </a:p>
          <a:p>
            <a:endParaRPr lang="ru-RU" dirty="0">
              <a:solidFill>
                <a:srgbClr val="00B050"/>
              </a:solidFill>
            </a:endParaRPr>
          </a:p>
        </p:txBody>
      </p:sp>
      <p:pic>
        <p:nvPicPr>
          <p:cNvPr id="4" name="Объект 3"/>
          <p:cNvPicPr>
            <a:picLocks noGrp="1" noChangeAspect="1"/>
          </p:cNvPicPr>
          <p:nvPr>
            <p:ph idx="4294967295"/>
          </p:nvPr>
        </p:nvPicPr>
        <p:blipFill>
          <a:blip r:embed="rId2"/>
          <a:srcRect/>
          <a:stretch>
            <a:fillRect/>
          </a:stretch>
        </p:blipFill>
        <p:spPr>
          <a:xfrm>
            <a:off x="0" y="996950"/>
            <a:ext cx="5649913" cy="4821238"/>
          </a:xfrm>
        </p:spPr>
      </p:pic>
      <p:pic>
        <p:nvPicPr>
          <p:cNvPr id="5" name="Объект 3"/>
          <p:cNvPicPr>
            <a:picLocks noGrp="1" noChangeAspect="1"/>
          </p:cNvPicPr>
          <p:nvPr>
            <p:ph idx="4294967295"/>
          </p:nvPr>
        </p:nvPicPr>
        <p:blipFill>
          <a:blip r:embed="rId2"/>
          <a:srcRect/>
          <a:stretch>
            <a:fillRect/>
          </a:stretch>
        </p:blipFill>
        <p:spPr>
          <a:xfrm>
            <a:off x="0" y="996950"/>
            <a:ext cx="5649913" cy="4821238"/>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Заголовок 1"/>
          <p:cNvSpPr>
            <a:spLocks noGrp="1"/>
          </p:cNvSpPr>
          <p:nvPr>
            <p:ph type="title"/>
          </p:nvPr>
        </p:nvSpPr>
        <p:spPr>
          <a:xfrm>
            <a:off x="249382" y="103188"/>
            <a:ext cx="11637818" cy="1339850"/>
          </a:xfrm>
        </p:spPr>
        <p:txBody>
          <a:bodyPr>
            <a:noAutofit/>
          </a:bodyPr>
          <a:lstStyle/>
          <a:p>
            <a:r>
              <a:rPr lang="ky-KG" altLang="ky-KG" sz="6600" b="1" dirty="0" smtClean="0">
                <a:ln>
                  <a:noFill/>
                </a:ln>
                <a:solidFill>
                  <a:srgbClr val="FF0000"/>
                </a:solidFill>
                <a:latin typeface="Times New Roman" pitchFamily="18" charset="0"/>
                <a:cs typeface="Times New Roman" pitchFamily="18" charset="0"/>
              </a:rPr>
              <a:t>Вирустун таралуу каналдары</a:t>
            </a:r>
          </a:p>
        </p:txBody>
      </p:sp>
      <p:pic>
        <p:nvPicPr>
          <p:cNvPr id="16386" name="Объект 3"/>
          <p:cNvPicPr>
            <a:picLocks noGrp="1" noChangeAspect="1"/>
          </p:cNvPicPr>
          <p:nvPr>
            <p:ph idx="1"/>
          </p:nvPr>
        </p:nvPicPr>
        <p:blipFill>
          <a:blip r:embed="rId2"/>
          <a:srcRect l="11513" t="23915"/>
          <a:stretch>
            <a:fillRect/>
          </a:stretch>
        </p:blipFill>
        <p:spPr>
          <a:xfrm>
            <a:off x="311728" y="1592406"/>
            <a:ext cx="5112327" cy="4621358"/>
          </a:xfrm>
        </p:spPr>
      </p:pic>
      <p:sp>
        <p:nvSpPr>
          <p:cNvPr id="5" name="Объект 2"/>
          <p:cNvSpPr txBox="1">
            <a:spLocks/>
          </p:cNvSpPr>
          <p:nvPr/>
        </p:nvSpPr>
        <p:spPr bwMode="auto">
          <a:xfrm>
            <a:off x="5839691" y="1433944"/>
            <a:ext cx="6005945" cy="4992255"/>
          </a:xfrm>
          <a:prstGeom prst="rect">
            <a:avLst/>
          </a:prstGeom>
          <a:solidFill>
            <a:srgbClr val="FFFF00"/>
          </a:solidFill>
          <a:ln w="76200">
            <a:solidFill>
              <a:srgbClr val="00B0F0"/>
            </a:solidFill>
            <a:prstDash val="dashDot"/>
          </a:ln>
          <a:extLst/>
        </p:spPr>
        <p:txBody>
          <a:bodyPr anchor="ctr">
            <a:normAutofit/>
          </a:bodyPr>
          <a:lstStyle>
            <a:lvl1pPr marL="285750" indent="-285750" algn="l" defTabSz="457200" rtl="0" eaLnBrk="0" fontAlgn="base" hangingPunct="0">
              <a:spcBef>
                <a:spcPct val="20000"/>
              </a:spcBef>
              <a:spcAft>
                <a:spcPts val="600"/>
              </a:spcAft>
              <a:buClr>
                <a:srgbClr val="1287C3"/>
              </a:buClr>
              <a:buSzPct val="145000"/>
              <a:buFont typeface="Arial" charset="0"/>
              <a:buChar char="•"/>
              <a:defRPr sz="2400"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rgbClr val="1287C3"/>
              </a:buClr>
              <a:buSzPct val="145000"/>
              <a:buFont typeface="Arial" charset="0"/>
              <a:buChar char="•"/>
              <a:defRPr sz="2000" kern="1200">
                <a:solidFill>
                  <a:schemeClr val="tx1"/>
                </a:solidFill>
                <a:latin typeface="+mn-lt"/>
                <a:ea typeface="+mn-ea"/>
                <a:cs typeface="+mn-cs"/>
              </a:defRPr>
            </a:lvl2pPr>
            <a:lvl3pPr marL="1200150" indent="-285750" algn="l" defTabSz="457200" rtl="0" eaLnBrk="0" fontAlgn="base" hangingPunct="0">
              <a:spcBef>
                <a:spcPct val="20000"/>
              </a:spcBef>
              <a:spcAft>
                <a:spcPts val="600"/>
              </a:spcAft>
              <a:buClr>
                <a:srgbClr val="1287C3"/>
              </a:buClr>
              <a:buSzPct val="145000"/>
              <a:buFont typeface="Arial" charset="0"/>
              <a:buChar char="•"/>
              <a:defRPr kern="1200">
                <a:solidFill>
                  <a:schemeClr val="tx1"/>
                </a:solidFill>
                <a:latin typeface="+mn-lt"/>
                <a:ea typeface="+mn-ea"/>
                <a:cs typeface="+mn-cs"/>
              </a:defRPr>
            </a:lvl3pPr>
            <a:lvl4pPr marL="1543050" indent="-171450" algn="l" defTabSz="457200" rtl="0" eaLnBrk="0" fontAlgn="base" hangingPunct="0">
              <a:spcBef>
                <a:spcPct val="20000"/>
              </a:spcBef>
              <a:spcAft>
                <a:spcPts val="600"/>
              </a:spcAft>
              <a:buClr>
                <a:srgbClr val="1287C3"/>
              </a:buClr>
              <a:buSzPct val="145000"/>
              <a:buFont typeface="Arial" charset="0"/>
              <a:buChar char="•"/>
              <a:defRPr sz="1600" kern="1200">
                <a:solidFill>
                  <a:schemeClr val="tx1"/>
                </a:solidFill>
                <a:latin typeface="+mn-lt"/>
                <a:ea typeface="+mn-ea"/>
                <a:cs typeface="+mn-cs"/>
              </a:defRPr>
            </a:lvl4pPr>
            <a:lvl5pPr marL="2000250" indent="-171450" algn="l" defTabSz="457200" rtl="0" eaLnBrk="0" fontAlgn="base" hangingPunct="0">
              <a:spcBef>
                <a:spcPct val="20000"/>
              </a:spcBef>
              <a:spcAft>
                <a:spcPts val="600"/>
              </a:spcAft>
              <a:buClr>
                <a:srgbClr val="1287C3"/>
              </a:buClr>
              <a:buSzPct val="145000"/>
              <a:buFont typeface="Arial"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eaLnBrk="1" fontAlgn="auto" hangingPunct="1">
              <a:buClr>
                <a:schemeClr val="accent1">
                  <a:lumMod val="75000"/>
                </a:schemeClr>
              </a:buClr>
              <a:buFont typeface="Arial" charset="0"/>
              <a:buNone/>
              <a:defRPr/>
            </a:pPr>
            <a:r>
              <a:rPr lang="ky-KG" sz="3600" dirty="0" smtClean="0">
                <a:latin typeface="Times New Roman" panose="02020603050405020304" pitchFamily="18" charset="0"/>
                <a:cs typeface="Times New Roman" panose="02020603050405020304" pitchFamily="18" charset="0"/>
              </a:rPr>
              <a:t>Вирус дискет, модем же байланыш тармагы боюнча башка компьютерден кирет. Эгер вирус кирген файл башка компьютердик системага жиберилсе же бул системага кайрылса, анда ал башка системага таралат. </a:t>
            </a:r>
            <a:endParaRPr lang="ru-RU"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Объект 3"/>
          <p:cNvPicPr>
            <a:picLocks noGrp="1" noChangeAspect="1"/>
          </p:cNvPicPr>
          <p:nvPr>
            <p:ph idx="1"/>
          </p:nvPr>
        </p:nvPicPr>
        <p:blipFill>
          <a:blip r:embed="rId2"/>
          <a:srcRect/>
          <a:stretch>
            <a:fillRect/>
          </a:stretch>
        </p:blipFill>
        <p:spPr>
          <a:xfrm>
            <a:off x="353291" y="587232"/>
            <a:ext cx="4904754" cy="5501841"/>
          </a:xfrm>
        </p:spPr>
      </p:pic>
      <p:sp>
        <p:nvSpPr>
          <p:cNvPr id="5" name="Объект 2"/>
          <p:cNvSpPr txBox="1">
            <a:spLocks/>
          </p:cNvSpPr>
          <p:nvPr/>
        </p:nvSpPr>
        <p:spPr bwMode="auto">
          <a:xfrm>
            <a:off x="5237019" y="394855"/>
            <a:ext cx="6670964" cy="6089072"/>
          </a:xfrm>
          <a:prstGeom prst="rect">
            <a:avLst/>
          </a:prstGeom>
          <a:solidFill>
            <a:srgbClr val="FFFF00"/>
          </a:solidFill>
          <a:ln w="57150">
            <a:solidFill>
              <a:schemeClr val="tx2"/>
            </a:solidFill>
            <a:prstDash val="sysDash"/>
          </a:ln>
          <a:scene3d>
            <a:camera prst="obliqueBottomRight"/>
            <a:lightRig rig="threePt" dir="t"/>
          </a:scene3d>
          <a:extLst/>
        </p:spPr>
        <p:txBody>
          <a:bodyPr anchor="ctr">
            <a:normAutofit/>
          </a:bodyPr>
          <a:lstStyle>
            <a:lvl1pPr marL="285750" indent="-285750" algn="l" defTabSz="457200" rtl="0" eaLnBrk="0" fontAlgn="base" hangingPunct="0">
              <a:spcBef>
                <a:spcPct val="20000"/>
              </a:spcBef>
              <a:spcAft>
                <a:spcPts val="600"/>
              </a:spcAft>
              <a:buClr>
                <a:srgbClr val="1287C3"/>
              </a:buClr>
              <a:buSzPct val="145000"/>
              <a:buFont typeface="Arial" charset="0"/>
              <a:buChar char="•"/>
              <a:defRPr sz="2400"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rgbClr val="1287C3"/>
              </a:buClr>
              <a:buSzPct val="145000"/>
              <a:buFont typeface="Arial" charset="0"/>
              <a:buChar char="•"/>
              <a:defRPr sz="2000" kern="1200">
                <a:solidFill>
                  <a:schemeClr val="tx1"/>
                </a:solidFill>
                <a:latin typeface="+mn-lt"/>
                <a:ea typeface="+mn-ea"/>
                <a:cs typeface="+mn-cs"/>
              </a:defRPr>
            </a:lvl2pPr>
            <a:lvl3pPr marL="1200150" indent="-285750" algn="l" defTabSz="457200" rtl="0" eaLnBrk="0" fontAlgn="base" hangingPunct="0">
              <a:spcBef>
                <a:spcPct val="20000"/>
              </a:spcBef>
              <a:spcAft>
                <a:spcPts val="600"/>
              </a:spcAft>
              <a:buClr>
                <a:srgbClr val="1287C3"/>
              </a:buClr>
              <a:buSzPct val="145000"/>
              <a:buFont typeface="Arial" charset="0"/>
              <a:buChar char="•"/>
              <a:defRPr kern="1200">
                <a:solidFill>
                  <a:schemeClr val="tx1"/>
                </a:solidFill>
                <a:latin typeface="+mn-lt"/>
                <a:ea typeface="+mn-ea"/>
                <a:cs typeface="+mn-cs"/>
              </a:defRPr>
            </a:lvl3pPr>
            <a:lvl4pPr marL="1543050" indent="-171450" algn="l" defTabSz="457200" rtl="0" eaLnBrk="0" fontAlgn="base" hangingPunct="0">
              <a:spcBef>
                <a:spcPct val="20000"/>
              </a:spcBef>
              <a:spcAft>
                <a:spcPts val="600"/>
              </a:spcAft>
              <a:buClr>
                <a:srgbClr val="1287C3"/>
              </a:buClr>
              <a:buSzPct val="145000"/>
              <a:buFont typeface="Arial" charset="0"/>
              <a:buChar char="•"/>
              <a:defRPr sz="1600" kern="1200">
                <a:solidFill>
                  <a:schemeClr val="tx1"/>
                </a:solidFill>
                <a:latin typeface="+mn-lt"/>
                <a:ea typeface="+mn-ea"/>
                <a:cs typeface="+mn-cs"/>
              </a:defRPr>
            </a:lvl4pPr>
            <a:lvl5pPr marL="2000250" indent="-171450" algn="l" defTabSz="457200" rtl="0" eaLnBrk="0" fontAlgn="base" hangingPunct="0">
              <a:spcBef>
                <a:spcPct val="20000"/>
              </a:spcBef>
              <a:spcAft>
                <a:spcPts val="600"/>
              </a:spcAft>
              <a:buClr>
                <a:srgbClr val="1287C3"/>
              </a:buClr>
              <a:buSzPct val="145000"/>
              <a:buFont typeface="Arial"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eaLnBrk="1" fontAlgn="auto" hangingPunct="1">
              <a:buClr>
                <a:schemeClr val="accent1">
                  <a:lumMod val="75000"/>
                </a:schemeClr>
              </a:buClr>
              <a:buFont typeface="Arial" charset="0"/>
              <a:buNone/>
              <a:defRPr/>
            </a:pPr>
            <a:r>
              <a:rPr lang="ky-KG" sz="3200" i="1" dirty="0" smtClean="0">
                <a:solidFill>
                  <a:schemeClr val="tx2"/>
                </a:solidFill>
                <a:latin typeface="Times New Roman" panose="02020603050405020304" pitchFamily="18" charset="0"/>
                <a:cs typeface="Times New Roman" panose="02020603050405020304" pitchFamily="18" charset="0"/>
              </a:rPr>
              <a:t>Кийинки жылдары улам миңдеген жаңы вирустар пайда болуп, айрымдары кеңири колдонулуучу программаларга кирип, бүткүл дүйнөгө таралат жана бир нече ай бою компьютерде жайгашып, анан капысынан таасир эте баштайт. Вирус компьютер тармактарынын (локалдык, глобалдык), интернеттин пайда болушу вирустун таралышын өзгөчө жеңилдетти. </a:t>
            </a:r>
            <a:endParaRPr lang="ru-RU" sz="3200"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Аспект">
  <a:themeElements>
    <a:clrScheme name="Синий">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1472</TotalTime>
  <Words>496</Words>
  <Application>Microsoft Office PowerPoint</Application>
  <PresentationFormat>Широкоэкранный</PresentationFormat>
  <Paragraphs>75</Paragraphs>
  <Slides>20</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20</vt:i4>
      </vt:variant>
    </vt:vector>
  </HeadingPairs>
  <TitlesOfParts>
    <vt:vector size="30" baseType="lpstr">
      <vt:lpstr>A97_Oktom_Decor</vt:lpstr>
      <vt:lpstr>A97_Oktom_Times</vt:lpstr>
      <vt:lpstr>Arial</vt:lpstr>
      <vt:lpstr>Calibri</vt:lpstr>
      <vt:lpstr>Corbel</vt:lpstr>
      <vt:lpstr>Times New Roman</vt:lpstr>
      <vt:lpstr>Trebuchet MS</vt:lpstr>
      <vt:lpstr>Wingdings</vt:lpstr>
      <vt:lpstr>Wingdings 3</vt:lpstr>
      <vt:lpstr>Аспект</vt:lpstr>
      <vt:lpstr>Презентация PowerPoint</vt:lpstr>
      <vt:lpstr>Презентация PowerPoint</vt:lpstr>
      <vt:lpstr>Презентация PowerPoint</vt:lpstr>
      <vt:lpstr>.</vt:lpstr>
      <vt:lpstr>Презентация PowerPoint</vt:lpstr>
      <vt:lpstr>Презентация PowerPoint</vt:lpstr>
      <vt:lpstr>.</vt:lpstr>
      <vt:lpstr>Вирустун таралуу каналдары</vt:lpstr>
      <vt:lpstr>Презентация PowerPoint</vt:lpstr>
      <vt:lpstr>   _</vt:lpstr>
      <vt:lpstr>   _</vt:lpstr>
      <vt:lpstr>            _</vt:lpstr>
      <vt:lpstr>Презентация PowerPoint</vt:lpstr>
      <vt:lpstr>Презентация PowerPoint</vt:lpstr>
      <vt:lpstr>  _</vt:lpstr>
      <vt:lpstr>  _</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Oma</cp:lastModifiedBy>
  <cp:revision>61</cp:revision>
  <cp:lastPrinted>2017-03-16T04:00:02Z</cp:lastPrinted>
  <dcterms:created xsi:type="dcterms:W3CDTF">2013-09-12T22:27:00Z</dcterms:created>
  <dcterms:modified xsi:type="dcterms:W3CDTF">2023-03-30T13:33:26Z</dcterms:modified>
</cp:coreProperties>
</file>