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91390-3C4E-45C1-A170-2F0FA43B0B29}" type="doc">
      <dgm:prSet loTypeId="urn:microsoft.com/office/officeart/2005/8/layout/radial5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5C69C1D7-BE3D-4ADF-9400-96DE09733D42}">
      <dgm:prSet phldrT="[Текст]" custT="1"/>
      <dgm:spPr/>
      <dgm:t>
        <a:bodyPr/>
        <a:lstStyle/>
        <a:p>
          <a:r>
            <a:rPr lang="ky-KG" sz="4000" dirty="0" smtClean="0">
              <a:solidFill>
                <a:srgbClr val="FFFF00"/>
              </a:solidFill>
            </a:rPr>
            <a:t>Интернеттеги даректер</a:t>
          </a:r>
          <a:endParaRPr lang="ru-RU" sz="4000" dirty="0">
            <a:solidFill>
              <a:srgbClr val="FFFF00"/>
            </a:solidFill>
          </a:endParaRPr>
        </a:p>
      </dgm:t>
    </dgm:pt>
    <dgm:pt modelId="{A0B2AE6B-9BF2-43B8-A259-0409D0F8DB31}" type="parTrans" cxnId="{7513DB3D-E1BE-4234-99DF-FA73A4099F7E}">
      <dgm:prSet/>
      <dgm:spPr/>
      <dgm:t>
        <a:bodyPr/>
        <a:lstStyle/>
        <a:p>
          <a:endParaRPr lang="ru-RU"/>
        </a:p>
      </dgm:t>
    </dgm:pt>
    <dgm:pt modelId="{AC1C2990-B328-44BE-ACFB-32A665094F57}" type="sibTrans" cxnId="{7513DB3D-E1BE-4234-99DF-FA73A4099F7E}">
      <dgm:prSet/>
      <dgm:spPr/>
      <dgm:t>
        <a:bodyPr/>
        <a:lstStyle/>
        <a:p>
          <a:endParaRPr lang="ru-RU"/>
        </a:p>
      </dgm:t>
    </dgm:pt>
    <dgm:pt modelId="{8007660C-FEE6-4CCB-B71D-70DEFDF86716}">
      <dgm:prSet phldrT="[Текст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IP</a:t>
          </a:r>
          <a:r>
            <a:rPr lang="ky-KG" dirty="0" smtClean="0">
              <a:solidFill>
                <a:srgbClr val="002060"/>
              </a:solidFill>
            </a:rPr>
            <a:t> </a:t>
          </a:r>
          <a:r>
            <a:rPr lang="ru-RU" dirty="0" err="1" smtClean="0">
              <a:solidFill>
                <a:srgbClr val="002060"/>
              </a:solidFill>
            </a:rPr>
            <a:t>дарек</a:t>
          </a:r>
          <a:endParaRPr lang="ru-RU" dirty="0">
            <a:solidFill>
              <a:srgbClr val="002060"/>
            </a:solidFill>
          </a:endParaRPr>
        </a:p>
      </dgm:t>
    </dgm:pt>
    <dgm:pt modelId="{0FD28D65-C34C-4AB3-BC32-9054BC5067EC}" type="parTrans" cxnId="{D3CF9923-406C-4765-A236-8C6E92B7CA95}">
      <dgm:prSet/>
      <dgm:spPr/>
      <dgm:t>
        <a:bodyPr/>
        <a:lstStyle/>
        <a:p>
          <a:endParaRPr lang="ru-RU"/>
        </a:p>
      </dgm:t>
    </dgm:pt>
    <dgm:pt modelId="{8C0DF52E-B1E2-40D5-A237-3503C611F26C}" type="sibTrans" cxnId="{D3CF9923-406C-4765-A236-8C6E92B7CA95}">
      <dgm:prSet/>
      <dgm:spPr/>
      <dgm:t>
        <a:bodyPr/>
        <a:lstStyle/>
        <a:p>
          <a:endParaRPr lang="ru-RU"/>
        </a:p>
      </dgm:t>
    </dgm:pt>
    <dgm:pt modelId="{01AD4589-E132-41C6-974F-BA43C7581244}">
      <dgm:prSet phldrT="[Текст]"/>
      <dgm:spPr/>
      <dgm:t>
        <a:bodyPr/>
        <a:lstStyle/>
        <a:p>
          <a:r>
            <a:rPr lang="ky-KG" dirty="0" smtClean="0">
              <a:solidFill>
                <a:srgbClr val="002060"/>
              </a:solidFill>
            </a:rPr>
            <a:t>Д</a:t>
          </a:r>
          <a:r>
            <a:rPr lang="ru-RU" dirty="0" err="1" smtClean="0">
              <a:solidFill>
                <a:srgbClr val="002060"/>
              </a:solidFill>
            </a:rPr>
            <a:t>омендик</a:t>
          </a:r>
          <a:r>
            <a:rPr lang="ru-RU" dirty="0" smtClean="0">
              <a:solidFill>
                <a:srgbClr val="002060"/>
              </a:solidFill>
            </a:rPr>
            <a:t> </a:t>
          </a:r>
          <a:r>
            <a:rPr lang="ru-RU" dirty="0" err="1" smtClean="0">
              <a:solidFill>
                <a:srgbClr val="002060"/>
              </a:solidFill>
            </a:rPr>
            <a:t>ат</a:t>
          </a:r>
          <a:endParaRPr lang="ru-RU" dirty="0">
            <a:solidFill>
              <a:srgbClr val="002060"/>
            </a:solidFill>
          </a:endParaRPr>
        </a:p>
      </dgm:t>
    </dgm:pt>
    <dgm:pt modelId="{282485D4-F330-45CA-A1AF-65B668D66DC7}" type="parTrans" cxnId="{9930B7A9-22F1-486D-8FE5-EE356DFC7990}">
      <dgm:prSet/>
      <dgm:spPr/>
      <dgm:t>
        <a:bodyPr/>
        <a:lstStyle/>
        <a:p>
          <a:endParaRPr lang="ru-RU"/>
        </a:p>
      </dgm:t>
    </dgm:pt>
    <dgm:pt modelId="{F07F0537-4554-4BC7-9411-2E12DBF363DC}" type="sibTrans" cxnId="{9930B7A9-22F1-486D-8FE5-EE356DFC7990}">
      <dgm:prSet/>
      <dgm:spPr/>
      <dgm:t>
        <a:bodyPr/>
        <a:lstStyle/>
        <a:p>
          <a:endParaRPr lang="ru-RU"/>
        </a:p>
      </dgm:t>
    </dgm:pt>
    <dgm:pt modelId="{F107D762-6580-474F-BE6C-5A43CA2D4176}">
      <dgm:prSet/>
      <dgm:spPr/>
      <dgm:t>
        <a:bodyPr/>
        <a:lstStyle/>
        <a:p>
          <a:r>
            <a:rPr lang="ru-RU" dirty="0" err="1" smtClean="0">
              <a:solidFill>
                <a:srgbClr val="002060"/>
              </a:solidFill>
            </a:rPr>
            <a:t>Почталык</a:t>
          </a:r>
          <a:r>
            <a:rPr lang="ru-RU" dirty="0" smtClean="0">
              <a:solidFill>
                <a:srgbClr val="002060"/>
              </a:solidFill>
            </a:rPr>
            <a:t> </a:t>
          </a:r>
          <a:r>
            <a:rPr lang="ru-RU" dirty="0" err="1" smtClean="0">
              <a:solidFill>
                <a:srgbClr val="002060"/>
              </a:solidFill>
            </a:rPr>
            <a:t>дарек</a:t>
          </a:r>
          <a:endParaRPr lang="ru-RU" dirty="0">
            <a:solidFill>
              <a:srgbClr val="002060"/>
            </a:solidFill>
          </a:endParaRPr>
        </a:p>
      </dgm:t>
    </dgm:pt>
    <dgm:pt modelId="{FB876ED8-3440-4ED6-A6BF-A64E950D1D0B}" type="parTrans" cxnId="{5D8B9CBC-0C1B-469B-A20E-F76B7B911481}">
      <dgm:prSet/>
      <dgm:spPr/>
      <dgm:t>
        <a:bodyPr/>
        <a:lstStyle/>
        <a:p>
          <a:endParaRPr lang="ru-RU"/>
        </a:p>
      </dgm:t>
    </dgm:pt>
    <dgm:pt modelId="{6676050E-2FCB-4BEC-977D-037BEFA3645F}" type="sibTrans" cxnId="{5D8B9CBC-0C1B-469B-A20E-F76B7B911481}">
      <dgm:prSet/>
      <dgm:spPr/>
      <dgm:t>
        <a:bodyPr/>
        <a:lstStyle/>
        <a:p>
          <a:endParaRPr lang="ru-RU"/>
        </a:p>
      </dgm:t>
    </dgm:pt>
    <dgm:pt modelId="{33AF8FAB-8BF1-434E-BD14-3C032727A5F4}" type="pres">
      <dgm:prSet presAssocID="{8C391390-3C4E-45C1-A170-2F0FA43B0B2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935C99-DC00-431B-BAC5-CE50BB4787C7}" type="pres">
      <dgm:prSet presAssocID="{5C69C1D7-BE3D-4ADF-9400-96DE09733D42}" presName="centerShape" presStyleLbl="node0" presStyleIdx="0" presStyleCnt="1" custScaleX="255925" custLinFactNeighborX="4767" custLinFactNeighborY="-41505"/>
      <dgm:spPr/>
      <dgm:t>
        <a:bodyPr/>
        <a:lstStyle/>
        <a:p>
          <a:endParaRPr lang="ru-RU"/>
        </a:p>
      </dgm:t>
    </dgm:pt>
    <dgm:pt modelId="{3CD4F538-B442-4EF6-9F35-F3D53C61CE66}" type="pres">
      <dgm:prSet presAssocID="{0FD28D65-C34C-4AB3-BC32-9054BC5067EC}" presName="parTrans" presStyleLbl="sibTrans2D1" presStyleIdx="0" presStyleCnt="3"/>
      <dgm:spPr/>
      <dgm:t>
        <a:bodyPr/>
        <a:lstStyle/>
        <a:p>
          <a:endParaRPr lang="ru-RU"/>
        </a:p>
      </dgm:t>
    </dgm:pt>
    <dgm:pt modelId="{2DEC84A6-F9E7-4BD1-AE73-663678D0E7C3}" type="pres">
      <dgm:prSet presAssocID="{0FD28D65-C34C-4AB3-BC32-9054BC5067EC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BC89DE11-2903-4497-BE17-E647B3150F4B}" type="pres">
      <dgm:prSet presAssocID="{8007660C-FEE6-4CCB-B71D-70DEFDF86716}" presName="node" presStyleLbl="node1" presStyleIdx="0" presStyleCnt="3" custScaleX="119217" custScaleY="53591" custRadScaleRad="107998" custRadScaleInc="-2043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6AF62-B882-465D-8F13-513D915D8F92}" type="pres">
      <dgm:prSet presAssocID="{FB876ED8-3440-4ED6-A6BF-A64E950D1D0B}" presName="parTrans" presStyleLbl="sibTrans2D1" presStyleIdx="1" presStyleCnt="3"/>
      <dgm:spPr/>
      <dgm:t>
        <a:bodyPr/>
        <a:lstStyle/>
        <a:p>
          <a:endParaRPr lang="ru-RU"/>
        </a:p>
      </dgm:t>
    </dgm:pt>
    <dgm:pt modelId="{6CF3CDF3-1D5C-4C9E-BA34-3E0D62AD341D}" type="pres">
      <dgm:prSet presAssocID="{FB876ED8-3440-4ED6-A6BF-A64E950D1D0B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C9334CFB-3789-4249-BB77-1AB804353F1E}" type="pres">
      <dgm:prSet presAssocID="{F107D762-6580-474F-BE6C-5A43CA2D4176}" presName="node" presStyleLbl="node1" presStyleIdx="1" presStyleCnt="3" custScaleX="122682" custScaleY="55278" custRadScaleRad="117487" custRadScaleInc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141471-924E-4F22-96AC-9D079273FF98}" type="pres">
      <dgm:prSet presAssocID="{282485D4-F330-45CA-A1AF-65B668D66DC7}" presName="parTrans" presStyleLbl="sibTrans2D1" presStyleIdx="2" presStyleCnt="3" custLinFactNeighborX="-16272" custLinFactNeighborY="4872"/>
      <dgm:spPr/>
      <dgm:t>
        <a:bodyPr/>
        <a:lstStyle/>
        <a:p>
          <a:endParaRPr lang="ru-RU"/>
        </a:p>
      </dgm:t>
    </dgm:pt>
    <dgm:pt modelId="{DD6D5B54-8B23-4296-91F3-693DE871778E}" type="pres">
      <dgm:prSet presAssocID="{282485D4-F330-45CA-A1AF-65B668D66DC7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9566EC5A-0F11-449F-8720-EBD2E2CBC021}" type="pres">
      <dgm:prSet presAssocID="{01AD4589-E132-41C6-974F-BA43C7581244}" presName="node" presStyleLbl="node1" presStyleIdx="2" presStyleCnt="3" custScaleX="134465" custScaleY="51597" custRadScaleRad="58111" custRadScaleInc="-1107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F717A8-1BBD-4419-BB02-5D4336922AD9}" type="presOf" srcId="{FB876ED8-3440-4ED6-A6BF-A64E950D1D0B}" destId="{6F56AF62-B882-465D-8F13-513D915D8F92}" srcOrd="0" destOrd="0" presId="urn:microsoft.com/office/officeart/2005/8/layout/radial5"/>
    <dgm:cxn modelId="{7513DB3D-E1BE-4234-99DF-FA73A4099F7E}" srcId="{8C391390-3C4E-45C1-A170-2F0FA43B0B29}" destId="{5C69C1D7-BE3D-4ADF-9400-96DE09733D42}" srcOrd="0" destOrd="0" parTransId="{A0B2AE6B-9BF2-43B8-A259-0409D0F8DB31}" sibTransId="{AC1C2990-B328-44BE-ACFB-32A665094F57}"/>
    <dgm:cxn modelId="{472BCC54-275A-47CB-B65B-B35A50020B31}" type="presOf" srcId="{0FD28D65-C34C-4AB3-BC32-9054BC5067EC}" destId="{3CD4F538-B442-4EF6-9F35-F3D53C61CE66}" srcOrd="0" destOrd="0" presId="urn:microsoft.com/office/officeart/2005/8/layout/radial5"/>
    <dgm:cxn modelId="{9396BB94-6865-4126-BFD2-C218867A1DDD}" type="presOf" srcId="{8007660C-FEE6-4CCB-B71D-70DEFDF86716}" destId="{BC89DE11-2903-4497-BE17-E647B3150F4B}" srcOrd="0" destOrd="0" presId="urn:microsoft.com/office/officeart/2005/8/layout/radial5"/>
    <dgm:cxn modelId="{10D6CEAF-E387-4D95-940A-2CCA7B1EBBDE}" type="presOf" srcId="{FB876ED8-3440-4ED6-A6BF-A64E950D1D0B}" destId="{6CF3CDF3-1D5C-4C9E-BA34-3E0D62AD341D}" srcOrd="1" destOrd="0" presId="urn:microsoft.com/office/officeart/2005/8/layout/radial5"/>
    <dgm:cxn modelId="{9930B7A9-22F1-486D-8FE5-EE356DFC7990}" srcId="{5C69C1D7-BE3D-4ADF-9400-96DE09733D42}" destId="{01AD4589-E132-41C6-974F-BA43C7581244}" srcOrd="2" destOrd="0" parTransId="{282485D4-F330-45CA-A1AF-65B668D66DC7}" sibTransId="{F07F0537-4554-4BC7-9411-2E12DBF363DC}"/>
    <dgm:cxn modelId="{4C25C840-7F51-47B7-86E6-1F597D88B839}" type="presOf" srcId="{282485D4-F330-45CA-A1AF-65B668D66DC7}" destId="{12141471-924E-4F22-96AC-9D079273FF98}" srcOrd="0" destOrd="0" presId="urn:microsoft.com/office/officeart/2005/8/layout/radial5"/>
    <dgm:cxn modelId="{2BCDE02B-8C0B-4702-9EBF-663920C54232}" type="presOf" srcId="{282485D4-F330-45CA-A1AF-65B668D66DC7}" destId="{DD6D5B54-8B23-4296-91F3-693DE871778E}" srcOrd="1" destOrd="0" presId="urn:microsoft.com/office/officeart/2005/8/layout/radial5"/>
    <dgm:cxn modelId="{81E99E8F-B3A4-4886-9F7B-709DDF842F66}" type="presOf" srcId="{8C391390-3C4E-45C1-A170-2F0FA43B0B29}" destId="{33AF8FAB-8BF1-434E-BD14-3C032727A5F4}" srcOrd="0" destOrd="0" presId="urn:microsoft.com/office/officeart/2005/8/layout/radial5"/>
    <dgm:cxn modelId="{8C06FC7B-0591-4FB8-A6F5-E87B1C3228D4}" type="presOf" srcId="{01AD4589-E132-41C6-974F-BA43C7581244}" destId="{9566EC5A-0F11-449F-8720-EBD2E2CBC021}" srcOrd="0" destOrd="0" presId="urn:microsoft.com/office/officeart/2005/8/layout/radial5"/>
    <dgm:cxn modelId="{D3CF9923-406C-4765-A236-8C6E92B7CA95}" srcId="{5C69C1D7-BE3D-4ADF-9400-96DE09733D42}" destId="{8007660C-FEE6-4CCB-B71D-70DEFDF86716}" srcOrd="0" destOrd="0" parTransId="{0FD28D65-C34C-4AB3-BC32-9054BC5067EC}" sibTransId="{8C0DF52E-B1E2-40D5-A237-3503C611F26C}"/>
    <dgm:cxn modelId="{5D8B9CBC-0C1B-469B-A20E-F76B7B911481}" srcId="{5C69C1D7-BE3D-4ADF-9400-96DE09733D42}" destId="{F107D762-6580-474F-BE6C-5A43CA2D4176}" srcOrd="1" destOrd="0" parTransId="{FB876ED8-3440-4ED6-A6BF-A64E950D1D0B}" sibTransId="{6676050E-2FCB-4BEC-977D-037BEFA3645F}"/>
    <dgm:cxn modelId="{D11B6E0C-9AB6-4343-A34C-7D01AA41A2B0}" type="presOf" srcId="{5C69C1D7-BE3D-4ADF-9400-96DE09733D42}" destId="{62935C99-DC00-431B-BAC5-CE50BB4787C7}" srcOrd="0" destOrd="0" presId="urn:microsoft.com/office/officeart/2005/8/layout/radial5"/>
    <dgm:cxn modelId="{BADD9A5E-7988-4A16-B064-AFC2A35BA486}" type="presOf" srcId="{0FD28D65-C34C-4AB3-BC32-9054BC5067EC}" destId="{2DEC84A6-F9E7-4BD1-AE73-663678D0E7C3}" srcOrd="1" destOrd="0" presId="urn:microsoft.com/office/officeart/2005/8/layout/radial5"/>
    <dgm:cxn modelId="{BF92D880-7E71-4064-A313-7E6CAC52AAC5}" type="presOf" srcId="{F107D762-6580-474F-BE6C-5A43CA2D4176}" destId="{C9334CFB-3789-4249-BB77-1AB804353F1E}" srcOrd="0" destOrd="0" presId="urn:microsoft.com/office/officeart/2005/8/layout/radial5"/>
    <dgm:cxn modelId="{B45500DF-131A-4E27-915B-D775E9142220}" type="presParOf" srcId="{33AF8FAB-8BF1-434E-BD14-3C032727A5F4}" destId="{62935C99-DC00-431B-BAC5-CE50BB4787C7}" srcOrd="0" destOrd="0" presId="urn:microsoft.com/office/officeart/2005/8/layout/radial5"/>
    <dgm:cxn modelId="{74956A03-07EC-4C7E-A739-48DB7128556F}" type="presParOf" srcId="{33AF8FAB-8BF1-434E-BD14-3C032727A5F4}" destId="{3CD4F538-B442-4EF6-9F35-F3D53C61CE66}" srcOrd="1" destOrd="0" presId="urn:microsoft.com/office/officeart/2005/8/layout/radial5"/>
    <dgm:cxn modelId="{A4436963-526A-4A2D-B022-64716CCE4561}" type="presParOf" srcId="{3CD4F538-B442-4EF6-9F35-F3D53C61CE66}" destId="{2DEC84A6-F9E7-4BD1-AE73-663678D0E7C3}" srcOrd="0" destOrd="0" presId="urn:microsoft.com/office/officeart/2005/8/layout/radial5"/>
    <dgm:cxn modelId="{A523F0A2-6117-4973-8210-58261674E0BC}" type="presParOf" srcId="{33AF8FAB-8BF1-434E-BD14-3C032727A5F4}" destId="{BC89DE11-2903-4497-BE17-E647B3150F4B}" srcOrd="2" destOrd="0" presId="urn:microsoft.com/office/officeart/2005/8/layout/radial5"/>
    <dgm:cxn modelId="{96831381-702E-4EDB-9247-86940C3394C5}" type="presParOf" srcId="{33AF8FAB-8BF1-434E-BD14-3C032727A5F4}" destId="{6F56AF62-B882-465D-8F13-513D915D8F92}" srcOrd="3" destOrd="0" presId="urn:microsoft.com/office/officeart/2005/8/layout/radial5"/>
    <dgm:cxn modelId="{B925440D-1303-4860-8DDF-0BAE45881499}" type="presParOf" srcId="{6F56AF62-B882-465D-8F13-513D915D8F92}" destId="{6CF3CDF3-1D5C-4C9E-BA34-3E0D62AD341D}" srcOrd="0" destOrd="0" presId="urn:microsoft.com/office/officeart/2005/8/layout/radial5"/>
    <dgm:cxn modelId="{71E106D0-DF60-4473-97FE-E65BCF067146}" type="presParOf" srcId="{33AF8FAB-8BF1-434E-BD14-3C032727A5F4}" destId="{C9334CFB-3789-4249-BB77-1AB804353F1E}" srcOrd="4" destOrd="0" presId="urn:microsoft.com/office/officeart/2005/8/layout/radial5"/>
    <dgm:cxn modelId="{BB123564-BE6E-4BA3-9384-E60583EF2F8B}" type="presParOf" srcId="{33AF8FAB-8BF1-434E-BD14-3C032727A5F4}" destId="{12141471-924E-4F22-96AC-9D079273FF98}" srcOrd="5" destOrd="0" presId="urn:microsoft.com/office/officeart/2005/8/layout/radial5"/>
    <dgm:cxn modelId="{7D5E84AD-9A8F-45A2-9DD6-C16329FBF56C}" type="presParOf" srcId="{12141471-924E-4F22-96AC-9D079273FF98}" destId="{DD6D5B54-8B23-4296-91F3-693DE871778E}" srcOrd="0" destOrd="0" presId="urn:microsoft.com/office/officeart/2005/8/layout/radial5"/>
    <dgm:cxn modelId="{DA597AA3-1CA7-4686-A6B9-F2825340A5E2}" type="presParOf" srcId="{33AF8FAB-8BF1-434E-BD14-3C032727A5F4}" destId="{9566EC5A-0F11-449F-8720-EBD2E2CBC02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35C99-DC00-431B-BAC5-CE50BB4787C7}">
      <dsp:nvSpPr>
        <dsp:cNvPr id="0" name=""/>
        <dsp:cNvSpPr/>
      </dsp:nvSpPr>
      <dsp:spPr>
        <a:xfrm>
          <a:off x="2528268" y="685164"/>
          <a:ext cx="4807763" cy="18785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4000" kern="1200" dirty="0" smtClean="0">
              <a:solidFill>
                <a:srgbClr val="FFFF00"/>
              </a:solidFill>
            </a:rPr>
            <a:t>Интернеттеги даректер</a:t>
          </a:r>
          <a:endParaRPr lang="ru-RU" sz="4000" kern="1200" dirty="0">
            <a:solidFill>
              <a:srgbClr val="FFFF00"/>
            </a:solidFill>
          </a:endParaRPr>
        </a:p>
      </dsp:txBody>
      <dsp:txXfrm>
        <a:off x="3232349" y="960276"/>
        <a:ext cx="3399601" cy="1328359"/>
      </dsp:txXfrm>
    </dsp:sp>
    <dsp:sp modelId="{3CD4F538-B442-4EF6-9F35-F3D53C61CE66}">
      <dsp:nvSpPr>
        <dsp:cNvPr id="0" name=""/>
        <dsp:cNvSpPr/>
      </dsp:nvSpPr>
      <dsp:spPr>
        <a:xfrm rot="7527470">
          <a:off x="2342714" y="3560014"/>
          <a:ext cx="1886770" cy="7514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 rot="10800000">
        <a:off x="2520815" y="3618490"/>
        <a:ext cx="1661340" cy="450859"/>
      </dsp:txXfrm>
    </dsp:sp>
    <dsp:sp modelId="{BC89DE11-2903-4497-BE17-E647B3150F4B}">
      <dsp:nvSpPr>
        <dsp:cNvPr id="0" name=""/>
        <dsp:cNvSpPr/>
      </dsp:nvSpPr>
      <dsp:spPr>
        <a:xfrm>
          <a:off x="503471" y="5400892"/>
          <a:ext cx="2634812" cy="11844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2060"/>
              </a:solidFill>
            </a:rPr>
            <a:t>IP</a:t>
          </a:r>
          <a:r>
            <a:rPr lang="ky-KG" sz="2800" kern="1200" dirty="0" smtClean="0">
              <a:solidFill>
                <a:srgbClr val="002060"/>
              </a:solidFill>
            </a:rPr>
            <a:t> </a:t>
          </a:r>
          <a:r>
            <a:rPr lang="ru-RU" sz="2800" kern="1200" dirty="0" err="1" smtClean="0">
              <a:solidFill>
                <a:srgbClr val="002060"/>
              </a:solidFill>
            </a:rPr>
            <a:t>дарек</a:t>
          </a:r>
          <a:endParaRPr lang="ru-RU" sz="2800" kern="1200" dirty="0">
            <a:solidFill>
              <a:srgbClr val="002060"/>
            </a:solidFill>
          </a:endParaRPr>
        </a:p>
      </dsp:txBody>
      <dsp:txXfrm>
        <a:off x="889330" y="5574345"/>
        <a:ext cx="1863094" cy="837507"/>
      </dsp:txXfrm>
    </dsp:sp>
    <dsp:sp modelId="{6F56AF62-B882-465D-8F13-513D915D8F92}">
      <dsp:nvSpPr>
        <dsp:cNvPr id="0" name=""/>
        <dsp:cNvSpPr/>
      </dsp:nvSpPr>
      <dsp:spPr>
        <a:xfrm rot="3417637">
          <a:off x="5522264" y="3561095"/>
          <a:ext cx="1827617" cy="7514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5573525" y="3616893"/>
        <a:ext cx="1602187" cy="450859"/>
      </dsp:txXfrm>
    </dsp:sp>
    <dsp:sp modelId="{C9334CFB-3789-4249-BB77-1AB804353F1E}">
      <dsp:nvSpPr>
        <dsp:cNvPr id="0" name=""/>
        <dsp:cNvSpPr/>
      </dsp:nvSpPr>
      <dsp:spPr>
        <a:xfrm>
          <a:off x="6429874" y="5400883"/>
          <a:ext cx="2711392" cy="1221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err="1" smtClean="0">
              <a:solidFill>
                <a:srgbClr val="002060"/>
              </a:solidFill>
            </a:rPr>
            <a:t>Почталык</a:t>
          </a:r>
          <a:r>
            <a:rPr lang="ru-RU" sz="2800" kern="1200" dirty="0" smtClean="0">
              <a:solidFill>
                <a:srgbClr val="002060"/>
              </a:solidFill>
            </a:rPr>
            <a:t> </a:t>
          </a:r>
          <a:r>
            <a:rPr lang="ru-RU" sz="2800" kern="1200" dirty="0" err="1" smtClean="0">
              <a:solidFill>
                <a:srgbClr val="002060"/>
              </a:solidFill>
            </a:rPr>
            <a:t>дарек</a:t>
          </a:r>
          <a:endParaRPr lang="ru-RU" sz="2800" kern="1200" dirty="0">
            <a:solidFill>
              <a:srgbClr val="002060"/>
            </a:solidFill>
          </a:endParaRPr>
        </a:p>
      </dsp:txBody>
      <dsp:txXfrm>
        <a:off x="6826948" y="5579796"/>
        <a:ext cx="1917244" cy="863871"/>
      </dsp:txXfrm>
    </dsp:sp>
    <dsp:sp modelId="{12141471-924E-4F22-96AC-9D079273FF98}">
      <dsp:nvSpPr>
        <dsp:cNvPr id="0" name=""/>
        <dsp:cNvSpPr/>
      </dsp:nvSpPr>
      <dsp:spPr>
        <a:xfrm rot="5473732">
          <a:off x="3882351" y="3605156"/>
          <a:ext cx="1508988" cy="7514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 rot="10800000">
        <a:off x="3997483" y="3642754"/>
        <a:ext cx="1283558" cy="450859"/>
      </dsp:txXfrm>
    </dsp:sp>
    <dsp:sp modelId="{9566EC5A-0F11-449F-8720-EBD2E2CBC021}">
      <dsp:nvSpPr>
        <dsp:cNvPr id="0" name=""/>
        <dsp:cNvSpPr/>
      </dsp:nvSpPr>
      <dsp:spPr>
        <a:xfrm>
          <a:off x="3352807" y="5410188"/>
          <a:ext cx="2971807" cy="11403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2800" kern="1200" dirty="0" smtClean="0">
              <a:solidFill>
                <a:srgbClr val="002060"/>
              </a:solidFill>
            </a:rPr>
            <a:t>Д</a:t>
          </a:r>
          <a:r>
            <a:rPr lang="ru-RU" sz="2800" kern="1200" dirty="0" err="1" smtClean="0">
              <a:solidFill>
                <a:srgbClr val="002060"/>
              </a:solidFill>
            </a:rPr>
            <a:t>омендик</a:t>
          </a:r>
          <a:r>
            <a:rPr lang="ru-RU" sz="2800" kern="1200" dirty="0" smtClean="0">
              <a:solidFill>
                <a:srgbClr val="002060"/>
              </a:solidFill>
            </a:rPr>
            <a:t> </a:t>
          </a:r>
          <a:r>
            <a:rPr lang="ru-RU" sz="2800" kern="1200" dirty="0" err="1" smtClean="0">
              <a:solidFill>
                <a:srgbClr val="002060"/>
              </a:solidFill>
            </a:rPr>
            <a:t>ат</a:t>
          </a:r>
          <a:endParaRPr lang="ru-RU" sz="2800" kern="1200" dirty="0">
            <a:solidFill>
              <a:srgbClr val="002060"/>
            </a:solidFill>
          </a:endParaRPr>
        </a:p>
      </dsp:txBody>
      <dsp:txXfrm>
        <a:off x="3788018" y="5577188"/>
        <a:ext cx="2101385" cy="80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haiyr.Kaiymov@mail.com.ru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aiymov80@mail.ru" TargetMode="External"/><Relationship Id="rId2" Type="http://schemas.openxmlformats.org/officeDocument/2006/relationships/hyperlink" Target="mailto:kaiymov80@mail.ru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aiymov80@mail.ru" TargetMode="External"/><Relationship Id="rId2" Type="http://schemas.openxmlformats.org/officeDocument/2006/relationships/hyperlink" Target="mailto:kaiymov80@mail.ru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-domain-.com/" TargetMode="External"/><Relationship Id="rId2" Type="http://schemas.openxmlformats.org/officeDocument/2006/relationships/hyperlink" Target="http://www.do-main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066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y-KG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1Janyzak Astra" pitchFamily="2" charset="0"/>
                <a:cs typeface="Arial" pitchFamily="34" charset="0"/>
              </a:rPr>
              <a:t>Информатика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590800"/>
            <a:ext cx="4071114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y-KG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8-класс</a:t>
            </a:r>
            <a:endParaRPr lang="ru-RU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0200" y="304800"/>
            <a:ext cx="6477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«Ак-Булак» мектеп-гимназиясы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52600" y="5334000"/>
            <a:ext cx="6477000" cy="1143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Мугалим: Саматов Өмүрбек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3400" y="990600"/>
            <a:ext cx="82296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klient</a:t>
            </a:r>
            <a:r>
              <a:rPr lang="ky-KG" sz="40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_</a:t>
            </a: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tv</a:t>
            </a:r>
            <a:r>
              <a:rPr kumimoji="0" lang="ky-KG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@mail.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com.</a:t>
            </a:r>
            <a:r>
              <a:rPr kumimoji="0" lang="ky-KG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ru</a:t>
            </a:r>
            <a:endParaRPr kumimoji="0" lang="ky-KG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4648200"/>
            <a:ext cx="701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Почталык даректин эки бөлүгү тең сегменттерге чекит менен ажыратылып бөлүнө алат 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 rot="8890919">
            <a:off x="2602028" y="1590126"/>
            <a:ext cx="868378" cy="3180723"/>
          </a:xfrm>
          <a:prstGeom prst="downArrow">
            <a:avLst>
              <a:gd name="adj1" fmla="val 35789"/>
              <a:gd name="adj2" fmla="val 959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2592815">
            <a:off x="5154183" y="1528899"/>
            <a:ext cx="868378" cy="3180723"/>
          </a:xfrm>
          <a:prstGeom prst="downArrow">
            <a:avLst>
              <a:gd name="adj1" fmla="val 35789"/>
              <a:gd name="adj2" fmla="val 959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 rot="12592815">
            <a:off x="6449583" y="1605098"/>
            <a:ext cx="868378" cy="3180723"/>
          </a:xfrm>
          <a:prstGeom prst="downArrow">
            <a:avLst>
              <a:gd name="adj1" fmla="val 35789"/>
              <a:gd name="adj2" fmla="val 959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09600" y="913745"/>
            <a:ext cx="8143931" cy="3048655"/>
          </a:xfrm>
          <a:prstGeom prst="snip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klient</a:t>
            </a:r>
            <a:r>
              <a:rPr lang="ky-KG" sz="40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lang="ky-KG" sz="4000" u="sng" dirty="0" smtClean="0">
                <a:hlinkClick r:id="rId2"/>
              </a:rPr>
              <a:t>@mail.ru</a:t>
            </a:r>
            <a:r>
              <a:rPr lang="ru-RU" sz="4000" dirty="0" smtClean="0"/>
              <a:t> </a:t>
            </a:r>
            <a:r>
              <a:rPr lang="ru-RU" sz="4000" dirty="0" err="1" smtClean="0"/>
              <a:t>жана</a:t>
            </a:r>
            <a:r>
              <a:rPr lang="ru-RU" sz="4000" dirty="0" smtClean="0"/>
              <a:t> </a:t>
            </a:r>
            <a:r>
              <a:rPr lang="en-US" sz="4000" u="sng" dirty="0" err="1" smtClean="0"/>
              <a:t>K</a:t>
            </a: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lient</a:t>
            </a:r>
            <a:r>
              <a:rPr lang="ky-KG" sz="40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lang="ky-KG" sz="4000" u="sng" dirty="0" smtClean="0">
                <a:hlinkClick r:id="rId3"/>
              </a:rPr>
              <a:t>@mail.ru</a:t>
            </a:r>
            <a:r>
              <a:rPr lang="ru-RU" sz="4000" dirty="0" smtClean="0"/>
              <a:t> </a:t>
            </a:r>
            <a:r>
              <a:rPr lang="ru-RU" sz="4000" dirty="0" err="1" smtClean="0"/>
              <a:t>деп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err="1" smtClean="0"/>
              <a:t>жазылган</a:t>
            </a:r>
            <a:r>
              <a:rPr lang="ru-RU" sz="4000" dirty="0" smtClean="0"/>
              <a:t> </a:t>
            </a:r>
            <a:r>
              <a:rPr lang="ru-RU" sz="4000" dirty="0" err="1" smtClean="0"/>
              <a:t>эки</a:t>
            </a:r>
            <a:r>
              <a:rPr lang="ru-RU" sz="4000" dirty="0" smtClean="0"/>
              <a:t> </a:t>
            </a:r>
            <a:r>
              <a:rPr lang="ru-RU" sz="4000" dirty="0" err="1" smtClean="0"/>
              <a:t>даректин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err="1" smtClean="0"/>
              <a:t>айырмасы</a:t>
            </a:r>
            <a:r>
              <a:rPr lang="ru-RU" sz="4000" dirty="0" smtClean="0"/>
              <a:t> </a:t>
            </a:r>
            <a:r>
              <a:rPr lang="ru-RU" sz="4000" dirty="0" err="1" smtClean="0"/>
              <a:t>барбы</a:t>
            </a:r>
            <a:r>
              <a:rPr lang="ru-RU" sz="4000" dirty="0" smtClean="0"/>
              <a:t>?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4724400"/>
            <a:ext cx="2362200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4724400"/>
            <a:ext cx="2362200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latin typeface="Arial" pitchFamily="34" charset="0"/>
                <a:cs typeface="Arial" pitchFamily="34" charset="0"/>
              </a:rPr>
              <a:t>Ооба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447800"/>
            <a:ext cx="36102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klient</a:t>
            </a:r>
            <a:r>
              <a:rPr lang="ky-KG" sz="36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lang="ky-KG" sz="3600" u="sng" dirty="0" smtClean="0">
                <a:hlinkClick r:id="rId2"/>
              </a:rPr>
              <a:t>@mail.ru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76800" y="1447800"/>
            <a:ext cx="37240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u="sng" dirty="0" err="1" smtClean="0"/>
              <a:t>K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lient</a:t>
            </a:r>
            <a:r>
              <a:rPr lang="ky-KG" sz="36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lang="ky-KG" sz="3600" u="sng" dirty="0" smtClean="0">
                <a:hlinkClick r:id="rId3"/>
              </a:rPr>
              <a:t>@mail.ru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657600"/>
            <a:ext cx="4038600" cy="22072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Кичине тамга </a:t>
            </a:r>
          </a:p>
          <a:p>
            <a:pPr algn="ctr"/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жазылган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3657600"/>
            <a:ext cx="3406174" cy="22072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Баш тамга </a:t>
            </a:r>
          </a:p>
          <a:p>
            <a:pPr algn="ctr"/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жазылган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9077411">
            <a:off x="1139075" y="2021527"/>
            <a:ext cx="609600" cy="1725937"/>
          </a:xfrm>
          <a:prstGeom prst="downArrow">
            <a:avLst>
              <a:gd name="adj1" fmla="val 26431"/>
              <a:gd name="adj2" fmla="val 995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rot="9077411">
            <a:off x="5177676" y="2021529"/>
            <a:ext cx="609600" cy="1725937"/>
          </a:xfrm>
          <a:prstGeom prst="downArrow">
            <a:avLst>
              <a:gd name="adj1" fmla="val 26431"/>
              <a:gd name="adj2" fmla="val 995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598647"/>
            <a:ext cx="8610600" cy="2460962"/>
          </a:xfrm>
          <a:prstGeom prst="snip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klient</a:t>
            </a:r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@mail.ru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даректе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адамдын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аты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фамилиясы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_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(төмөнкү сызык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ажыратылган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Эмне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үчүн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бош орун (пробел) эле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кылып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койсо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болбойт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?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328577"/>
            <a:ext cx="41910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2800" dirty="0" err="1" smtClean="0"/>
              <a:t>Тыюу</a:t>
            </a:r>
            <a:r>
              <a:rPr lang="ru-RU" sz="2800" dirty="0" smtClean="0"/>
              <a:t> </a:t>
            </a:r>
            <a:r>
              <a:rPr lang="ru-RU" sz="2800" dirty="0" err="1" smtClean="0"/>
              <a:t>салынган</a:t>
            </a:r>
            <a:r>
              <a:rPr lang="ru-RU" sz="2800" dirty="0" smtClean="0"/>
              <a:t> </a:t>
            </a:r>
            <a:r>
              <a:rPr lang="ru-RU" sz="2800" dirty="0" err="1" smtClean="0"/>
              <a:t>белги</a:t>
            </a:r>
            <a:endParaRPr lang="ru-RU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5242977"/>
            <a:ext cx="43434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2800" dirty="0" err="1" smtClean="0"/>
              <a:t>Сызык</a:t>
            </a:r>
            <a:r>
              <a:rPr lang="ru-RU" sz="2800" dirty="0" smtClean="0"/>
              <a:t> аз </a:t>
            </a:r>
            <a:r>
              <a:rPr lang="ru-RU" sz="2800" dirty="0" err="1" smtClean="0"/>
              <a:t>орунду</a:t>
            </a:r>
            <a:r>
              <a:rPr lang="ru-RU" sz="2800" dirty="0" smtClean="0"/>
              <a:t> </a:t>
            </a:r>
            <a:r>
              <a:rPr lang="ru-RU" sz="2800" dirty="0" err="1" smtClean="0"/>
              <a:t>ээлейт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4325838"/>
            <a:ext cx="40386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Символ</a:t>
            </a:r>
            <a:r>
              <a:rPr lang="ky-KG" sz="2400" dirty="0" smtClean="0">
                <a:latin typeface="Arial" pitchFamily="34" charset="0"/>
                <a:cs typeface="Arial" pitchFamily="34" charset="0"/>
              </a:rPr>
              <a:t> болбой калат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29200" y="5257800"/>
            <a:ext cx="39624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Үтүр болуп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окулат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304800"/>
            <a:ext cx="8610600" cy="3048655"/>
          </a:xfrm>
          <a:prstGeom prst="snip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Жер шарындагы  ар бир үйдүн дареги бар болгон сыяктуу, тармактагы б.а. виртуалдуу мейкиндиктеги ар бир компьютердин дагы  дареги болот. </a:t>
            </a:r>
          </a:p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Ал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аталат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4328577"/>
            <a:ext cx="32766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ru-RU" sz="2800" dirty="0" err="1" smtClean="0"/>
              <a:t>үй дареги</a:t>
            </a:r>
            <a:r>
              <a:rPr lang="ru-RU" sz="28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32766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smtClean="0"/>
              <a:t>IP </a:t>
            </a:r>
            <a:r>
              <a:rPr lang="ru-RU" sz="2800" dirty="0" err="1" smtClean="0"/>
              <a:t>дареги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00600" y="4325838"/>
            <a:ext cx="35814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 err="1" smtClean="0"/>
              <a:t>жашыруун</a:t>
            </a:r>
            <a:r>
              <a:rPr lang="ru-RU" sz="2800" dirty="0" smtClean="0"/>
              <a:t> </a:t>
            </a:r>
            <a:r>
              <a:rPr lang="ru-RU" sz="2800" dirty="0" err="1" smtClean="0"/>
              <a:t>дарек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5257800"/>
            <a:ext cx="35052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sz="2800" dirty="0" err="1" smtClean="0"/>
              <a:t>сервердин</a:t>
            </a:r>
            <a:r>
              <a:rPr lang="ru-RU" sz="2800" dirty="0" smtClean="0"/>
              <a:t> </a:t>
            </a:r>
            <a:r>
              <a:rPr lang="ru-RU" sz="2800" dirty="0" err="1" smtClean="0"/>
              <a:t>дареги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Documents and Settings\Касымбек\Рабочий стол\9-klass\интернеттеги даректер\fotki\186_b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557213"/>
            <a:ext cx="8132763" cy="574357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81200" y="3124200"/>
            <a:ext cx="51054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 = 2</a:t>
            </a:r>
            <a:r>
              <a:rPr kumimoji="0" lang="ru-RU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=4 294 967 296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676400" y="762000"/>
            <a:ext cx="5791200" cy="532334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sng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IP</a:t>
            </a:r>
            <a:r>
              <a:rPr kumimoji="0" lang="ru-RU" sz="4000" b="1" i="1" u="sng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ru-RU" sz="4000" b="1" i="1" u="sng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дарек</a:t>
            </a:r>
            <a:r>
              <a:rPr kumimoji="0" lang="ru-RU" sz="4000" b="1" i="1" u="sng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тармактын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дарегин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жана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ал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тармактагы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компьютердин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дарегин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камтыйт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81000" y="1066799"/>
          <a:ext cx="8382000" cy="4114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А классы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0-127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Дүйнөлүк масштабдагы</a:t>
                      </a:r>
                      <a:r>
                        <a:rPr kumimoji="0" lang="ru-RU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Интернет </a:t>
                      </a:r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кызматын</a:t>
                      </a:r>
                      <a:r>
                        <a:rPr kumimoji="0" lang="ru-RU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көрсөтүүчүлөрдүн деңгээли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В классы</a:t>
                      </a:r>
                      <a:endParaRPr lang="ru-RU" sz="28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128-191</a:t>
                      </a:r>
                      <a:endParaRPr lang="ru-RU" sz="28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Интернет </a:t>
                      </a:r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кызматын</a:t>
                      </a:r>
                      <a:r>
                        <a:rPr kumimoji="0" lang="ru-RU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көрсөтүүчүлөрдүн орточо</a:t>
                      </a:r>
                      <a:r>
                        <a:rPr kumimoji="0" lang="ru-RU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деңгээли</a:t>
                      </a:r>
                      <a:endParaRPr lang="ru-RU" sz="2800" b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С классы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192-223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Интернет </a:t>
                      </a:r>
                      <a:r>
                        <a:rPr lang="ru-RU" sz="2800" b="0" dirty="0" err="1" smtClean="0">
                          <a:latin typeface="Arial" pitchFamily="34" charset="0"/>
                          <a:cs typeface="Arial" pitchFamily="34" charset="0"/>
                        </a:rPr>
                        <a:t>кызматын</a:t>
                      </a:r>
                      <a:r>
                        <a:rPr lang="ru-RU" sz="2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800" b="0" dirty="0" err="1" smtClean="0">
                          <a:latin typeface="Arial" pitchFamily="34" charset="0"/>
                          <a:cs typeface="Arial" pitchFamily="34" charset="0"/>
                        </a:rPr>
                        <a:t>көрсөтүүчүлөрдүн төмөнкү деңгээли</a:t>
                      </a:r>
                      <a:endParaRPr lang="ru-RU" sz="2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2000" y="2362200"/>
            <a:ext cx="792480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Өзүбүздүн компьютердин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IP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дарегин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аныктап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көрөлү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 l="3922" t="6536" r="34314" b="18301"/>
          <a:stretch>
            <a:fillRect/>
          </a:stretch>
        </p:blipFill>
        <p:spPr bwMode="auto">
          <a:xfrm>
            <a:off x="838200" y="609600"/>
            <a:ext cx="7769086" cy="567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1896" y="228600"/>
            <a:ext cx="5277103" cy="647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97514"/>
            <a:ext cx="5867400" cy="660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трелка вниз 2"/>
          <p:cNvSpPr/>
          <p:nvPr/>
        </p:nvSpPr>
        <p:spPr>
          <a:xfrm rot="8349385">
            <a:off x="6903143" y="3628450"/>
            <a:ext cx="762000" cy="2286000"/>
          </a:xfrm>
          <a:prstGeom prst="downArrow">
            <a:avLst>
              <a:gd name="adj1" fmla="val 50000"/>
              <a:gd name="adj2" fmla="val 1412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ru-RU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114800" y="2209800"/>
            <a:ext cx="3124200" cy="1752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4400" y="2514600"/>
            <a:ext cx="75438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i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Домендик</a:t>
            </a:r>
            <a:r>
              <a:rPr lang="ru-RU" sz="36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i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</a:t>
            </a:r>
            <a:r>
              <a:rPr lang="ru-RU" sz="36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адам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тарабынан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жеңил кабыл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алынуучу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адреси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0" y="1771233"/>
            <a:ext cx="44957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y-KG" sz="4000" b="1" i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Сабактын темасы: </a:t>
            </a:r>
            <a:r>
              <a:rPr lang="ky-KG" sz="4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Интернеттеги даректер</a:t>
            </a:r>
            <a:endParaRPr lang="ru-RU" sz="4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33400" y="10668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Mail</a:t>
            </a:r>
            <a:r>
              <a:rPr kumimoji="0" lang="ru-RU" sz="96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sz="96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com</a:t>
            </a:r>
            <a:r>
              <a:rPr kumimoji="0" lang="ru-RU" sz="96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sz="96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kg</a:t>
            </a:r>
            <a:endParaRPr kumimoji="0" lang="en-US" sz="9600" b="1" i="0" u="none" strike="noStrike" normalizeH="0" baseline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28600" y="3962400"/>
            <a:ext cx="3657600" cy="25534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почталык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сервердин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же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аты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562600" y="3124200"/>
            <a:ext cx="3352800" cy="19475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эң жогорку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деңгээлдеги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домен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124200" y="3810000"/>
            <a:ext cx="3200400" cy="19475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экинчи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деңгээлдеги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домен,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трелка вверх 5"/>
          <p:cNvSpPr/>
          <p:nvPr/>
        </p:nvSpPr>
        <p:spPr>
          <a:xfrm>
            <a:off x="1676400" y="2667000"/>
            <a:ext cx="838200" cy="1295400"/>
          </a:xfrm>
          <a:prstGeom prst="upArrow">
            <a:avLst>
              <a:gd name="adj1" fmla="val 31818"/>
              <a:gd name="adj2" fmla="val 79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/>
          <p:nvPr/>
        </p:nvSpPr>
        <p:spPr>
          <a:xfrm>
            <a:off x="4343400" y="2667000"/>
            <a:ext cx="685800" cy="1143000"/>
          </a:xfrm>
          <a:prstGeom prst="upArrow">
            <a:avLst>
              <a:gd name="adj1" fmla="val 31818"/>
              <a:gd name="adj2" fmla="val 79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6858000" y="2438400"/>
            <a:ext cx="609600" cy="914400"/>
          </a:xfrm>
          <a:prstGeom prst="upArrow">
            <a:avLst>
              <a:gd name="adj1" fmla="val 31818"/>
              <a:gd name="adj2" fmla="val 79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312420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Rambler</a:t>
            </a:r>
            <a:r>
              <a:rPr kumimoji="0" lang="en-US" sz="120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.ru</a:t>
            </a:r>
            <a:endParaRPr kumimoji="0" lang="en-US" sz="12000" b="1" i="0" u="none" strike="noStrike" normalizeH="0" baseline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" y="1447801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i="1" u="sng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Домендин</a:t>
            </a:r>
            <a:r>
              <a:rPr lang="ru-RU" sz="6000" b="1" i="1" u="sng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6000" b="1" i="1" u="sng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аты</a:t>
            </a:r>
            <a:r>
              <a:rPr lang="ru-RU" sz="6000" b="1" i="1" u="sng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6000" b="1" i="1" u="sng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латын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алфавитинен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endParaRPr lang="en-US" sz="6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цифралардан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жана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дефис </a:t>
            </a:r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белгисинен</a:t>
            </a:r>
            <a:r>
              <a:rPr lang="ru-RU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6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турат</a:t>
            </a:r>
            <a:endParaRPr lang="ru-RU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869930"/>
            <a:ext cx="8610600" cy="1873270"/>
          </a:xfrm>
          <a:prstGeom prst="snip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 smtClean="0"/>
              <a:t>Туура</a:t>
            </a:r>
            <a:r>
              <a:rPr lang="ru-RU" sz="3200" dirty="0" smtClean="0"/>
              <a:t> </a:t>
            </a:r>
            <a:r>
              <a:rPr lang="ru-RU" sz="3200" dirty="0" err="1" smtClean="0"/>
              <a:t>жазылган</a:t>
            </a:r>
            <a:r>
              <a:rPr lang="ru-RU" sz="3200" dirty="0" smtClean="0"/>
              <a:t> </a:t>
            </a:r>
            <a:r>
              <a:rPr lang="ru-RU" sz="3200" dirty="0" err="1" smtClean="0"/>
              <a:t>домендик</a:t>
            </a:r>
            <a:r>
              <a:rPr lang="ru-RU" sz="3200" dirty="0" smtClean="0"/>
              <a:t> </a:t>
            </a:r>
            <a:r>
              <a:rPr lang="ru-RU" sz="3200" dirty="0" err="1" smtClean="0"/>
              <a:t>атты</a:t>
            </a:r>
            <a:r>
              <a:rPr lang="ru-RU" sz="3200" dirty="0" smtClean="0"/>
              <a:t> </a:t>
            </a:r>
            <a:r>
              <a:rPr lang="ru-RU" sz="3200" dirty="0" err="1" smtClean="0"/>
              <a:t>аныктагыла</a:t>
            </a:r>
            <a:r>
              <a:rPr lang="ru-RU" sz="3200" dirty="0" smtClean="0"/>
              <a:t>?</a:t>
            </a:r>
            <a:endParaRPr lang="en-US" sz="3200" dirty="0" smtClean="0"/>
          </a:p>
          <a:p>
            <a:pPr marL="514350" indent="-514350" algn="ctr">
              <a:buAutoNum type="alphaLcPeriod"/>
            </a:pPr>
            <a:r>
              <a:rPr lang="en-US" sz="3200" dirty="0" smtClean="0">
                <a:hlinkClick r:id="rId2"/>
              </a:rPr>
              <a:t>www.do-main.com</a:t>
            </a:r>
            <a:endParaRPr lang="en-US" sz="3200" dirty="0" smtClean="0"/>
          </a:p>
          <a:p>
            <a:pPr marL="514350" indent="-514350" algn="ctr">
              <a:buAutoNum type="alphaLcPeriod"/>
            </a:pPr>
            <a:r>
              <a:rPr lang="en-US" sz="3200" u="sng" dirty="0" smtClean="0">
                <a:hlinkClick r:id="rId3"/>
              </a:rPr>
              <a:t>www.-domain-.com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328577"/>
            <a:ext cx="38862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1. </a:t>
            </a:r>
            <a:r>
              <a:rPr lang="ky-KG" sz="2800" dirty="0" smtClean="0"/>
              <a:t>Э</a:t>
            </a:r>
            <a:r>
              <a:rPr lang="ru-RU" sz="2800" dirty="0" err="1" smtClean="0"/>
              <a:t>көө тең туура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38862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/>
              <a:t>Э</a:t>
            </a:r>
            <a:r>
              <a:rPr lang="ru-RU" sz="2800" dirty="0" err="1" smtClean="0"/>
              <a:t>көө тең туура</a:t>
            </a:r>
            <a:r>
              <a:rPr lang="ru-RU" sz="2800" dirty="0" smtClean="0"/>
              <a:t> </a:t>
            </a:r>
            <a:r>
              <a:rPr lang="ru-RU" sz="2800" dirty="0" err="1" smtClean="0"/>
              <a:t>эмес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2600" y="4325838"/>
            <a:ext cx="28956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а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38800" y="5257800"/>
            <a:ext cx="2819400" cy="624423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362200" y="1035308"/>
            <a:ext cx="4724400" cy="48320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by –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Беларусь;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kz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Казахстан;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kg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Кыргызстан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ky-KG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Россия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Украина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 </a:t>
            </a:r>
            <a:r>
              <a:rPr kumimoji="0" lang="ky-KG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Германия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 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АКШ ж.б.</a:t>
            </a:r>
            <a:r>
              <a:rPr kumimoji="0" 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90600" y="228600"/>
            <a:ext cx="7390421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z="4000" b="1" dirty="0" err="1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Жогорку</a:t>
            </a:r>
            <a:r>
              <a:rPr lang="ru-RU" sz="4000" b="1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4000" b="1" dirty="0" err="1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деңгээлдеги домендер</a:t>
            </a:r>
            <a:endParaRPr lang="ru-RU" sz="40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600200"/>
            <a:ext cx="7620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0" b="1" i="0" u="none" strike="noStrike" normalizeH="0" baseline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Alippe.tv</a:t>
            </a:r>
            <a:endParaRPr kumimoji="0" lang="en-US" sz="12000" b="1" i="0" u="none" strike="noStrike" normalizeH="0" baseline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3962400"/>
            <a:ext cx="8229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y-KG" sz="2800" dirty="0" smtClean="0">
                <a:solidFill>
                  <a:srgbClr val="FF0000"/>
                </a:solidFill>
              </a:rPr>
              <a:t>географиялык белгилерге тиешеси жок домендер 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95400" y="2590800"/>
            <a:ext cx="6934200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коммерциялык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уюмдар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билим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берүүчү жана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илимий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ru-RU" sz="32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уюмдар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тармактык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администрация</a:t>
            </a:r>
          </a:p>
          <a:p>
            <a:pPr lvl="0"/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коммерциялык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эмес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уюмдар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0600" y="609600"/>
            <a:ext cx="739042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Жогорку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деңгээлдеги домендер</a:t>
            </a:r>
            <a:endParaRPr lang="ru-RU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457200" y="457200"/>
            <a:ext cx="8305800" cy="5386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топтогулар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жалпы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бардык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колдонуучулар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үчүн:</a:t>
            </a:r>
            <a:endParaRPr kumimoji="0" lang="ru-RU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коммерциялык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уюмдар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массалык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маалымат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каражаттары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тармактык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администрация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врачтар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юристтер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бухгалтерлер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ж.б. профессия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ээлери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үчүн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u="sng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топтогулар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айрым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кесип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ээлери</a:t>
            </a:r>
            <a:r>
              <a:rPr kumimoji="0" lang="ru-RU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үчүн</a:t>
            </a:r>
            <a:r>
              <a:rPr lang="ru-RU" sz="2800" u="sng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ru-RU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museum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музей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жана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ага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тиешелүү уюмдар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үчүн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aero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– авиакомпания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үчүн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ж.б.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" y="1981200"/>
            <a:ext cx="8305800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ICANN</a:t>
            </a: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</a:t>
            </a:r>
            <a:r>
              <a:rPr lang="ru-RU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интернеттин</a:t>
            </a:r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домендик</a:t>
            </a:r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системасын</a:t>
            </a:r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башкарган</a:t>
            </a:r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корпорация</a:t>
            </a:r>
            <a:endParaRPr lang="ru-RU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83820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ru-RU" sz="32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абактын</a:t>
            </a:r>
            <a:r>
              <a:rPr kumimoji="0" lang="ru-RU" sz="32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максаты</a:t>
            </a:r>
            <a:r>
              <a:rPr kumimoji="0" lang="ru-RU" sz="32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sng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Интернеттеги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колдонуучунун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дареги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жана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анын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түрлөрү менен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таанышасыңар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Даректин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жазылышындагы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өзгөчөлүктөрдү аныктайсыңар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Өзүңөрдүн компьютериңердин дарегин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аныктаганга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үйрөнөсүңөр.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33400" y="679192"/>
            <a:ext cx="8143931" cy="844808"/>
          </a:xfrm>
          <a:prstGeom prst="snip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y-KG" sz="4000" dirty="0" smtClean="0"/>
              <a:t>Интернеттин туулган күнү качан?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5004381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/>
              <a:t>20-октябрь 1969-жыл</a:t>
            </a:r>
            <a:endParaRPr lang="ru-R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3810000"/>
            <a:ext cx="5069023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/>
              <a:t>30-январь 1971-жыл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4724400"/>
            <a:ext cx="4569016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/>
            <a:r>
              <a:rPr lang="ru-RU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smtClean="0"/>
              <a:t>1-январь 1985-жыл</a:t>
            </a:r>
            <a:endParaRPr lang="ru-RU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24200" y="5638800"/>
            <a:ext cx="4228028" cy="771346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ky-KG" sz="3600" dirty="0" smtClean="0"/>
              <a:t> 17-май 1991-жыл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1388211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935C99-DC00-431B-BAC5-CE50BB478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2935C99-DC00-431B-BAC5-CE50BB478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D4F538-B442-4EF6-9F35-F3D53C61C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3CD4F538-B442-4EF6-9F35-F3D53C61C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C89DE11-2903-4497-BE17-E647B3150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C89DE11-2903-4497-BE17-E647B3150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6AF62-B882-465D-8F13-513D915D8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6F56AF62-B882-465D-8F13-513D915D8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334CFB-3789-4249-BB77-1AB804353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C9334CFB-3789-4249-BB77-1AB804353F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141471-924E-4F22-96AC-9D079273F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12141471-924E-4F22-96AC-9D079273F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66EC5A-0F11-449F-8720-EBD2E2CBC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566EC5A-0F11-449F-8720-EBD2E2CBC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04800" y="457200"/>
            <a:ext cx="85344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Интернет тармагындагы колдонуучулардын </a:t>
            </a:r>
            <a:r>
              <a:rPr kumimoji="0" lang="ky-KG" sz="2800" b="1" i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почталык дареги </a:t>
            </a:r>
            <a:r>
              <a:rPr kumimoji="0" lang="ky-K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ky-K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бул кандайдыр бир серверде жайгашкан почталык ящиктин дареги. </a:t>
            </a:r>
            <a:endParaRPr kumimoji="0" lang="ky-K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2943254"/>
            <a:ext cx="906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klient</a:t>
            </a:r>
            <a:r>
              <a:rPr lang="ky-KG" sz="5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_</a:t>
            </a:r>
            <a:r>
              <a:rPr lang="en-US" sz="5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tv</a:t>
            </a:r>
            <a:r>
              <a:rPr kumimoji="0" lang="ky-KG" sz="54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@</a:t>
            </a:r>
            <a:r>
              <a:rPr kumimoji="0" lang="en-US" sz="54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gmail.com</a:t>
            </a:r>
            <a:endParaRPr kumimoji="0" lang="ky-KG" sz="5400" b="0" i="0" u="sng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со стрелкой вверх 3"/>
          <p:cNvSpPr/>
          <p:nvPr/>
        </p:nvSpPr>
        <p:spPr>
          <a:xfrm>
            <a:off x="685800" y="4114800"/>
            <a:ext cx="3276600" cy="2133600"/>
          </a:xfrm>
          <a:prstGeom prst="upArrow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колдонуучунун аты </a:t>
            </a:r>
            <a:endParaRPr lang="ru-RU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Выноска со стрелкой вверх 4"/>
          <p:cNvSpPr/>
          <p:nvPr/>
        </p:nvSpPr>
        <p:spPr>
          <a:xfrm>
            <a:off x="5334000" y="4114800"/>
            <a:ext cx="3276600" cy="2133600"/>
          </a:xfrm>
          <a:prstGeom prst="upArrow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сервердин домендик аты </a:t>
            </a:r>
            <a:endParaRPr lang="ru-RU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35101"/>
            <a:ext cx="2057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@</a:t>
            </a:r>
            <a:endParaRPr lang="ru-RU" sz="20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1524000"/>
            <a:ext cx="2524474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«</a:t>
            </a:r>
            <a:r>
              <a:rPr lang="ru-RU" sz="9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эт</a:t>
            </a:r>
            <a:r>
              <a:rPr lang="ru-RU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»</a:t>
            </a:r>
            <a:endParaRPr lang="ru-RU" sz="9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5000" y="4038600"/>
            <a:ext cx="58674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y-KG" sz="3200" dirty="0" smtClean="0">
                <a:latin typeface="Arial" pitchFamily="34" charset="0"/>
                <a:cs typeface="Arial" pitchFamily="34" charset="0"/>
              </a:rPr>
              <a:t>Россияда –  “ит” (собачка) </a:t>
            </a:r>
          </a:p>
          <a:p>
            <a:r>
              <a:rPr lang="ky-KG" sz="3200" dirty="0" smtClean="0">
                <a:latin typeface="Arial" pitchFamily="34" charset="0"/>
                <a:cs typeface="Arial" pitchFamily="34" charset="0"/>
              </a:rPr>
              <a:t>Германияда – “маймыл”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Affe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) Кыргызстанда – “маймылча”.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57200" y="1447800"/>
            <a:ext cx="8153400" cy="403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Сервер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–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бул Интернеттеги эң негизги түшүнүктөрдүн бири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Се́рвер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(англ.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erver</a:t>
            </a:r>
            <a:r>
              <a:rPr kumimoji="0" lang="ky-KG" sz="32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кызматчы)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Сервер</a:t>
            </a:r>
            <a:r>
              <a:rPr kumimoji="0" lang="ky-KG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— белгилүү бир кызмат функцияларын аткаруучу атайын компьютер </a:t>
            </a:r>
            <a:endParaRPr kumimoji="0" lang="ky-KG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33400" y="1676400"/>
            <a:ext cx="8077200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Доме́н </a:t>
            </a:r>
            <a:r>
              <a:rPr kumimoji="0" lang="ky-KG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(фр. domaine) </a:t>
            </a:r>
            <a:r>
              <a:rPr kumimoji="0" lang="ky-K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—</a:t>
            </a:r>
            <a:r>
              <a:rPr kumimoji="0" lang="ky-K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область; структуранын бирдиги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</a:rPr>
              <a:t>Домендик ат </a:t>
            </a:r>
            <a:r>
              <a:rPr kumimoji="0" lang="ky-KG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— интернет-сервердин дарегин табууга жардам берүүчү символдук аталыш.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556</Words>
  <Application>Microsoft Office PowerPoint</Application>
  <PresentationFormat>Экран (4:3)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1Janyzak Astra</vt:lpstr>
      <vt:lpstr>Arial</vt:lpstr>
      <vt:lpstr>Calibri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Шайыр</dc:creator>
  <cp:lastModifiedBy>Oma</cp:lastModifiedBy>
  <cp:revision>53</cp:revision>
  <dcterms:modified xsi:type="dcterms:W3CDTF">2023-04-28T20:14:32Z</dcterms:modified>
</cp:coreProperties>
</file>