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720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220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1332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816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2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967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4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3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8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4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0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409433"/>
            <a:ext cx="9830724" cy="526803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y-KG" sz="3600" dirty="0" smtClean="0">
                <a:solidFill>
                  <a:schemeClr val="accent5">
                    <a:lumMod val="50000"/>
                  </a:schemeClr>
                </a:solidFill>
              </a:rPr>
              <a:t>Сабактын Темасы:</a:t>
            </a:r>
            <a:br>
              <a:rPr lang="ky-KG" sz="3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ky-KG" sz="36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ky-KG" sz="3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ky-KG" sz="8900" dirty="0" smtClean="0">
                <a:solidFill>
                  <a:schemeClr val="accent5">
                    <a:lumMod val="50000"/>
                  </a:schemeClr>
                </a:solidFill>
              </a:rPr>
              <a:t>Интернеттин пайдасы жана зыяны</a:t>
            </a:r>
            <a:endParaRPr lang="ru-RU" sz="73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60421"/>
            <a:ext cx="11969086" cy="2889973"/>
          </a:xfrm>
        </p:spPr>
        <p:txBody>
          <a:bodyPr>
            <a:normAutofit/>
          </a:bodyPr>
          <a:lstStyle/>
          <a:p>
            <a:r>
              <a:rPr lang="ky-KG" sz="3200" dirty="0" smtClean="0"/>
              <a:t>Интернет (компьютер)</a:t>
            </a:r>
            <a:br>
              <a:rPr lang="ky-KG" sz="3200" dirty="0" smtClean="0"/>
            </a:br>
            <a:r>
              <a:rPr lang="ky-KG" dirty="0" smtClean="0"/>
              <a:t/>
            </a:r>
            <a:br>
              <a:rPr lang="ky-KG" dirty="0" smtClean="0"/>
            </a:b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323528" y="1815390"/>
            <a:ext cx="2724472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Зыян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8903368" y="1844812"/>
            <a:ext cx="2376264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Пайда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700" y="4095691"/>
            <a:ext cx="11053687" cy="2369880"/>
          </a:xfrm>
          <a:prstGeom prst="rect">
            <a:avLst/>
          </a:prstGeom>
          <a:gradFill flip="none" rotWithShape="1">
            <a:gsLst>
              <a:gs pos="0">
                <a:srgbClr val="45F91B">
                  <a:tint val="66000"/>
                  <a:satMod val="160000"/>
                </a:srgbClr>
              </a:gs>
              <a:gs pos="50000">
                <a:srgbClr val="45F91B">
                  <a:tint val="44500"/>
                  <a:satMod val="160000"/>
                </a:srgbClr>
              </a:gs>
              <a:gs pos="100000">
                <a:srgbClr val="45F91B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Calibri" pitchFamily="34" charset="0"/>
              </a:rPr>
              <a:t>Вирус жана алдамчылар </a:t>
            </a:r>
          </a:p>
          <a:p>
            <a:pPr algn="ctr"/>
            <a:r>
              <a:rPr lang="ky-KG" sz="2800" b="1" dirty="0" smtClean="0">
                <a:solidFill>
                  <a:schemeClr val="bg1"/>
                </a:solidFill>
                <a:latin typeface="Calibri" pitchFamily="34" charset="0"/>
              </a:rPr>
              <a:t>Алдамчылык интернетте күндөн күнгө кулач жайууда. Алдамчылар ар кандай амалдарды ойлоп табышып жабырлануучуларын торго түшүрүүдө.</a:t>
            </a:r>
          </a:p>
          <a:p>
            <a:pPr algn="ctr"/>
            <a:endParaRPr lang="ky-KG" sz="32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5" name="Содержимое 9" descr="clip4404_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3707" y="858734"/>
            <a:ext cx="5349578" cy="3631026"/>
          </a:xfrm>
        </p:spPr>
      </p:pic>
      <p:sp>
        <p:nvSpPr>
          <p:cNvPr id="16" name="Солнце 15"/>
          <p:cNvSpPr/>
          <p:nvPr/>
        </p:nvSpPr>
        <p:spPr>
          <a:xfrm>
            <a:off x="3954123" y="2713025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7" name="Солнце 16"/>
          <p:cNvSpPr/>
          <p:nvPr/>
        </p:nvSpPr>
        <p:spPr>
          <a:xfrm>
            <a:off x="4212866" y="2713025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8" name="Солнце 17"/>
          <p:cNvSpPr/>
          <p:nvPr/>
        </p:nvSpPr>
        <p:spPr>
          <a:xfrm>
            <a:off x="4481441" y="2672014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Солнце 18"/>
          <p:cNvSpPr/>
          <p:nvPr/>
        </p:nvSpPr>
        <p:spPr>
          <a:xfrm>
            <a:off x="4792735" y="2687908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0" name="Солнце 19"/>
          <p:cNvSpPr/>
          <p:nvPr/>
        </p:nvSpPr>
        <p:spPr>
          <a:xfrm>
            <a:off x="6428848" y="2708730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5" name="Солнце 24"/>
          <p:cNvSpPr/>
          <p:nvPr/>
        </p:nvSpPr>
        <p:spPr>
          <a:xfrm>
            <a:off x="6655521" y="2719236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1" name="Солнце 30"/>
          <p:cNvSpPr/>
          <p:nvPr/>
        </p:nvSpPr>
        <p:spPr>
          <a:xfrm>
            <a:off x="6968394" y="2687908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2" name="Солнце 31"/>
          <p:cNvSpPr/>
          <p:nvPr/>
        </p:nvSpPr>
        <p:spPr>
          <a:xfrm>
            <a:off x="7282616" y="2708920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1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60421"/>
            <a:ext cx="11969086" cy="2889973"/>
          </a:xfrm>
        </p:spPr>
        <p:txBody>
          <a:bodyPr>
            <a:normAutofit/>
          </a:bodyPr>
          <a:lstStyle/>
          <a:p>
            <a:r>
              <a:rPr lang="ky-KG" sz="3200" dirty="0" smtClean="0"/>
              <a:t>Интернет (компьютер)</a:t>
            </a:r>
            <a:br>
              <a:rPr lang="ky-KG" sz="3200" dirty="0" smtClean="0"/>
            </a:br>
            <a:r>
              <a:rPr lang="ky-KG" dirty="0" smtClean="0"/>
              <a:t/>
            </a:r>
            <a:br>
              <a:rPr lang="ky-KG" dirty="0" smtClean="0"/>
            </a:b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323528" y="1815390"/>
            <a:ext cx="2724472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Зыян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8903368" y="1844812"/>
            <a:ext cx="2376264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Пайда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126" y="4857936"/>
            <a:ext cx="11053687" cy="1446550"/>
          </a:xfrm>
          <a:prstGeom prst="rect">
            <a:avLst/>
          </a:prstGeom>
          <a:gradFill flip="none" rotWithShape="1">
            <a:gsLst>
              <a:gs pos="0">
                <a:srgbClr val="45F91B">
                  <a:tint val="66000"/>
                  <a:satMod val="160000"/>
                </a:srgbClr>
              </a:gs>
              <a:gs pos="50000">
                <a:srgbClr val="45F91B">
                  <a:tint val="44500"/>
                  <a:satMod val="160000"/>
                </a:srgbClr>
              </a:gs>
              <a:gs pos="100000">
                <a:srgbClr val="45F91B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Calibri" pitchFamily="34" charset="0"/>
              </a:rPr>
              <a:t>Интернет жашоодогу жакшы жардамчы</a:t>
            </a:r>
          </a:p>
          <a:p>
            <a:pPr algn="ctr"/>
            <a:r>
              <a:rPr lang="ky-KG" sz="2800" b="1" dirty="0" smtClean="0">
                <a:solidFill>
                  <a:schemeClr val="bg1"/>
                </a:solidFill>
                <a:latin typeface="Calibri" pitchFamily="34" charset="0"/>
              </a:rPr>
              <a:t>Азыркы күндө бардык маалыматтарды сактоо электрондук түрдө болуп калды. Бул биздин иштерибизди бүтүрүүдө абдан ынгайлуу.</a:t>
            </a:r>
          </a:p>
        </p:txBody>
      </p:sp>
      <p:pic>
        <p:nvPicPr>
          <p:cNvPr id="21" name="Содержимое 24" descr="clip4404_new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9150" y="1093358"/>
            <a:ext cx="5741210" cy="3896846"/>
          </a:xfrm>
        </p:spPr>
      </p:pic>
      <p:sp>
        <p:nvSpPr>
          <p:cNvPr id="22" name="Солнце 21"/>
          <p:cNvSpPr/>
          <p:nvPr/>
        </p:nvSpPr>
        <p:spPr>
          <a:xfrm>
            <a:off x="3762762" y="2701900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Солнце 22"/>
          <p:cNvSpPr/>
          <p:nvPr/>
        </p:nvSpPr>
        <p:spPr>
          <a:xfrm>
            <a:off x="4032808" y="2674247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Солнце 25"/>
          <p:cNvSpPr/>
          <p:nvPr/>
        </p:nvSpPr>
        <p:spPr>
          <a:xfrm>
            <a:off x="4292356" y="2683645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Солнце 26"/>
          <p:cNvSpPr/>
          <p:nvPr/>
        </p:nvSpPr>
        <p:spPr>
          <a:xfrm>
            <a:off x="4584535" y="2683645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8" name="Солнце 27"/>
          <p:cNvSpPr/>
          <p:nvPr/>
        </p:nvSpPr>
        <p:spPr>
          <a:xfrm>
            <a:off x="6596765" y="3509392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9" name="Солнце 28"/>
          <p:cNvSpPr/>
          <p:nvPr/>
        </p:nvSpPr>
        <p:spPr>
          <a:xfrm>
            <a:off x="6837941" y="3507296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0" name="Солнце 29"/>
          <p:cNvSpPr/>
          <p:nvPr/>
        </p:nvSpPr>
        <p:spPr>
          <a:xfrm>
            <a:off x="7168703" y="3520920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3" name="Солнце 32"/>
          <p:cNvSpPr/>
          <p:nvPr/>
        </p:nvSpPr>
        <p:spPr>
          <a:xfrm>
            <a:off x="7021633" y="3218539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4" name="Солнце 33"/>
          <p:cNvSpPr/>
          <p:nvPr/>
        </p:nvSpPr>
        <p:spPr>
          <a:xfrm>
            <a:off x="6708269" y="3214000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0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07" y="-136478"/>
            <a:ext cx="11668836" cy="7478974"/>
          </a:xfrm>
        </p:spPr>
        <p:txBody>
          <a:bodyPr>
            <a:noAutofit/>
          </a:bodyPr>
          <a:lstStyle/>
          <a:p>
            <a:pPr algn="l"/>
            <a:r>
              <a:rPr lang="ky-KG" sz="2800" dirty="0" smtClean="0">
                <a:solidFill>
                  <a:srgbClr val="FF0000"/>
                </a:solidFill>
              </a:rPr>
              <a:t>Сабактын темасы</a:t>
            </a:r>
            <a:r>
              <a:rPr lang="ky-KG" sz="2800" dirty="0" smtClean="0"/>
              <a:t>: Интернеттин пайдасы жана    зыяны</a:t>
            </a:r>
            <a:br>
              <a:rPr lang="ky-KG" sz="2800" dirty="0" smtClean="0"/>
            </a:br>
            <a:r>
              <a:rPr lang="ky-KG" sz="2800" dirty="0" smtClean="0">
                <a:solidFill>
                  <a:srgbClr val="FF0000"/>
                </a:solidFill>
              </a:rPr>
              <a:t>Сабактын максаты</a:t>
            </a:r>
            <a:r>
              <a:rPr lang="ky-KG" sz="2800" dirty="0" smtClean="0"/>
              <a:t>:</a:t>
            </a:r>
            <a:br>
              <a:rPr lang="ky-KG" sz="2800" dirty="0" smtClean="0"/>
            </a:br>
            <a:r>
              <a:rPr lang="ky-KG" sz="2800" dirty="0" smtClean="0"/>
              <a:t>1. Окуучулар дүйнөлүк тармак болгон интернетке көз жугуртуп,аны ар кандай жактарын карап чыгышат.</a:t>
            </a:r>
            <a:br>
              <a:rPr lang="ky-KG" sz="2800" dirty="0" smtClean="0"/>
            </a:br>
            <a:r>
              <a:rPr lang="ky-KG" sz="2800" dirty="0" smtClean="0"/>
              <a:t/>
            </a:r>
            <a:br>
              <a:rPr lang="ky-KG" sz="2800" dirty="0" smtClean="0"/>
            </a:br>
            <a:r>
              <a:rPr lang="ky-KG" sz="2800" dirty="0" smtClean="0"/>
              <a:t>2.өздөрүн  калыптандыруучу логикалык ой жугүртүүлөрүн өстүрүшөт.</a:t>
            </a:r>
            <a:br>
              <a:rPr lang="ky-KG" sz="2800" dirty="0" smtClean="0"/>
            </a:br>
            <a:r>
              <a:rPr lang="ky-KG" sz="2800" dirty="0" smtClean="0"/>
              <a:t/>
            </a:r>
            <a:br>
              <a:rPr lang="ky-KG" sz="2800" dirty="0" smtClean="0"/>
            </a:br>
            <a:r>
              <a:rPr lang="ky-KG" sz="2800" dirty="0" smtClean="0"/>
              <a:t>3.ӨЗДӨРҮНҮН ИНТЕЛЛЕКТУАЛДЫК ОЙ ЖҮГҮРТҮҮСҮН БАЛАП АНАЛИЗДЕШЕТ.</a:t>
            </a:r>
            <a:br>
              <a:rPr lang="ky-KG" sz="2800" dirty="0" smtClean="0"/>
            </a:br>
            <a:r>
              <a:rPr lang="ky-KG" sz="2800" dirty="0" smtClean="0"/>
              <a:t/>
            </a:r>
            <a:br>
              <a:rPr lang="ky-KG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312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50125"/>
            <a:ext cx="11969086" cy="535675"/>
          </a:xfrm>
        </p:spPr>
        <p:txBody>
          <a:bodyPr>
            <a:normAutofit fontScale="90000"/>
          </a:bodyPr>
          <a:lstStyle/>
          <a:p>
            <a:pPr algn="l"/>
            <a:r>
              <a:rPr lang="ky-KG" sz="3200" dirty="0" smtClean="0"/>
              <a:t/>
            </a:r>
            <a:br>
              <a:rPr lang="ky-KG" sz="3200" dirty="0" smtClean="0"/>
            </a:br>
            <a:r>
              <a:rPr lang="ky-KG" dirty="0" smtClean="0"/>
              <a:t/>
            </a:r>
            <a:br>
              <a:rPr lang="ky-KG" dirty="0" smtClean="0"/>
            </a:br>
            <a:endParaRPr lang="ru-RU" dirty="0"/>
          </a:p>
        </p:txBody>
      </p:sp>
      <p:pic>
        <p:nvPicPr>
          <p:cNvPr id="4" name="Содержимое 24" descr="clip4404_new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8200" y="1155032"/>
            <a:ext cx="6015168" cy="3013295"/>
          </a:xfrm>
        </p:spPr>
      </p:pic>
      <p:sp>
        <p:nvSpPr>
          <p:cNvPr id="5" name="Горизонтальный свиток 4"/>
          <p:cNvSpPr/>
          <p:nvPr/>
        </p:nvSpPr>
        <p:spPr>
          <a:xfrm>
            <a:off x="323528" y="1815390"/>
            <a:ext cx="2724472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Зыян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8903368" y="1844812"/>
            <a:ext cx="2376264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Пайда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895" y="5173234"/>
            <a:ext cx="11053010" cy="1323439"/>
          </a:xfrm>
          <a:prstGeom prst="rect">
            <a:avLst/>
          </a:prstGeom>
          <a:gradFill flip="none" rotWithShape="1">
            <a:gsLst>
              <a:gs pos="0">
                <a:srgbClr val="45F91B">
                  <a:tint val="66000"/>
                  <a:satMod val="160000"/>
                </a:srgbClr>
              </a:gs>
              <a:gs pos="50000">
                <a:srgbClr val="45F91B">
                  <a:tint val="44500"/>
                  <a:satMod val="160000"/>
                </a:srgbClr>
              </a:gs>
              <a:gs pos="100000">
                <a:srgbClr val="45F91B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Интернет –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бул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баалуу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маалымат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булагы</a:t>
            </a:r>
            <a:r>
              <a:rPr lang="ru-RU" sz="2400" b="1" dirty="0" smtClean="0">
                <a:latin typeface="Calibri" pitchFamily="34" charset="0"/>
              </a:rPr>
              <a:t>. </a:t>
            </a:r>
          </a:p>
          <a:p>
            <a:pPr algn="ctr"/>
            <a:r>
              <a:rPr lang="ky-KG" sz="2400" b="1" dirty="0" smtClean="0">
                <a:latin typeface="Calibri" pitchFamily="34" charset="0"/>
              </a:rPr>
              <a:t>Интернетте бизге керектуу болгон бардык кошумча маалыматтарды таба алабыз.</a:t>
            </a:r>
            <a:endParaRPr lang="ru-RU" sz="2400" b="1" dirty="0" smtClean="0">
              <a:latin typeface="Calibri" pitchFamily="34" charset="0"/>
            </a:endParaRPr>
          </a:p>
        </p:txBody>
      </p:sp>
      <p:sp>
        <p:nvSpPr>
          <p:cNvPr id="8" name="Солнце 7"/>
          <p:cNvSpPr/>
          <p:nvPr/>
        </p:nvSpPr>
        <p:spPr>
          <a:xfrm>
            <a:off x="6847439" y="3015981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60421"/>
            <a:ext cx="11969086" cy="2889973"/>
          </a:xfrm>
        </p:spPr>
        <p:txBody>
          <a:bodyPr>
            <a:normAutofit/>
          </a:bodyPr>
          <a:lstStyle/>
          <a:p>
            <a:r>
              <a:rPr lang="ky-KG" sz="3200" dirty="0" smtClean="0"/>
              <a:t>Интернет (компьютер)</a:t>
            </a:r>
            <a:br>
              <a:rPr lang="ky-KG" sz="3200" dirty="0" smtClean="0"/>
            </a:br>
            <a:r>
              <a:rPr lang="ky-KG" dirty="0" smtClean="0"/>
              <a:t/>
            </a:r>
            <a:br>
              <a:rPr lang="ky-KG" dirty="0" smtClean="0"/>
            </a:b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323528" y="1815390"/>
            <a:ext cx="2724472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Зыян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8903368" y="1844812"/>
            <a:ext cx="2376264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Пайда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642" y="4760457"/>
            <a:ext cx="11053010" cy="1323439"/>
          </a:xfrm>
          <a:prstGeom prst="rect">
            <a:avLst/>
          </a:prstGeom>
          <a:gradFill flip="none" rotWithShape="1">
            <a:gsLst>
              <a:gs pos="0">
                <a:srgbClr val="45F91B">
                  <a:tint val="66000"/>
                  <a:satMod val="160000"/>
                </a:srgbClr>
              </a:gs>
              <a:gs pos="50000">
                <a:srgbClr val="45F91B">
                  <a:tint val="44500"/>
                  <a:satMod val="160000"/>
                </a:srgbClr>
              </a:gs>
              <a:gs pos="100000">
                <a:srgbClr val="45F91B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Негизги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кемчилик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ден-соолуктун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начарлашы</a:t>
            </a:r>
            <a:r>
              <a:rPr lang="ru-RU" sz="2400" b="1" dirty="0" smtClean="0">
                <a:latin typeface="Calibri" pitchFamily="34" charset="0"/>
              </a:rPr>
              <a:t>. </a:t>
            </a:r>
          </a:p>
          <a:p>
            <a:pPr algn="ctr"/>
            <a:r>
              <a:rPr lang="ky-KG" sz="2400" b="1" dirty="0" smtClean="0">
                <a:latin typeface="Calibri" pitchFamily="34" charset="0"/>
              </a:rPr>
              <a:t>Компьютер,телефондо интернетте көп олтуруу,көз жана психикалык ооруларына алып келет.</a:t>
            </a:r>
            <a:endParaRPr lang="ru-RU" sz="2400" b="1" dirty="0" smtClean="0">
              <a:latin typeface="Calibri" pitchFamily="34" charset="0"/>
            </a:endParaRPr>
          </a:p>
        </p:txBody>
      </p:sp>
      <p:sp>
        <p:nvSpPr>
          <p:cNvPr id="8" name="Солнце 7"/>
          <p:cNvSpPr/>
          <p:nvPr/>
        </p:nvSpPr>
        <p:spPr>
          <a:xfrm>
            <a:off x="6847439" y="3015981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9" name="Содержимое 9" descr="clip4404_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5284" y="609786"/>
            <a:ext cx="6668084" cy="4525962"/>
          </a:xfrm>
        </p:spPr>
      </p:pic>
      <p:sp>
        <p:nvSpPr>
          <p:cNvPr id="10" name="Солнце 9"/>
          <p:cNvSpPr/>
          <p:nvPr/>
        </p:nvSpPr>
        <p:spPr>
          <a:xfrm>
            <a:off x="3781720" y="2954393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60421"/>
            <a:ext cx="11969086" cy="2889973"/>
          </a:xfrm>
        </p:spPr>
        <p:txBody>
          <a:bodyPr>
            <a:normAutofit/>
          </a:bodyPr>
          <a:lstStyle/>
          <a:p>
            <a:r>
              <a:rPr lang="ky-KG" sz="3200" dirty="0" smtClean="0"/>
              <a:t>Интернет (компьютер)</a:t>
            </a:r>
            <a:br>
              <a:rPr lang="ky-KG" sz="3200" dirty="0" smtClean="0"/>
            </a:br>
            <a:r>
              <a:rPr lang="ky-KG" dirty="0" smtClean="0"/>
              <a:t/>
            </a:r>
            <a:br>
              <a:rPr lang="ky-KG" dirty="0" smtClean="0"/>
            </a:b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323528" y="1815390"/>
            <a:ext cx="2724472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Зыян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8903368" y="1844812"/>
            <a:ext cx="2376264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Пайда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894" y="4172975"/>
            <a:ext cx="11053010" cy="2185214"/>
          </a:xfrm>
          <a:prstGeom prst="rect">
            <a:avLst/>
          </a:prstGeom>
          <a:gradFill flip="none" rotWithShape="1">
            <a:gsLst>
              <a:gs pos="0">
                <a:srgbClr val="45F91B">
                  <a:tint val="66000"/>
                  <a:satMod val="160000"/>
                </a:srgbClr>
              </a:gs>
              <a:gs pos="50000">
                <a:srgbClr val="45F91B">
                  <a:tint val="44500"/>
                  <a:satMod val="160000"/>
                </a:srgbClr>
              </a:gs>
              <a:gs pos="100000">
                <a:srgbClr val="45F91B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Интернет башка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адамдар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менен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болгон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жандуу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баарлашууга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тоскоол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болот</a:t>
            </a:r>
            <a:r>
              <a:rPr lang="ru-RU" sz="2400" b="1" dirty="0" smtClean="0">
                <a:latin typeface="Calibri" pitchFamily="34" charset="0"/>
              </a:rPr>
              <a:t>. </a:t>
            </a:r>
          </a:p>
          <a:p>
            <a:pPr algn="ctr"/>
            <a:r>
              <a:rPr lang="ky-KG" sz="2400" b="1" dirty="0" smtClean="0">
                <a:latin typeface="Calibri" pitchFamily="34" charset="0"/>
              </a:rPr>
              <a:t>Компьютердик тармакта көп олтуруу виртуалдык дуйнөгө кирип кетишине себеп.Бул проблема азыркы өспүрүм балдарда актуалдуу.Көпчүлүгү телефондон такыр баш көтөрбөй интернетке көз каранды болуп бара жатышат.</a:t>
            </a:r>
            <a:endParaRPr lang="ru-RU" sz="2400" b="1" dirty="0" smtClean="0">
              <a:latin typeface="Calibri" pitchFamily="34" charset="0"/>
            </a:endParaRPr>
          </a:p>
        </p:txBody>
      </p:sp>
      <p:pic>
        <p:nvPicPr>
          <p:cNvPr id="11" name="Содержимое 24" descr="clip4404_new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600168" y="1113753"/>
            <a:ext cx="6768752" cy="3231598"/>
          </a:xfrm>
        </p:spPr>
      </p:pic>
      <p:sp>
        <p:nvSpPr>
          <p:cNvPr id="12" name="Солнце 11"/>
          <p:cNvSpPr/>
          <p:nvPr/>
        </p:nvSpPr>
        <p:spPr>
          <a:xfrm>
            <a:off x="3941023" y="3041116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3" name="Солнце 12"/>
          <p:cNvSpPr/>
          <p:nvPr/>
        </p:nvSpPr>
        <p:spPr>
          <a:xfrm>
            <a:off x="4376555" y="3052897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4" name="Солнце 13"/>
          <p:cNvSpPr/>
          <p:nvPr/>
        </p:nvSpPr>
        <p:spPr>
          <a:xfrm>
            <a:off x="7549024" y="2297504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60421"/>
            <a:ext cx="11969086" cy="2889973"/>
          </a:xfrm>
        </p:spPr>
        <p:txBody>
          <a:bodyPr>
            <a:normAutofit/>
          </a:bodyPr>
          <a:lstStyle/>
          <a:p>
            <a:r>
              <a:rPr lang="ky-KG" sz="3200" dirty="0" smtClean="0"/>
              <a:t>Интернет (компьютер)</a:t>
            </a:r>
            <a:br>
              <a:rPr lang="ky-KG" sz="3200" dirty="0" smtClean="0"/>
            </a:br>
            <a:r>
              <a:rPr lang="ky-KG" dirty="0" smtClean="0"/>
              <a:t/>
            </a:r>
            <a:br>
              <a:rPr lang="ky-KG" dirty="0" smtClean="0"/>
            </a:b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323528" y="1815390"/>
            <a:ext cx="2724472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Зыян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8903368" y="1844812"/>
            <a:ext cx="2376264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Пайда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894" y="4172975"/>
            <a:ext cx="11053010" cy="1692771"/>
          </a:xfrm>
          <a:prstGeom prst="rect">
            <a:avLst/>
          </a:prstGeom>
          <a:gradFill flip="none" rotWithShape="1">
            <a:gsLst>
              <a:gs pos="0">
                <a:srgbClr val="45F91B">
                  <a:tint val="66000"/>
                  <a:satMod val="160000"/>
                </a:srgbClr>
              </a:gs>
              <a:gs pos="50000">
                <a:srgbClr val="45F91B">
                  <a:tint val="44500"/>
                  <a:satMod val="160000"/>
                </a:srgbClr>
              </a:gs>
              <a:gs pos="100000">
                <a:srgbClr val="45F91B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Интернет (Компьютер) -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сүйлөшүүнүн</a:t>
            </a:r>
            <a:r>
              <a:rPr lang="ru-RU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Calibri" pitchFamily="34" charset="0"/>
              </a:rPr>
              <a:t>мобилизациясы</a:t>
            </a:r>
            <a:r>
              <a:rPr lang="ru-RU" sz="2400" b="1" dirty="0" smtClean="0">
                <a:latin typeface="Calibri" pitchFamily="34" charset="0"/>
              </a:rPr>
              <a:t>.</a:t>
            </a:r>
          </a:p>
          <a:p>
            <a:r>
              <a:rPr lang="ru-RU" sz="2400" b="1" dirty="0" err="1" smtClean="0">
                <a:latin typeface="Calibri" pitchFamily="34" charset="0"/>
              </a:rPr>
              <a:t>Интернетте</a:t>
            </a:r>
            <a:r>
              <a:rPr lang="ru-RU" sz="2400" b="1" dirty="0" smtClean="0">
                <a:latin typeface="Calibri" pitchFamily="34" charset="0"/>
              </a:rPr>
              <a:t> соц. </a:t>
            </a:r>
            <a:r>
              <a:rPr lang="ru-RU" sz="2400" b="1" dirty="0" err="1" smtClean="0">
                <a:latin typeface="Calibri" pitchFamily="34" charset="0"/>
              </a:rPr>
              <a:t>Тармактар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аркылуу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алыстагы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туугандарын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жана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досторун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менен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сүйлөшүп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турсаң</a:t>
            </a:r>
            <a:r>
              <a:rPr lang="ru-RU" sz="2400" b="1" dirty="0" smtClean="0">
                <a:latin typeface="Calibri" pitchFamily="34" charset="0"/>
              </a:rPr>
              <a:t> болот .Ар </a:t>
            </a:r>
            <a:r>
              <a:rPr lang="ru-RU" sz="2400" b="1" dirty="0" err="1" smtClean="0">
                <a:latin typeface="Calibri" pitchFamily="34" charset="0"/>
              </a:rPr>
              <a:t>кандай</a:t>
            </a:r>
            <a:r>
              <a:rPr lang="ru-RU" sz="2400" b="1" dirty="0" smtClean="0">
                <a:latin typeface="Calibri" pitchFamily="34" charset="0"/>
              </a:rPr>
              <a:t> </a:t>
            </a:r>
            <a:r>
              <a:rPr lang="ru-RU" sz="2400" b="1" dirty="0" err="1" smtClean="0">
                <a:latin typeface="Calibri" pitchFamily="34" charset="0"/>
              </a:rPr>
              <a:t>жаңылыктарды</a:t>
            </a:r>
            <a:r>
              <a:rPr lang="ru-RU" sz="2400" b="1" dirty="0" smtClean="0">
                <a:latin typeface="Calibri" pitchFamily="34" charset="0"/>
              </a:rPr>
              <a:t> окуп </a:t>
            </a:r>
            <a:r>
              <a:rPr lang="ru-RU" sz="2400" b="1" dirty="0" err="1" smtClean="0">
                <a:latin typeface="Calibri" pitchFamily="34" charset="0"/>
              </a:rPr>
              <a:t>турасын</a:t>
            </a:r>
            <a:r>
              <a:rPr lang="ru-RU" sz="2400" b="1" dirty="0" smtClean="0">
                <a:latin typeface="Calibri" pitchFamily="34" charset="0"/>
              </a:rPr>
              <a:t>. </a:t>
            </a:r>
          </a:p>
          <a:p>
            <a:endParaRPr lang="ru-RU" sz="2400" b="1" dirty="0" smtClean="0">
              <a:latin typeface="Calibri" pitchFamily="34" charset="0"/>
            </a:endParaRPr>
          </a:p>
        </p:txBody>
      </p:sp>
      <p:pic>
        <p:nvPicPr>
          <p:cNvPr id="15" name="Содержимое 9" descr="clip4404_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1642" y="1143549"/>
            <a:ext cx="6668084" cy="3120239"/>
          </a:xfrm>
        </p:spPr>
      </p:pic>
      <p:sp>
        <p:nvSpPr>
          <p:cNvPr id="16" name="Солнце 15"/>
          <p:cNvSpPr/>
          <p:nvPr/>
        </p:nvSpPr>
        <p:spPr>
          <a:xfrm>
            <a:off x="4149383" y="2590808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7" name="Солнце 16"/>
          <p:cNvSpPr/>
          <p:nvPr/>
        </p:nvSpPr>
        <p:spPr>
          <a:xfrm>
            <a:off x="4586367" y="2611224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8" name="Солнце 17"/>
          <p:cNvSpPr/>
          <p:nvPr/>
        </p:nvSpPr>
        <p:spPr>
          <a:xfrm>
            <a:off x="7766596" y="2590808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9" name="Солнце 18"/>
          <p:cNvSpPr/>
          <p:nvPr/>
        </p:nvSpPr>
        <p:spPr>
          <a:xfrm>
            <a:off x="7150500" y="2611224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3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60421"/>
            <a:ext cx="11969086" cy="2889973"/>
          </a:xfrm>
        </p:spPr>
        <p:txBody>
          <a:bodyPr>
            <a:normAutofit/>
          </a:bodyPr>
          <a:lstStyle/>
          <a:p>
            <a:r>
              <a:rPr lang="ky-KG" sz="3200" dirty="0" smtClean="0"/>
              <a:t>Интернет (компьютер)</a:t>
            </a:r>
            <a:br>
              <a:rPr lang="ky-KG" sz="3200" dirty="0" smtClean="0"/>
            </a:br>
            <a:r>
              <a:rPr lang="ky-KG" dirty="0" smtClean="0"/>
              <a:t/>
            </a:r>
            <a:br>
              <a:rPr lang="ky-KG" dirty="0" smtClean="0"/>
            </a:b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323528" y="1815390"/>
            <a:ext cx="2724472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Зыян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8903368" y="1844812"/>
            <a:ext cx="2376264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Пайда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2" name="Содержимое 24" descr="clip4404_new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052736"/>
            <a:ext cx="5277207" cy="3581904"/>
          </a:xfrm>
        </p:spPr>
      </p:pic>
      <p:sp>
        <p:nvSpPr>
          <p:cNvPr id="13" name="Солнце 12"/>
          <p:cNvSpPr/>
          <p:nvPr/>
        </p:nvSpPr>
        <p:spPr>
          <a:xfrm>
            <a:off x="6667856" y="3308554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4" name="Солнце 13"/>
          <p:cNvSpPr/>
          <p:nvPr/>
        </p:nvSpPr>
        <p:spPr>
          <a:xfrm>
            <a:off x="6404598" y="3301554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1" name="Солнце 20"/>
          <p:cNvSpPr/>
          <p:nvPr/>
        </p:nvSpPr>
        <p:spPr>
          <a:xfrm>
            <a:off x="3857730" y="2513528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Солнце 21"/>
          <p:cNvSpPr/>
          <p:nvPr/>
        </p:nvSpPr>
        <p:spPr>
          <a:xfrm>
            <a:off x="4340800" y="2458223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Солнце 22"/>
          <p:cNvSpPr/>
          <p:nvPr/>
        </p:nvSpPr>
        <p:spPr>
          <a:xfrm>
            <a:off x="6933424" y="3315599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1217" y="4650058"/>
            <a:ext cx="11053687" cy="1323439"/>
          </a:xfrm>
          <a:prstGeom prst="rect">
            <a:avLst/>
          </a:prstGeom>
          <a:gradFill flip="none" rotWithShape="1">
            <a:gsLst>
              <a:gs pos="0">
                <a:srgbClr val="45F91B">
                  <a:tint val="66000"/>
                  <a:satMod val="160000"/>
                </a:srgbClr>
              </a:gs>
              <a:gs pos="50000">
                <a:srgbClr val="45F91B">
                  <a:tint val="44500"/>
                  <a:satMod val="160000"/>
                </a:srgbClr>
              </a:gs>
              <a:gs pos="100000">
                <a:srgbClr val="45F91B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Calibri" pitchFamily="34" charset="0"/>
              </a:rPr>
              <a:t>Интернет менен жашоо жеңил</a:t>
            </a:r>
          </a:p>
          <a:p>
            <a:pPr algn="ctr"/>
            <a:r>
              <a:rPr lang="ky-KG" sz="2400" b="1" dirty="0" smtClean="0">
                <a:latin typeface="Calibri" pitchFamily="34" charset="0"/>
              </a:rPr>
              <a:t>Интернеттен биз өзүбүзгө керектуу болгон видео, сүрөт жана документтерди жүктөп алсак болот.</a:t>
            </a:r>
            <a:endParaRPr lang="ru-RU" sz="2400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4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60421"/>
            <a:ext cx="11969086" cy="2889973"/>
          </a:xfrm>
        </p:spPr>
        <p:txBody>
          <a:bodyPr>
            <a:normAutofit/>
          </a:bodyPr>
          <a:lstStyle/>
          <a:p>
            <a:r>
              <a:rPr lang="ky-KG" sz="3200" dirty="0" smtClean="0"/>
              <a:t>Интернет (компьютер)</a:t>
            </a:r>
            <a:br>
              <a:rPr lang="ky-KG" sz="3200" dirty="0" smtClean="0"/>
            </a:br>
            <a:r>
              <a:rPr lang="ky-KG" dirty="0" smtClean="0"/>
              <a:t/>
            </a:r>
            <a:br>
              <a:rPr lang="ky-KG" dirty="0" smtClean="0"/>
            </a:b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323528" y="1815390"/>
            <a:ext cx="2724472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Зыян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8903368" y="1844812"/>
            <a:ext cx="2376264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Пайда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126" y="4857936"/>
            <a:ext cx="11053687" cy="1877437"/>
          </a:xfrm>
          <a:prstGeom prst="rect">
            <a:avLst/>
          </a:prstGeom>
          <a:gradFill flip="none" rotWithShape="1">
            <a:gsLst>
              <a:gs pos="0">
                <a:srgbClr val="45F91B">
                  <a:tint val="66000"/>
                  <a:satMod val="160000"/>
                </a:srgbClr>
              </a:gs>
              <a:gs pos="50000">
                <a:srgbClr val="45F91B">
                  <a:tint val="44500"/>
                  <a:satMod val="160000"/>
                </a:srgbClr>
              </a:gs>
              <a:gs pos="100000">
                <a:srgbClr val="45F91B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Calibri" pitchFamily="34" charset="0"/>
              </a:rPr>
              <a:t>Цензуранын жоктугу</a:t>
            </a:r>
          </a:p>
          <a:p>
            <a:pPr algn="ctr"/>
            <a:r>
              <a:rPr lang="ky-KG" sz="2800" b="1" dirty="0" smtClean="0">
                <a:solidFill>
                  <a:schemeClr val="bg1"/>
                </a:solidFill>
                <a:latin typeface="Calibri" pitchFamily="34" charset="0"/>
              </a:rPr>
              <a:t>Кээ бирки сайттарда жана оюндарда адамдын психологиясына терс таасир берүүчү мыкаачылык көрүнүштөр камтылган.Сүйлөшүүдө маданиятсыздык байкалат.</a:t>
            </a:r>
            <a:endParaRPr lang="ru-RU" sz="28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5" name="Содержимое 9" descr="clip4404_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3412" y="1018932"/>
            <a:ext cx="5606155" cy="3805177"/>
          </a:xfrm>
        </p:spPr>
      </p:pic>
      <p:sp>
        <p:nvSpPr>
          <p:cNvPr id="16" name="Солнце 15"/>
          <p:cNvSpPr/>
          <p:nvPr/>
        </p:nvSpPr>
        <p:spPr>
          <a:xfrm>
            <a:off x="4895067" y="2948948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Солнце 16"/>
          <p:cNvSpPr/>
          <p:nvPr/>
        </p:nvSpPr>
        <p:spPr>
          <a:xfrm>
            <a:off x="4118577" y="2924944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Солнце 17"/>
          <p:cNvSpPr/>
          <p:nvPr/>
        </p:nvSpPr>
        <p:spPr>
          <a:xfrm>
            <a:off x="4483018" y="2915121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Солнце 18"/>
          <p:cNvSpPr/>
          <p:nvPr/>
        </p:nvSpPr>
        <p:spPr>
          <a:xfrm>
            <a:off x="6786796" y="2921520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0" name="Солнце 19"/>
          <p:cNvSpPr/>
          <p:nvPr/>
        </p:nvSpPr>
        <p:spPr>
          <a:xfrm>
            <a:off x="7151237" y="2915487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5" name="Солнце 24"/>
          <p:cNvSpPr/>
          <p:nvPr/>
        </p:nvSpPr>
        <p:spPr>
          <a:xfrm>
            <a:off x="7445783" y="2903448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-160421"/>
            <a:ext cx="11969086" cy="2889973"/>
          </a:xfrm>
        </p:spPr>
        <p:txBody>
          <a:bodyPr>
            <a:normAutofit/>
          </a:bodyPr>
          <a:lstStyle/>
          <a:p>
            <a:r>
              <a:rPr lang="ky-KG" sz="3200" dirty="0" smtClean="0"/>
              <a:t>Интернет (компьютер)</a:t>
            </a:r>
            <a:br>
              <a:rPr lang="ky-KG" sz="3200" dirty="0" smtClean="0"/>
            </a:br>
            <a:r>
              <a:rPr lang="ky-KG" dirty="0" smtClean="0"/>
              <a:t/>
            </a:r>
            <a:br>
              <a:rPr lang="ky-KG" dirty="0" smtClean="0"/>
            </a:br>
            <a:endParaRPr lang="ru-RU" dirty="0"/>
          </a:p>
        </p:txBody>
      </p:sp>
      <p:sp>
        <p:nvSpPr>
          <p:cNvPr id="5" name="Горизонтальный свиток 4"/>
          <p:cNvSpPr/>
          <p:nvPr/>
        </p:nvSpPr>
        <p:spPr>
          <a:xfrm>
            <a:off x="323528" y="1815390"/>
            <a:ext cx="2724472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Зыян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6" name="Горизонтальный свиток 5"/>
          <p:cNvSpPr/>
          <p:nvPr/>
        </p:nvSpPr>
        <p:spPr>
          <a:xfrm>
            <a:off x="8903368" y="1844812"/>
            <a:ext cx="2376264" cy="858857"/>
          </a:xfrm>
          <a:prstGeom prst="horizontalScroll">
            <a:avLst/>
          </a:prstGeom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u="sng" dirty="0" smtClean="0">
                <a:solidFill>
                  <a:srgbClr val="FF0000"/>
                </a:solidFill>
                <a:latin typeface="Cambria" pitchFamily="18" charset="0"/>
              </a:rPr>
              <a:t>Пайда </a:t>
            </a:r>
            <a:endParaRPr lang="ru-RU" sz="3600" u="sng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4968" y="4721280"/>
            <a:ext cx="11053687" cy="1877437"/>
          </a:xfrm>
          <a:prstGeom prst="rect">
            <a:avLst/>
          </a:prstGeom>
          <a:gradFill flip="none" rotWithShape="1">
            <a:gsLst>
              <a:gs pos="0">
                <a:srgbClr val="45F91B">
                  <a:tint val="66000"/>
                  <a:satMod val="160000"/>
                </a:srgbClr>
              </a:gs>
              <a:gs pos="50000">
                <a:srgbClr val="45F91B">
                  <a:tint val="44500"/>
                  <a:satMod val="160000"/>
                </a:srgbClr>
              </a:gs>
              <a:gs pos="100000">
                <a:srgbClr val="45F91B">
                  <a:tint val="23500"/>
                  <a:satMod val="160000"/>
                </a:srgbClr>
              </a:gs>
            </a:gsLst>
            <a:lin ang="5400000" scaled="1"/>
            <a:tileRect/>
          </a:gra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Calibri" pitchFamily="34" charset="0"/>
              </a:rPr>
              <a:t>Интернеттен соода сатык жургузуу</a:t>
            </a:r>
          </a:p>
          <a:p>
            <a:pPr algn="ctr"/>
            <a:r>
              <a:rPr lang="ky-KG" sz="2800" b="1" dirty="0" smtClean="0">
                <a:solidFill>
                  <a:schemeClr val="bg1"/>
                </a:solidFill>
                <a:latin typeface="Calibri" pitchFamily="34" charset="0"/>
              </a:rPr>
              <a:t>Азыр үйдөн чыкпай туруп эле, ар кандай буюмдарды сатып алууга мүмкүнчүлүк бар. Заказ берип башка өлкөлөрдөн да алдырсак болот.</a:t>
            </a:r>
            <a:endParaRPr lang="ru-RU" sz="2800" b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1" name="Содержимое 24" descr="clip4404_new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0186" y="861940"/>
            <a:ext cx="6063182" cy="4115384"/>
          </a:xfrm>
        </p:spPr>
      </p:pic>
      <p:sp>
        <p:nvSpPr>
          <p:cNvPr id="22" name="Солнце 21"/>
          <p:cNvSpPr/>
          <p:nvPr/>
        </p:nvSpPr>
        <p:spPr>
          <a:xfrm>
            <a:off x="3851698" y="2594117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3" name="Солнце 22"/>
          <p:cNvSpPr/>
          <p:nvPr/>
        </p:nvSpPr>
        <p:spPr>
          <a:xfrm>
            <a:off x="4219698" y="2593112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6" name="Солнце 25"/>
          <p:cNvSpPr/>
          <p:nvPr/>
        </p:nvSpPr>
        <p:spPr>
          <a:xfrm>
            <a:off x="4569130" y="2593112"/>
            <a:ext cx="432048" cy="432048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Солнце 26"/>
          <p:cNvSpPr/>
          <p:nvPr/>
        </p:nvSpPr>
        <p:spPr>
          <a:xfrm>
            <a:off x="6596765" y="3509392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8" name="Солнце 27"/>
          <p:cNvSpPr/>
          <p:nvPr/>
        </p:nvSpPr>
        <p:spPr>
          <a:xfrm>
            <a:off x="6876413" y="3484139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9" name="Солнце 28"/>
          <p:cNvSpPr/>
          <p:nvPr/>
        </p:nvSpPr>
        <p:spPr>
          <a:xfrm>
            <a:off x="7156061" y="3509392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0" name="Солнце 29"/>
          <p:cNvSpPr/>
          <p:nvPr/>
        </p:nvSpPr>
        <p:spPr>
          <a:xfrm>
            <a:off x="7435709" y="3509392"/>
            <a:ext cx="432048" cy="432048"/>
          </a:xfrm>
          <a:prstGeom prst="sun">
            <a:avLst/>
          </a:prstGeom>
          <a:solidFill>
            <a:srgbClr val="45F9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203</TotalTime>
  <Words>258</Words>
  <Application>Microsoft Office PowerPoint</Application>
  <PresentationFormat>Произвольный</PresentationFormat>
  <Paragraphs>47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Damask</vt:lpstr>
      <vt:lpstr>Сабактын Темасы:  Интернеттин пайдасы жана зыяны</vt:lpstr>
      <vt:lpstr>Сабактын темасы: Интернеттин пайдасы жана    зыяны Сабактын максаты: 1. Окуучулар дүйнөлүк тармак болгон интернетке көз жугуртуп,аны ар кандай жактарын карап чыгышат.  2.өздөрүн  калыптандыруучу логикалык ой жугүртүүлөрүн өстүрүшөт.  3.ӨЗДӨРҮНҮН ИНТЕЛЛЕКТУАЛДЫК ОЙ ЖҮГҮРТҮҮСҮН БАЛАП АНАЛИЗДЕШЕТ.  </vt:lpstr>
      <vt:lpstr>  </vt:lpstr>
      <vt:lpstr>Интернет (компьютер)  </vt:lpstr>
      <vt:lpstr>Интернет (компьютер)  </vt:lpstr>
      <vt:lpstr>Интернет (компьютер)  </vt:lpstr>
      <vt:lpstr>Интернет (компьютер)  </vt:lpstr>
      <vt:lpstr>Интернет (компьютер)  </vt:lpstr>
      <vt:lpstr>Интернет (компьютер)  </vt:lpstr>
      <vt:lpstr>Интернет (компьютер)  </vt:lpstr>
      <vt:lpstr>Интернет (компьютер)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Тарбиялык саат боюнча ачык сабак Эргешов Тимур</dc:title>
  <dc:creator>Тимур</dc:creator>
  <cp:lastModifiedBy>Oma</cp:lastModifiedBy>
  <cp:revision>28</cp:revision>
  <dcterms:created xsi:type="dcterms:W3CDTF">2017-11-09T13:19:01Z</dcterms:created>
  <dcterms:modified xsi:type="dcterms:W3CDTF">2022-06-20T14:27:09Z</dcterms:modified>
</cp:coreProperties>
</file>