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6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3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8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1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5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4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10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8A902B-DE4A-4197-977A-BA5637D66734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0B9E92-0AAE-462A-8D9F-DED015350F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8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39942" y="3228553"/>
            <a:ext cx="6727771" cy="19696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rgbClr val="7030A0"/>
                </a:solidFill>
              </a:rPr>
              <a:t>Тема: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ru-RU" b="1" dirty="0" err="1" smtClean="0">
                <a:solidFill>
                  <a:srgbClr val="7030A0"/>
                </a:solidFill>
              </a:rPr>
              <a:t>Маалыматтар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b="1" dirty="0" err="1" smtClean="0">
                <a:solidFill>
                  <a:srgbClr val="7030A0"/>
                </a:solidFill>
              </a:rPr>
              <a:t>базасы</a:t>
            </a:r>
            <a:r>
              <a:rPr lang="ru-RU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31028" y="1658983"/>
            <a:ext cx="57476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8000" b="1" dirty="0" smtClean="0">
                <a:solidFill>
                  <a:schemeClr val="tx1"/>
                </a:solidFill>
              </a:rPr>
              <a:t>8-класс</a:t>
            </a:r>
            <a:endParaRPr lang="ru-RU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/>
          </p:cNvSpPr>
          <p:nvPr/>
        </p:nvSpPr>
        <p:spPr bwMode="auto">
          <a:xfrm>
            <a:off x="1821655" y="483575"/>
            <a:ext cx="8286751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sz="4000" b="1" dirty="0" err="1" smtClean="0">
                <a:solidFill>
                  <a:schemeClr val="accent5">
                    <a:lumMod val="75000"/>
                  </a:schemeClr>
                </a:solidFill>
              </a:rPr>
              <a:t>Маалыматтар</a:t>
            </a:r>
            <a:r>
              <a:rPr lang="ru-RU" altLang="ru-RU" sz="4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altLang="ru-RU" sz="4000" b="1" dirty="0" err="1" smtClean="0">
                <a:solidFill>
                  <a:schemeClr val="accent5">
                    <a:lumMod val="75000"/>
                  </a:schemeClr>
                </a:solidFill>
              </a:rPr>
              <a:t>базасы</a:t>
            </a:r>
            <a:r>
              <a:rPr lang="ru-RU" altLang="ru-RU" sz="4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altLang="ru-RU" sz="4000" b="1" dirty="0" err="1" smtClean="0">
                <a:solidFill>
                  <a:schemeClr val="accent5">
                    <a:lumMod val="75000"/>
                  </a:schemeClr>
                </a:solidFill>
              </a:rPr>
              <a:t>деген</a:t>
            </a:r>
            <a:r>
              <a:rPr lang="ru-RU" altLang="ru-RU" sz="4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altLang="ru-RU" sz="4000" b="1" dirty="0" err="1" smtClean="0">
                <a:solidFill>
                  <a:schemeClr val="accent5">
                    <a:lumMod val="75000"/>
                  </a:schemeClr>
                </a:solidFill>
              </a:rPr>
              <a:t>эмне</a:t>
            </a:r>
            <a:r>
              <a:rPr lang="ru-RU" altLang="ru-RU" sz="40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73917" y="1106509"/>
            <a:ext cx="10441783" cy="2093655"/>
          </a:xfrm>
          <a:prstGeom prst="roundRect">
            <a:avLst>
              <a:gd name="adj" fmla="val 28045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Маалыматтар</a:t>
            </a:r>
            <a:r>
              <a:rPr lang="ru-RU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базасы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(МБ) – </a:t>
            </a:r>
            <a:r>
              <a:rPr lang="ru-RU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кандайдыр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тема </a:t>
            </a:r>
            <a:r>
              <a:rPr lang="ru-RU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боюнча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белгилүү</a:t>
            </a:r>
            <a:r>
              <a:rPr lang="ru-RU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тартипте</a:t>
            </a:r>
            <a:r>
              <a:rPr lang="ru-RU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уюштурулган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маалыматтын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жыйындысы</a:t>
            </a:r>
            <a:r>
              <a:rPr lang="ru-RU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75022" y="3784939"/>
            <a:ext cx="968350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2060"/>
                </a:solidFill>
                <a:latin typeface="1JanyzakBengaly" pitchFamily="2" charset="0"/>
              </a:rPr>
              <a:t>1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китепкананын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китеп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фондусунун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маалымдар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базасы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окуу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жайынын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кадрлар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курамынын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маалымдар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базасы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эмгек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укугу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боюнча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мыйзамдардын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маалымдар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базасы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кыргыз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эстрада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ырларынын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маалымдар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базасы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6435" y="3200164"/>
            <a:ext cx="1750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rgbClr val="C00000"/>
                </a:solidFill>
                <a:latin typeface="1JanyzakAcademy" panose="02027200000000000000" pitchFamily="18" charset="0"/>
              </a:rPr>
              <a:t> </a:t>
            </a:r>
            <a:r>
              <a:rPr lang="ru-RU" sz="3200" i="1" dirty="0" err="1">
                <a:solidFill>
                  <a:srgbClr val="C00000"/>
                </a:solidFill>
                <a:latin typeface="1JanyzakAcademy" panose="02027200000000000000" pitchFamily="18" charset="0"/>
              </a:rPr>
              <a:t>Мисалы</a:t>
            </a:r>
            <a:r>
              <a:rPr lang="ru-RU" sz="3200" i="1" dirty="0">
                <a:solidFill>
                  <a:srgbClr val="C00000"/>
                </a:solidFill>
                <a:latin typeface="1JanyzakAcademy" panose="02027200000000000000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1080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92221" y="3783990"/>
            <a:ext cx="11558588" cy="24288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Компьютердик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маалымат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системасы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маалымматтар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базаларын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сактоо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издөө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өзгөртүп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түзүү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колдонуучу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ара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аракеттенүү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үчүн маалымматтар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базаларынын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бүткүл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аппараттык-программалык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каражаттардын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комплексинин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жыйындысы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4" name="Picture 6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777079"/>
            <a:ext cx="2797629" cy="196665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758029"/>
            <a:ext cx="2839214" cy="1991736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8"/>
          <p:cNvSpPr>
            <a:spLocks noChangeArrowheads="1"/>
          </p:cNvSpPr>
          <p:nvPr/>
        </p:nvSpPr>
        <p:spPr bwMode="auto">
          <a:xfrm rot="10800000">
            <a:off x="7638262" y="1712637"/>
            <a:ext cx="758812" cy="593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713497" y="1712637"/>
            <a:ext cx="801353" cy="593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4" y="538081"/>
            <a:ext cx="2969866" cy="26840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87177" y="2792779"/>
            <a:ext cx="6168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rgbClr val="C00000"/>
                </a:solidFill>
                <a:latin typeface="1JanyzakAcademy" panose="02027200000000000000" pitchFamily="18" charset="0"/>
              </a:rPr>
              <a:t>Компьютердик</a:t>
            </a:r>
            <a:r>
              <a:rPr lang="ru-RU" sz="3200" b="1" dirty="0">
                <a:solidFill>
                  <a:srgbClr val="C00000"/>
                </a:solidFill>
                <a:latin typeface="1JanyzakAcademy" panose="02027200000000000000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1JanyzakAcademy" panose="02027200000000000000" pitchFamily="18" charset="0"/>
              </a:rPr>
              <a:t>маалымат</a:t>
            </a:r>
            <a:r>
              <a:rPr lang="ru-RU" sz="3200" b="1" dirty="0">
                <a:solidFill>
                  <a:srgbClr val="C00000"/>
                </a:solidFill>
                <a:latin typeface="1JanyzakAcademy" panose="02027200000000000000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1JanyzakAcademy" panose="02027200000000000000" pitchFamily="18" charset="0"/>
              </a:rPr>
              <a:t>системасы</a:t>
            </a:r>
            <a:r>
              <a:rPr lang="ru-RU" sz="3200" b="1" dirty="0">
                <a:solidFill>
                  <a:srgbClr val="C00000"/>
                </a:solidFill>
                <a:latin typeface="1JanyzakAcademy" panose="02027200000000000000" pitchFamily="18" charset="0"/>
              </a:rPr>
              <a:t> 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057274" y="2557458"/>
            <a:ext cx="4629151" cy="17002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Бардык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компьютерде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же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тармактын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серверинде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гана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сакталат</a:t>
            </a:r>
            <a:endParaRPr lang="ru-RU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86238" y="842962"/>
            <a:ext cx="3871912" cy="857248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Маалыматтар базасы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57276" y="1714500"/>
            <a:ext cx="3500437" cy="5000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Борборлоштурулган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686675" y="1700210"/>
            <a:ext cx="3500437" cy="5000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Бөлүштүрүлгөн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4186238" y="1371598"/>
            <a:ext cx="371475" cy="257175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7686675" y="1371598"/>
            <a:ext cx="371475" cy="257175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700837" y="2557458"/>
            <a:ext cx="4629151" cy="17002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нече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компьютерде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локалдык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же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глобалдык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тармак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боюнча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бөлүштүрүлгөн</a:t>
            </a: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М: Интернет</a:t>
            </a:r>
            <a:endParaRPr lang="ru-RU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91" y="4147349"/>
            <a:ext cx="2299322" cy="207801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6" y="4368010"/>
            <a:ext cx="2912751" cy="16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1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24" grpId="0" animBg="1"/>
      <p:bldP spid="2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2171701" y="657222"/>
            <a:ext cx="7472362" cy="500063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/>
              <a:t>Маалыматтар базасы структурасы боюнча</a:t>
            </a:r>
            <a:endParaRPr lang="ru-RU" sz="3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4376" y="1593054"/>
            <a:ext cx="3500437" cy="5000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Calibri" panose="020F0502020204030204" pitchFamily="34" charset="0"/>
              </a:rPr>
              <a:t>Реляциялык МБ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371975" y="1593054"/>
            <a:ext cx="3500437" cy="5000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Calibri" panose="020F0502020204030204" pitchFamily="34" charset="0"/>
              </a:rPr>
              <a:t>Иерархиялык МБ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2914650" y="1201933"/>
            <a:ext cx="471487" cy="34647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029575" y="1593054"/>
            <a:ext cx="3500437" cy="5000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Calibri" panose="020F0502020204030204" pitchFamily="34" charset="0"/>
              </a:rPr>
              <a:t>Тармактык МБ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5886449" y="1201933"/>
            <a:ext cx="471487" cy="34647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8743949" y="1201038"/>
            <a:ext cx="471487" cy="34647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2528885"/>
            <a:ext cx="3643314" cy="985839"/>
          </a:xfrm>
          <a:prstGeom prst="rect">
            <a:avLst/>
          </a:prstGeom>
        </p:spPr>
      </p:pic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394325" y="2312988"/>
            <a:ext cx="1584325" cy="35877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/>
              <a:t>Фирмы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564856" y="2913061"/>
            <a:ext cx="996156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/>
              <a:t>А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186487" y="2705495"/>
            <a:ext cx="0" cy="2198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5343524" y="2705495"/>
            <a:ext cx="217488" cy="2198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6822278" y="2671763"/>
            <a:ext cx="292897" cy="2198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5693567" y="2911078"/>
            <a:ext cx="996156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/>
              <a:t>А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6811963" y="2911078"/>
            <a:ext cx="846137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/>
              <a:t>А</a:t>
            </a: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5072062" y="3342878"/>
            <a:ext cx="0" cy="2198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6186487" y="3342878"/>
            <a:ext cx="0" cy="2198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272337" y="3342878"/>
            <a:ext cx="0" cy="2198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7779541" y="2257823"/>
            <a:ext cx="3750472" cy="1304926"/>
            <a:chOff x="3203575" y="4724400"/>
            <a:chExt cx="5113338" cy="1466850"/>
          </a:xfrm>
        </p:grpSpPr>
        <p:grpSp>
          <p:nvGrpSpPr>
            <p:cNvPr id="54" name="Group 39"/>
            <p:cNvGrpSpPr>
              <a:grpSpLocks/>
            </p:cNvGrpSpPr>
            <p:nvPr/>
          </p:nvGrpSpPr>
          <p:grpSpPr bwMode="auto">
            <a:xfrm>
              <a:off x="3203575" y="4797425"/>
              <a:ext cx="5113338" cy="1328738"/>
              <a:chOff x="2112" y="3072"/>
              <a:chExt cx="2928" cy="528"/>
            </a:xfrm>
          </p:grpSpPr>
          <p:sp>
            <p:nvSpPr>
              <p:cNvPr id="63" name="Rectangle 40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720" cy="14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720" cy="14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720" cy="14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66" name="Rectangle 43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720" cy="14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720" cy="14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68" name="Line 45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48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9" name="Line 46"/>
              <p:cNvSpPr>
                <a:spLocks noChangeShapeType="1"/>
              </p:cNvSpPr>
              <p:nvPr/>
            </p:nvSpPr>
            <p:spPr bwMode="auto">
              <a:xfrm flipV="1">
                <a:off x="2592" y="3216"/>
                <a:ext cx="16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0" name="Line 47"/>
              <p:cNvSpPr>
                <a:spLocks noChangeShapeType="1"/>
              </p:cNvSpPr>
              <p:nvPr/>
            </p:nvSpPr>
            <p:spPr bwMode="auto">
              <a:xfrm flipH="1" flipV="1">
                <a:off x="2928" y="3216"/>
                <a:ext cx="168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58741" y="4724400"/>
              <a:ext cx="1655745" cy="415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dirty="0"/>
                <a:t>Машина</a:t>
              </a:r>
            </a:p>
          </p:txBody>
        </p:sp>
        <p:sp>
          <p:nvSpPr>
            <p:cNvPr id="56" name="Text Box 59"/>
            <p:cNvSpPr txBox="1">
              <a:spLocks noChangeArrowheads="1"/>
            </p:cNvSpPr>
            <p:nvPr/>
          </p:nvSpPr>
          <p:spPr bwMode="auto">
            <a:xfrm>
              <a:off x="7164388" y="5734050"/>
              <a:ext cx="923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Завод</a:t>
              </a:r>
            </a:p>
          </p:txBody>
        </p:sp>
        <p:sp>
          <p:nvSpPr>
            <p:cNvPr id="57" name="Text Box 60"/>
            <p:cNvSpPr txBox="1">
              <a:spLocks noChangeArrowheads="1"/>
            </p:cNvSpPr>
            <p:nvPr/>
          </p:nvSpPr>
          <p:spPr bwMode="auto">
            <a:xfrm>
              <a:off x="5003800" y="5661025"/>
              <a:ext cx="1014514" cy="415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dirty="0" err="1" smtClean="0"/>
                <a:t>Ээси</a:t>
              </a:r>
              <a:endParaRPr lang="ru-RU" altLang="ru-RU" dirty="0"/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6372225" y="4724400"/>
              <a:ext cx="946763" cy="415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dirty="0" err="1" smtClean="0"/>
                <a:t>түсү</a:t>
              </a:r>
              <a:endParaRPr lang="ru-RU" altLang="ru-RU" dirty="0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6227763" y="5949950"/>
              <a:ext cx="865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5219700" y="4941888"/>
              <a:ext cx="1152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3276600" y="5661025"/>
              <a:ext cx="1038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Номер</a:t>
              </a:r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H="1">
              <a:off x="3995738" y="5157788"/>
              <a:ext cx="431800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" name="Скругленный прямоугольник 70"/>
          <p:cNvSpPr/>
          <p:nvPr/>
        </p:nvSpPr>
        <p:spPr>
          <a:xfrm>
            <a:off x="728661" y="3569890"/>
            <a:ext cx="3643314" cy="273089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Calibri" panose="020F0502020204030204" pitchFamily="34" charset="0"/>
              </a:rPr>
              <a:t>Таблица формасында түзүлгөн МБ </a:t>
            </a:r>
            <a:r>
              <a:rPr lang="ky-KG" sz="2400" b="1" dirty="0" smtClean="0">
                <a:latin typeface="Calibri" panose="020F0502020204030204" pitchFamily="34" charset="0"/>
              </a:rPr>
              <a:t>реляциондук МБ </a:t>
            </a:r>
            <a:r>
              <a:rPr lang="ky-KG" sz="2400" dirty="0" smtClean="0">
                <a:latin typeface="Calibri" panose="020F0502020204030204" pitchFamily="34" charset="0"/>
              </a:rPr>
              <a:t>деп аталат</a:t>
            </a:r>
          </a:p>
          <a:p>
            <a:pPr algn="ctr"/>
            <a:r>
              <a:rPr lang="ky-KG" sz="2400" u="sng" dirty="0" smtClean="0">
                <a:latin typeface="Calibri" panose="020F0502020204030204" pitchFamily="34" charset="0"/>
              </a:rPr>
              <a:t>Негизги түшүнүктөр: </a:t>
            </a:r>
            <a:r>
              <a:rPr lang="ky-KG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жазуу(сапча), талаа(мамыча)</a:t>
            </a:r>
            <a:endParaRPr lang="ru-RU" sz="24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4429124" y="3569891"/>
            <a:ext cx="3757614" cy="273089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Calibri" panose="020F0502020204030204" pitchFamily="34" charset="0"/>
              </a:rPr>
              <a:t>Бир түйүндөн чыгып бутакталган түрдөгү МБ </a:t>
            </a:r>
            <a:r>
              <a:rPr lang="ky-KG" sz="2400" b="1" dirty="0" smtClean="0">
                <a:latin typeface="Calibri" panose="020F0502020204030204" pitchFamily="34" charset="0"/>
              </a:rPr>
              <a:t>иерархиялык</a:t>
            </a:r>
            <a:r>
              <a:rPr lang="ky-KG" sz="2400" dirty="0" smtClean="0">
                <a:latin typeface="Calibri" panose="020F0502020204030204" pitchFamily="34" charset="0"/>
              </a:rPr>
              <a:t> деп аталат. </a:t>
            </a:r>
          </a:p>
          <a:p>
            <a:pPr algn="ctr"/>
            <a:r>
              <a:rPr lang="ky-KG" sz="2400" u="sng" dirty="0">
                <a:latin typeface="Calibri" panose="020F0502020204030204" pitchFamily="34" charset="0"/>
              </a:rPr>
              <a:t>Негизги түшүнүктөр: </a:t>
            </a:r>
            <a:r>
              <a:rPr lang="ky-KG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түйүн(маалымат түйүнү), деңгээл(маалымат тепкичтери)</a:t>
            </a:r>
            <a:endParaRPr lang="ru-RU" sz="2400" dirty="0">
              <a:latin typeface="Calibri" panose="020F0502020204030204" pitchFamily="34" charset="0"/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8243887" y="3551799"/>
            <a:ext cx="3414714" cy="273089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Calibri" panose="020F0502020204030204" pitchFamily="34" charset="0"/>
              </a:rPr>
              <a:t>Бири-бири менен эки жактуу байланыштагы МБ  тармактык деп аталат.</a:t>
            </a:r>
          </a:p>
          <a:p>
            <a:pPr algn="ctr"/>
            <a:r>
              <a:rPr lang="ky-KG" sz="2400" u="sng" dirty="0">
                <a:latin typeface="Calibri" panose="020F0502020204030204" pitchFamily="34" charset="0"/>
              </a:rPr>
              <a:t>Негизги түшүнүктөр: </a:t>
            </a:r>
            <a:r>
              <a:rPr lang="ky-KG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түйүн(маалымат түйүнү),</a:t>
            </a:r>
            <a:endParaRPr lang="ru-RU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5" y="523326"/>
            <a:ext cx="9601196" cy="719688"/>
          </a:xfrm>
        </p:spPr>
        <p:txBody>
          <a:bodyPr>
            <a:normAutofit/>
          </a:bodyPr>
          <a:lstStyle/>
          <a:p>
            <a:pPr eaLnBrk="1" hangingPunct="1"/>
            <a:r>
              <a:rPr lang="ky-KG" altLang="ru-RU" sz="3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Реляциялык маалыматтар базасы</a:t>
            </a:r>
            <a:endParaRPr lang="ru-RU" altLang="ru-RU" sz="36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23965" y="1243014"/>
            <a:ext cx="9144002" cy="88781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Calibri" panose="020F0502020204030204" pitchFamily="34" charset="0"/>
              </a:rPr>
              <a:t>Таблица формасында түзүлгөн МБ </a:t>
            </a:r>
            <a:r>
              <a:rPr lang="ky-KG" sz="2400" b="1" dirty="0" smtClean="0">
                <a:latin typeface="Calibri" panose="020F0502020204030204" pitchFamily="34" charset="0"/>
              </a:rPr>
              <a:t>реляциондук МБ </a:t>
            </a:r>
            <a:r>
              <a:rPr lang="ky-KG" sz="2400" dirty="0" smtClean="0">
                <a:latin typeface="Calibri" panose="020F0502020204030204" pitchFamily="34" charset="0"/>
              </a:rPr>
              <a:t>деп аталат</a:t>
            </a:r>
          </a:p>
          <a:p>
            <a:pPr algn="ctr"/>
            <a:r>
              <a:rPr lang="ky-KG" sz="2400" u="sng" dirty="0" smtClean="0">
                <a:latin typeface="Calibri" panose="020F0502020204030204" pitchFamily="34" charset="0"/>
              </a:rPr>
              <a:t>Негизги түшүнүктөр: </a:t>
            </a:r>
            <a:r>
              <a:rPr lang="ky-KG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жазуу(сапча), талаа(мамыча)</a:t>
            </a:r>
            <a:endParaRPr lang="ru-RU" sz="24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Group 4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3600157"/>
              </p:ext>
            </p:extLst>
          </p:nvPr>
        </p:nvGraphicFramePr>
        <p:xfrm>
          <a:off x="4058442" y="3781425"/>
          <a:ext cx="6789737" cy="2189164"/>
        </p:xfrm>
        <a:graphic>
          <a:graphicData uri="http://schemas.openxmlformats.org/drawingml/2006/table">
            <a:tbl>
              <a:tblPr/>
              <a:tblGrid>
                <a:gridCol w="1368425"/>
                <a:gridCol w="1349375"/>
                <a:gridCol w="1354137"/>
                <a:gridCol w="1358900"/>
                <a:gridCol w="1358900"/>
              </a:tblGrid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Күндөр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Темпера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тура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y-KG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Нымдуулук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Жаан-чачын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y-KG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Басым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15.03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</a:rPr>
                        <a:t>-3,5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y-KG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</a:rPr>
                        <a:t>кар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</a:rPr>
                        <a:t>746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</a:rPr>
                        <a:t>16.03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4202904" y="313372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u="sng" dirty="0" err="1" smtClean="0">
                <a:solidFill>
                  <a:srgbClr val="669900"/>
                </a:solidFill>
              </a:rPr>
              <a:t>Талаа</a:t>
            </a:r>
            <a:r>
              <a:rPr lang="ru-RU" altLang="ru-RU" b="1" u="sng" dirty="0" smtClean="0">
                <a:solidFill>
                  <a:srgbClr val="669900"/>
                </a:solidFill>
              </a:rPr>
              <a:t> </a:t>
            </a:r>
            <a:r>
              <a:rPr lang="ru-RU" altLang="ru-RU" b="1" u="sng" dirty="0">
                <a:solidFill>
                  <a:srgbClr val="669900"/>
                </a:solidFill>
              </a:rPr>
              <a:t>1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5460204" y="313372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u="sng" dirty="0" err="1" smtClean="0">
                <a:solidFill>
                  <a:srgbClr val="669900"/>
                </a:solidFill>
              </a:rPr>
              <a:t>Талаа</a:t>
            </a:r>
            <a:r>
              <a:rPr lang="ru-RU" altLang="ru-RU" b="1" u="sng" dirty="0" smtClean="0">
                <a:solidFill>
                  <a:srgbClr val="669900"/>
                </a:solidFill>
              </a:rPr>
              <a:t> 2</a:t>
            </a:r>
            <a:endParaRPr lang="ru-RU" altLang="ru-RU" b="1" u="sng" dirty="0">
              <a:solidFill>
                <a:srgbClr val="669900"/>
              </a:solidFill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6717504" y="313372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u="sng" dirty="0" err="1" smtClean="0">
                <a:solidFill>
                  <a:srgbClr val="669900"/>
                </a:solidFill>
              </a:rPr>
              <a:t>Талаа</a:t>
            </a:r>
            <a:r>
              <a:rPr lang="ru-RU" altLang="ru-RU" b="1" u="sng" dirty="0" smtClean="0">
                <a:solidFill>
                  <a:srgbClr val="669900"/>
                </a:solidFill>
              </a:rPr>
              <a:t> 3</a:t>
            </a:r>
            <a:endParaRPr lang="ru-RU" altLang="ru-RU" b="1" u="sng" dirty="0">
              <a:solidFill>
                <a:srgbClr val="669900"/>
              </a:solidFill>
            </a:endParaRPr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8035128" y="313372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u="sng" dirty="0" err="1" smtClean="0">
                <a:solidFill>
                  <a:srgbClr val="669900"/>
                </a:solidFill>
              </a:rPr>
              <a:t>Талаа</a:t>
            </a:r>
            <a:r>
              <a:rPr lang="ru-RU" altLang="ru-RU" b="1" u="sng" dirty="0" smtClean="0">
                <a:solidFill>
                  <a:srgbClr val="669900"/>
                </a:solidFill>
              </a:rPr>
              <a:t> 4</a:t>
            </a:r>
            <a:endParaRPr lang="ru-RU" altLang="ru-RU" b="1" u="sng" dirty="0">
              <a:solidFill>
                <a:srgbClr val="669900"/>
              </a:solidFill>
            </a:endParaRP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9435303" y="3133724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u="sng" dirty="0" err="1" smtClean="0">
                <a:solidFill>
                  <a:srgbClr val="669900"/>
                </a:solidFill>
              </a:rPr>
              <a:t>Талаа</a:t>
            </a:r>
            <a:r>
              <a:rPr lang="ru-RU" altLang="ru-RU" b="1" u="sng" dirty="0" smtClean="0">
                <a:solidFill>
                  <a:srgbClr val="669900"/>
                </a:solidFill>
              </a:rPr>
              <a:t> 5</a:t>
            </a:r>
            <a:endParaRPr lang="ru-RU" altLang="ru-RU" b="1" u="sng" dirty="0">
              <a:solidFill>
                <a:srgbClr val="669900"/>
              </a:solidFill>
            </a:endParaRP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2107405" y="38862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u="sng" dirty="0" err="1" smtClean="0">
                <a:solidFill>
                  <a:srgbClr val="C00000"/>
                </a:solidFill>
              </a:rPr>
              <a:t>Жазуу</a:t>
            </a:r>
            <a:r>
              <a:rPr lang="ru-RU" altLang="ru-RU" sz="2400" b="1" u="sng" dirty="0" smtClean="0">
                <a:solidFill>
                  <a:srgbClr val="C00000"/>
                </a:solidFill>
              </a:rPr>
              <a:t> 1</a:t>
            </a:r>
            <a:endParaRPr lang="ru-RU" alt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2107405" y="4572000"/>
            <a:ext cx="1800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u="sng" dirty="0" err="1" smtClean="0">
                <a:solidFill>
                  <a:srgbClr val="C00000"/>
                </a:solidFill>
              </a:rPr>
              <a:t>Жазуу</a:t>
            </a:r>
            <a:r>
              <a:rPr lang="ru-RU" altLang="ru-RU" sz="2400" b="1" u="sng" dirty="0" smtClean="0">
                <a:solidFill>
                  <a:srgbClr val="C00000"/>
                </a:solidFill>
              </a:rPr>
              <a:t> 2</a:t>
            </a:r>
            <a:endParaRPr lang="ru-RU" alt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23" name="Text Box 58"/>
          <p:cNvSpPr txBox="1">
            <a:spLocks noChangeArrowheads="1"/>
          </p:cNvSpPr>
          <p:nvPr/>
        </p:nvSpPr>
        <p:spPr bwMode="auto">
          <a:xfrm>
            <a:off x="2107404" y="54864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u="sng" dirty="0" err="1" smtClean="0">
                <a:solidFill>
                  <a:srgbClr val="C00000"/>
                </a:solidFill>
              </a:rPr>
              <a:t>Жазуу</a:t>
            </a:r>
            <a:r>
              <a:rPr lang="ru-RU" altLang="ru-RU" sz="2400" b="1" u="sng" dirty="0" smtClean="0">
                <a:solidFill>
                  <a:srgbClr val="C00000"/>
                </a:solidFill>
              </a:rPr>
              <a:t> 3</a:t>
            </a:r>
            <a:endParaRPr lang="ru-RU" alt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4995066" y="2558124"/>
            <a:ext cx="5614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200" b="1" dirty="0" err="1" smtClean="0">
                <a:solidFill>
                  <a:srgbClr val="C00000"/>
                </a:solidFill>
              </a:rPr>
              <a:t>Талаанын</a:t>
            </a:r>
            <a:r>
              <a:rPr lang="ru-RU" altLang="ru-RU" sz="3200" b="1" dirty="0" smtClean="0">
                <a:solidFill>
                  <a:srgbClr val="C00000"/>
                </a:solidFill>
              </a:rPr>
              <a:t> </a:t>
            </a:r>
            <a:r>
              <a:rPr lang="ru-RU" altLang="ru-RU" sz="3200" b="1" dirty="0" err="1" smtClean="0">
                <a:solidFill>
                  <a:srgbClr val="C00000"/>
                </a:solidFill>
              </a:rPr>
              <a:t>аттары</a:t>
            </a:r>
            <a:endParaRPr lang="ru-RU" alt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5" y="523326"/>
            <a:ext cx="9601196" cy="719688"/>
          </a:xfrm>
        </p:spPr>
        <p:txBody>
          <a:bodyPr>
            <a:normAutofit/>
          </a:bodyPr>
          <a:lstStyle/>
          <a:p>
            <a:pPr eaLnBrk="1" hangingPunct="1"/>
            <a:r>
              <a:rPr lang="ky-KG" altLang="ru-RU" sz="3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Иерархиялык маалыматтар базасы</a:t>
            </a:r>
            <a:endParaRPr lang="ru-RU" altLang="ru-RU" sz="36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223965" y="1243014"/>
            <a:ext cx="10048873" cy="121443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Calibri" panose="020F0502020204030204" pitchFamily="34" charset="0"/>
              </a:rPr>
              <a:t>Бир түйүндөн чыгып бутакталган түрдөгү МБ </a:t>
            </a:r>
            <a:r>
              <a:rPr lang="ky-KG" sz="2400" b="1" dirty="0" smtClean="0">
                <a:latin typeface="Calibri" panose="020F0502020204030204" pitchFamily="34" charset="0"/>
              </a:rPr>
              <a:t>иерархиялык</a:t>
            </a:r>
            <a:r>
              <a:rPr lang="ky-KG" sz="2400" dirty="0" smtClean="0">
                <a:latin typeface="Calibri" panose="020F0502020204030204" pitchFamily="34" charset="0"/>
              </a:rPr>
              <a:t> деп аталат. </a:t>
            </a:r>
          </a:p>
          <a:p>
            <a:pPr algn="ctr"/>
            <a:r>
              <a:rPr lang="ky-KG" sz="2400" u="sng" dirty="0">
                <a:latin typeface="Calibri" panose="020F0502020204030204" pitchFamily="34" charset="0"/>
              </a:rPr>
              <a:t>Негизги түшүнүктөр: </a:t>
            </a:r>
            <a:r>
              <a:rPr lang="ky-KG" sz="24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түйүн(маалымат түйүнү), деңгээл(маалымат тепкичтери)</a:t>
            </a:r>
            <a:endParaRPr lang="ru-RU" sz="2400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31569" y="2510113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b="1" dirty="0" smtClean="0"/>
              <a:t>Мектеп</a:t>
            </a:r>
            <a:endParaRPr lang="ru-RU" sz="36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245520" y="4277276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Окуу завучу</a:t>
            </a:r>
            <a:endParaRPr lang="ru-RU" sz="24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931569" y="3353902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Директор</a:t>
            </a:r>
            <a:endParaRPr lang="ru-RU" sz="2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350920" y="4277276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Орг. завуч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98220" y="4277276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Тарбия завучу</a:t>
            </a:r>
            <a:endParaRPr lang="ru-RU" sz="24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245522" y="5472939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Окуучулар</a:t>
            </a:r>
            <a:endParaRPr lang="ru-RU" sz="24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350922" y="5472939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Тех. персонал</a:t>
            </a:r>
            <a:endParaRPr lang="ru-RU" sz="24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860135" y="5472939"/>
            <a:ext cx="218598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b="1" dirty="0" smtClean="0"/>
              <a:t>Мугалимдер</a:t>
            </a:r>
            <a:endParaRPr lang="ru-RU" sz="2400" b="1" dirty="0"/>
          </a:p>
        </p:txBody>
      </p:sp>
      <p:sp>
        <p:nvSpPr>
          <p:cNvPr id="3" name="Стрелка вниз 2"/>
          <p:cNvSpPr/>
          <p:nvPr/>
        </p:nvSpPr>
        <p:spPr>
          <a:xfrm>
            <a:off x="5879307" y="3983380"/>
            <a:ext cx="290512" cy="21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3173366">
            <a:off x="4353370" y="3733319"/>
            <a:ext cx="383381" cy="500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низ 34"/>
          <p:cNvSpPr/>
          <p:nvPr/>
        </p:nvSpPr>
        <p:spPr>
          <a:xfrm rot="18255924">
            <a:off x="7607652" y="3733319"/>
            <a:ext cx="383381" cy="500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5883185" y="4909588"/>
            <a:ext cx="290512" cy="21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957513" y="5121065"/>
            <a:ext cx="584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Стрелка вниз 39"/>
          <p:cNvSpPr/>
          <p:nvPr/>
        </p:nvSpPr>
        <p:spPr>
          <a:xfrm>
            <a:off x="2812257" y="5121066"/>
            <a:ext cx="290512" cy="21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5879307" y="5121065"/>
            <a:ext cx="290512" cy="21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8655845" y="5121065"/>
            <a:ext cx="290512" cy="21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2072880" y="4183051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602959" y="4174654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7165874" y="4139716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2040528" y="5332542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717700" y="5380164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9355631" y="5299009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6873483" y="2454972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3885453" y="3195913"/>
            <a:ext cx="44258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8773717" y="2586864"/>
            <a:ext cx="345280" cy="285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9294414" y="2454972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800" dirty="0" smtClean="0">
                <a:latin typeface="Calibri" panose="020F0502020204030204" pitchFamily="34" charset="0"/>
              </a:rPr>
              <a:t>түйүн</a:t>
            </a:r>
            <a:endParaRPr lang="ru-RU" sz="2800" dirty="0">
              <a:latin typeface="Calibri" panose="020F0502020204030204" pitchFamily="34" charset="0"/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8773717" y="3195913"/>
            <a:ext cx="58191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55631" y="2844143"/>
            <a:ext cx="149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dirty="0" smtClean="0">
                <a:latin typeface="Calibri" panose="020F0502020204030204" pitchFamily="34" charset="0"/>
              </a:rPr>
              <a:t>деңгээл</a:t>
            </a:r>
            <a:endParaRPr lang="ru-RU" sz="2800" dirty="0">
              <a:latin typeface="Calibri" panose="020F050202020403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956889" y="4084631"/>
            <a:ext cx="44258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957263" y="5226241"/>
            <a:ext cx="9371408" cy="727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28800" y="2644368"/>
            <a:ext cx="221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dirty="0" smtClean="0">
                <a:latin typeface="Calibri" panose="020F0502020204030204" pitchFamily="34" charset="0"/>
              </a:rPr>
              <a:t>1-деңгээл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04168" y="3543976"/>
            <a:ext cx="221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dirty="0" smtClean="0">
                <a:latin typeface="Calibri" panose="020F0502020204030204" pitchFamily="34" charset="0"/>
              </a:rPr>
              <a:t>2-деңгээл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0650" y="4772491"/>
            <a:ext cx="221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dirty="0" smtClean="0">
                <a:latin typeface="Calibri" panose="020F0502020204030204" pitchFamily="34" charset="0"/>
              </a:rPr>
              <a:t>3-деңгээл</a:t>
            </a:r>
            <a:endParaRPr lang="ru-RU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dirty="0" smtClean="0"/>
              <a:t>Жыйынтыктоо: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1544" y="3357032"/>
            <a:ext cx="10348911" cy="1857906"/>
          </a:xfrm>
        </p:spPr>
        <p:txBody>
          <a:bodyPr>
            <a:noAutofit/>
          </a:bodyPr>
          <a:lstStyle/>
          <a:p>
            <a:r>
              <a:rPr lang="ky-KG" sz="3200" dirty="0" smtClean="0">
                <a:latin typeface="Calibri" panose="020F0502020204030204" pitchFamily="34" charset="0"/>
              </a:rPr>
              <a:t>Маалыматтар базасы</a:t>
            </a:r>
          </a:p>
          <a:p>
            <a:r>
              <a:rPr lang="ky-KG" sz="3200" dirty="0" smtClean="0">
                <a:latin typeface="Calibri" panose="020F0502020204030204" pitchFamily="34" charset="0"/>
              </a:rPr>
              <a:t>Маалыматтар базасынын түрлөрү</a:t>
            </a:r>
          </a:p>
          <a:p>
            <a:r>
              <a:rPr lang="ky-KG" sz="3200" dirty="0" smtClean="0">
                <a:latin typeface="Calibri" panose="020F0502020204030204" pitchFamily="34" charset="0"/>
              </a:rPr>
              <a:t>Реляциондук жан иерархиялык маалыматтар базасы</a:t>
            </a:r>
            <a:endParaRPr lang="ru-RU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383</TotalTime>
  <Words>298</Words>
  <Application>Microsoft Office PowerPoint</Application>
  <PresentationFormat>Широкоэкранный</PresentationFormat>
  <Paragraphs>86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1JanyzakAcademy</vt:lpstr>
      <vt:lpstr>1JanyzakBengaly</vt:lpstr>
      <vt:lpstr>Arial</vt:lpstr>
      <vt:lpstr>Calibri</vt:lpstr>
      <vt:lpstr>Garamond</vt:lpstr>
      <vt:lpstr>Times New Roman</vt:lpstr>
      <vt:lpstr>Verdana</vt:lpstr>
      <vt:lpstr>Wingdings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Реляциялык маалыматтар базасы</vt:lpstr>
      <vt:lpstr>Иерархиялык маалыматтар базасы</vt:lpstr>
      <vt:lpstr>Жыйынтыктоо: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 8 класс</dc:title>
  <dc:creator>Kasymbek</dc:creator>
  <cp:lastModifiedBy>Шайыр</cp:lastModifiedBy>
  <cp:revision>55</cp:revision>
  <dcterms:created xsi:type="dcterms:W3CDTF">2017-11-19T15:37:25Z</dcterms:created>
  <dcterms:modified xsi:type="dcterms:W3CDTF">2021-10-18T01:04:05Z</dcterms:modified>
</cp:coreProperties>
</file>