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78" r:id="rId6"/>
    <p:sldId id="263" r:id="rId7"/>
    <p:sldId id="264" r:id="rId8"/>
    <p:sldId id="268" r:id="rId9"/>
    <p:sldId id="269" r:id="rId10"/>
    <p:sldId id="270" r:id="rId11"/>
    <p:sldId id="271" r:id="rId12"/>
    <p:sldId id="272" r:id="rId13"/>
  </p:sldIdLst>
  <p:sldSz cx="9144000" cy="6858000" type="screen4x3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41" autoAdjust="0"/>
    <p:restoredTop sz="94660"/>
  </p:normalViewPr>
  <p:slideViewPr>
    <p:cSldViewPr>
      <p:cViewPr varScale="1">
        <p:scale>
          <a:sx n="73" d="100"/>
          <a:sy n="73" d="100"/>
        </p:scale>
        <p:origin x="-1302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199632" y="6347458"/>
            <a:ext cx="2734056" cy="510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6214871" y="4572000"/>
            <a:ext cx="2703830" cy="1786255"/>
          </a:xfrm>
          <a:custGeom>
            <a:avLst/>
            <a:gdLst/>
            <a:ahLst/>
            <a:cxnLst/>
            <a:rect l="l" t="t" r="r" b="b"/>
            <a:pathLst>
              <a:path w="2703829" h="1786254">
                <a:moveTo>
                  <a:pt x="2550032" y="0"/>
                </a:moveTo>
                <a:lnTo>
                  <a:pt x="153542" y="0"/>
                </a:lnTo>
                <a:lnTo>
                  <a:pt x="104997" y="7824"/>
                </a:lnTo>
                <a:lnTo>
                  <a:pt x="62846" y="29614"/>
                </a:lnTo>
                <a:lnTo>
                  <a:pt x="29614" y="62846"/>
                </a:lnTo>
                <a:lnTo>
                  <a:pt x="7824" y="104997"/>
                </a:lnTo>
                <a:lnTo>
                  <a:pt x="0" y="153543"/>
                </a:lnTo>
                <a:lnTo>
                  <a:pt x="0" y="1632623"/>
                </a:lnTo>
                <a:lnTo>
                  <a:pt x="7824" y="1681145"/>
                </a:lnTo>
                <a:lnTo>
                  <a:pt x="29614" y="1723284"/>
                </a:lnTo>
                <a:lnTo>
                  <a:pt x="62846" y="1756512"/>
                </a:lnTo>
                <a:lnTo>
                  <a:pt x="104997" y="1778302"/>
                </a:lnTo>
                <a:lnTo>
                  <a:pt x="153542" y="1786127"/>
                </a:lnTo>
                <a:lnTo>
                  <a:pt x="2550032" y="1786127"/>
                </a:lnTo>
                <a:lnTo>
                  <a:pt x="2598578" y="1778302"/>
                </a:lnTo>
                <a:lnTo>
                  <a:pt x="2640729" y="1756512"/>
                </a:lnTo>
                <a:lnTo>
                  <a:pt x="2673961" y="1723284"/>
                </a:lnTo>
                <a:lnTo>
                  <a:pt x="2695751" y="1681145"/>
                </a:lnTo>
                <a:lnTo>
                  <a:pt x="2703576" y="1632623"/>
                </a:lnTo>
                <a:lnTo>
                  <a:pt x="2703576" y="153543"/>
                </a:lnTo>
                <a:lnTo>
                  <a:pt x="2695751" y="104997"/>
                </a:lnTo>
                <a:lnTo>
                  <a:pt x="2673961" y="62846"/>
                </a:lnTo>
                <a:lnTo>
                  <a:pt x="2640729" y="29614"/>
                </a:lnTo>
                <a:lnTo>
                  <a:pt x="2598578" y="7824"/>
                </a:lnTo>
                <a:lnTo>
                  <a:pt x="255003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6214871" y="4572000"/>
            <a:ext cx="2703576" cy="17861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981955" y="5561074"/>
            <a:ext cx="2891028" cy="1296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7196" y="3569208"/>
            <a:ext cx="2860675" cy="2002789"/>
          </a:xfrm>
          <a:custGeom>
            <a:avLst/>
            <a:gdLst/>
            <a:ahLst/>
            <a:cxnLst/>
            <a:rect l="l" t="t" r="r" b="b"/>
            <a:pathLst>
              <a:path w="2860675" h="2002789">
                <a:moveTo>
                  <a:pt x="2688462" y="0"/>
                </a:moveTo>
                <a:lnTo>
                  <a:pt x="172084" y="0"/>
                </a:lnTo>
                <a:lnTo>
                  <a:pt x="126353" y="6150"/>
                </a:lnTo>
                <a:lnTo>
                  <a:pt x="85249" y="23504"/>
                </a:lnTo>
                <a:lnTo>
                  <a:pt x="50418" y="50419"/>
                </a:lnTo>
                <a:lnTo>
                  <a:pt x="23504" y="85249"/>
                </a:lnTo>
                <a:lnTo>
                  <a:pt x="6150" y="126353"/>
                </a:lnTo>
                <a:lnTo>
                  <a:pt x="0" y="172085"/>
                </a:lnTo>
                <a:lnTo>
                  <a:pt x="0" y="1830451"/>
                </a:lnTo>
                <a:lnTo>
                  <a:pt x="6150" y="1876182"/>
                </a:lnTo>
                <a:lnTo>
                  <a:pt x="23504" y="1917286"/>
                </a:lnTo>
                <a:lnTo>
                  <a:pt x="50418" y="1952116"/>
                </a:lnTo>
                <a:lnTo>
                  <a:pt x="85249" y="1979031"/>
                </a:lnTo>
                <a:lnTo>
                  <a:pt x="126353" y="1996385"/>
                </a:lnTo>
                <a:lnTo>
                  <a:pt x="172084" y="2002535"/>
                </a:lnTo>
                <a:lnTo>
                  <a:pt x="2688462" y="2002535"/>
                </a:lnTo>
                <a:lnTo>
                  <a:pt x="2734194" y="1996385"/>
                </a:lnTo>
                <a:lnTo>
                  <a:pt x="2775298" y="1979031"/>
                </a:lnTo>
                <a:lnTo>
                  <a:pt x="2810129" y="1952116"/>
                </a:lnTo>
                <a:lnTo>
                  <a:pt x="2837043" y="1917286"/>
                </a:lnTo>
                <a:lnTo>
                  <a:pt x="2854397" y="1876182"/>
                </a:lnTo>
                <a:lnTo>
                  <a:pt x="2860548" y="1830451"/>
                </a:lnTo>
                <a:lnTo>
                  <a:pt x="2860548" y="172084"/>
                </a:lnTo>
                <a:lnTo>
                  <a:pt x="2854397" y="126353"/>
                </a:lnTo>
                <a:lnTo>
                  <a:pt x="2837043" y="85249"/>
                </a:lnTo>
                <a:lnTo>
                  <a:pt x="2810129" y="50419"/>
                </a:lnTo>
                <a:lnTo>
                  <a:pt x="2775298" y="23504"/>
                </a:lnTo>
                <a:lnTo>
                  <a:pt x="2734194" y="6150"/>
                </a:lnTo>
                <a:lnTo>
                  <a:pt x="268846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7196" y="3569208"/>
            <a:ext cx="2860548" cy="20025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150619" y="187452"/>
            <a:ext cx="6897624" cy="12938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005839" y="102107"/>
            <a:ext cx="7185659" cy="15941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197863" y="214884"/>
            <a:ext cx="6803136" cy="11993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2746" y="214884"/>
            <a:ext cx="6858507" cy="1199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509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83283" y="306704"/>
            <a:ext cx="6377432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9676" y="1499316"/>
            <a:ext cx="7975600" cy="1597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509A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78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77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79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gif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5" Type="http://schemas.openxmlformats.org/officeDocument/2006/relationships/image" Target="../media/image75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24" Type="http://schemas.openxmlformats.org/officeDocument/2006/relationships/image" Target="../media/image74.jpe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0005" y="499313"/>
            <a:ext cx="5234305" cy="167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7940">
              <a:lnSpc>
                <a:spcPts val="5750"/>
              </a:lnSpc>
              <a:spcBef>
                <a:spcPts val="100"/>
              </a:spcBef>
            </a:pPr>
            <a:r>
              <a:rPr lang="ky-KG" sz="4800" dirty="0" smtClean="0">
                <a:solidFill>
                  <a:srgbClr val="FF0000"/>
                </a:solidFill>
              </a:rPr>
              <a:t>5</a:t>
            </a:r>
            <a:r>
              <a:rPr sz="4800" smtClean="0">
                <a:solidFill>
                  <a:srgbClr val="FF0000"/>
                </a:solidFill>
              </a:rPr>
              <a:t>-класс</a:t>
            </a:r>
            <a:endParaRPr sz="4800"/>
          </a:p>
          <a:p>
            <a:pPr marL="12700">
              <a:lnSpc>
                <a:spcPts val="7190"/>
              </a:lnSpc>
            </a:pPr>
            <a:r>
              <a:rPr sz="6000" spc="-30" dirty="0">
                <a:solidFill>
                  <a:srgbClr val="17375E"/>
                </a:solidFill>
              </a:rPr>
              <a:t>Информатика</a:t>
            </a:r>
            <a:endParaRPr sz="6000"/>
          </a:p>
        </p:txBody>
      </p:sp>
      <p:sp>
        <p:nvSpPr>
          <p:cNvPr id="3" name="object 3"/>
          <p:cNvSpPr/>
          <p:nvPr/>
        </p:nvSpPr>
        <p:spPr>
          <a:xfrm>
            <a:off x="1937004" y="1996439"/>
            <a:ext cx="5004816" cy="45034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/>
          <p:nvPr/>
        </p:nvSpPr>
        <p:spPr>
          <a:xfrm>
            <a:off x="309372" y="257556"/>
            <a:ext cx="8525256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8991" y="173736"/>
            <a:ext cx="6984492" cy="1594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615" y="284988"/>
            <a:ext cx="8430768" cy="12009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615" y="284988"/>
            <a:ext cx="8430895" cy="1201420"/>
          </a:xfrm>
          <a:custGeom>
            <a:avLst/>
            <a:gdLst/>
            <a:ahLst/>
            <a:cxnLst/>
            <a:rect l="l" t="t" r="r" b="b"/>
            <a:pathLst>
              <a:path w="8430895" h="1201420">
                <a:moveTo>
                  <a:pt x="0" y="1200911"/>
                </a:moveTo>
                <a:lnTo>
                  <a:pt x="8430768" y="1200911"/>
                </a:lnTo>
                <a:lnTo>
                  <a:pt x="8430768" y="0"/>
                </a:lnTo>
                <a:lnTo>
                  <a:pt x="0" y="0"/>
                </a:lnTo>
                <a:lnTo>
                  <a:pt x="0" y="1200911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5551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Объекттин касиеттери </a:t>
            </a:r>
            <a:r>
              <a:rPr spc="5" dirty="0"/>
              <a:t>жана  </a:t>
            </a:r>
            <a:r>
              <a:rPr spc="-20" dirty="0"/>
              <a:t>параметрлери</a:t>
            </a:r>
          </a:p>
        </p:txBody>
      </p:sp>
      <p:sp>
        <p:nvSpPr>
          <p:cNvPr id="7" name="object 7"/>
          <p:cNvSpPr/>
          <p:nvPr/>
        </p:nvSpPr>
        <p:spPr>
          <a:xfrm>
            <a:off x="3166872" y="1543811"/>
            <a:ext cx="2900172" cy="1418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4848" y="1441703"/>
            <a:ext cx="3284220" cy="1761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4116" y="1571244"/>
            <a:ext cx="2805684" cy="13243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14116" y="1571244"/>
            <a:ext cx="2806065" cy="1324610"/>
          </a:xfrm>
          <a:custGeom>
            <a:avLst/>
            <a:gdLst/>
            <a:ahLst/>
            <a:cxnLst/>
            <a:rect l="l" t="t" r="r" b="b"/>
            <a:pathLst>
              <a:path w="2806065" h="1324610">
                <a:moveTo>
                  <a:pt x="0" y="1324355"/>
                </a:moveTo>
                <a:lnTo>
                  <a:pt x="2805684" y="1324355"/>
                </a:lnTo>
                <a:lnTo>
                  <a:pt x="2805684" y="0"/>
                </a:lnTo>
                <a:lnTo>
                  <a:pt x="0" y="0"/>
                </a:lnTo>
                <a:lnTo>
                  <a:pt x="0" y="1324355"/>
                </a:lnTo>
                <a:close/>
              </a:path>
            </a:pathLst>
          </a:custGeom>
          <a:ln w="9144">
            <a:solidFill>
              <a:srgbClr val="F692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310890" y="1591436"/>
            <a:ext cx="26155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001F5F"/>
                </a:solidFill>
                <a:latin typeface="Arial"/>
                <a:cs typeface="Arial"/>
              </a:rPr>
              <a:t>Объект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4000" spc="-10" dirty="0">
                <a:solidFill>
                  <a:srgbClr val="001F5F"/>
                </a:solidFill>
                <a:latin typeface="Arial"/>
                <a:cs typeface="Arial"/>
              </a:rPr>
              <a:t>«</a:t>
            </a:r>
            <a:r>
              <a:rPr sz="4000" spc="-5" dirty="0">
                <a:solidFill>
                  <a:srgbClr val="622422"/>
                </a:solidFill>
                <a:latin typeface="Arial"/>
                <a:cs typeface="Arial"/>
              </a:rPr>
              <a:t>сыналг</a:t>
            </a:r>
            <a:r>
              <a:rPr sz="4000" spc="-20" dirty="0">
                <a:solidFill>
                  <a:srgbClr val="622422"/>
                </a:solidFill>
                <a:latin typeface="Arial"/>
                <a:cs typeface="Arial"/>
              </a:rPr>
              <a:t>ы</a:t>
            </a:r>
            <a:r>
              <a:rPr sz="4000" spc="-5" dirty="0">
                <a:solidFill>
                  <a:srgbClr val="001F5F"/>
                </a:solidFill>
                <a:latin typeface="Arial"/>
                <a:cs typeface="Arial"/>
              </a:rPr>
              <a:t>»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67639" y="3044951"/>
            <a:ext cx="3451860" cy="11658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40791" y="2837688"/>
            <a:ext cx="3304032" cy="14264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4884" y="3072383"/>
            <a:ext cx="3357372" cy="107137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4884" y="3072383"/>
            <a:ext cx="3357879" cy="1071880"/>
          </a:xfrm>
          <a:custGeom>
            <a:avLst/>
            <a:gdLst/>
            <a:ahLst/>
            <a:cxnLst/>
            <a:rect l="l" t="t" r="r" b="b"/>
            <a:pathLst>
              <a:path w="3357879" h="1071879">
                <a:moveTo>
                  <a:pt x="0" y="1071371"/>
                </a:moveTo>
                <a:lnTo>
                  <a:pt x="3357372" y="1071371"/>
                </a:lnTo>
                <a:lnTo>
                  <a:pt x="3357372" y="0"/>
                </a:lnTo>
                <a:lnTo>
                  <a:pt x="0" y="0"/>
                </a:lnTo>
                <a:lnTo>
                  <a:pt x="0" y="1071371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4604" y="2958160"/>
            <a:ext cx="276034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6F2F9F"/>
                </a:solidFill>
                <a:latin typeface="Arial"/>
                <a:cs typeface="Arial"/>
              </a:rPr>
              <a:t>Сандык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6F2F9F"/>
                </a:solidFill>
                <a:latin typeface="Arial"/>
                <a:cs typeface="Arial"/>
              </a:rPr>
              <a:t>мүнөздөмөсү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52871" y="3044951"/>
            <a:ext cx="3453383" cy="11658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27547" y="2837688"/>
            <a:ext cx="3304032" cy="14264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00115" y="3072383"/>
            <a:ext cx="3358895" cy="107137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00115" y="3072383"/>
            <a:ext cx="3359150" cy="1071880"/>
          </a:xfrm>
          <a:custGeom>
            <a:avLst/>
            <a:gdLst/>
            <a:ahLst/>
            <a:cxnLst/>
            <a:rect l="l" t="t" r="r" b="b"/>
            <a:pathLst>
              <a:path w="3359150" h="1071879">
                <a:moveTo>
                  <a:pt x="0" y="1071371"/>
                </a:moveTo>
                <a:lnTo>
                  <a:pt x="3358895" y="1071371"/>
                </a:lnTo>
                <a:lnTo>
                  <a:pt x="3358895" y="0"/>
                </a:lnTo>
                <a:lnTo>
                  <a:pt x="0" y="0"/>
                </a:lnTo>
                <a:lnTo>
                  <a:pt x="0" y="1071371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01995" y="2958160"/>
            <a:ext cx="2760345" cy="1002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91795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6F2F9F"/>
                </a:solidFill>
                <a:latin typeface="Arial"/>
                <a:cs typeface="Arial"/>
              </a:rPr>
              <a:t>Сапаттык  мүнө</a:t>
            </a:r>
            <a:r>
              <a:rPr sz="3200" b="1" spc="5" dirty="0">
                <a:solidFill>
                  <a:srgbClr val="6F2F9F"/>
                </a:solidFill>
                <a:latin typeface="Arial"/>
                <a:cs typeface="Arial"/>
              </a:rPr>
              <a:t>з</a:t>
            </a:r>
            <a:r>
              <a:rPr sz="3200" b="1" dirty="0">
                <a:solidFill>
                  <a:srgbClr val="6F2F9F"/>
                </a:solidFill>
                <a:latin typeface="Arial"/>
                <a:cs typeface="Arial"/>
              </a:rPr>
              <a:t>дөмөсү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37743" y="4187952"/>
            <a:ext cx="3310128" cy="22372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5636" y="4090415"/>
            <a:ext cx="3078480" cy="253898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4988" y="4215384"/>
            <a:ext cx="3215640" cy="21427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84988" y="4215384"/>
            <a:ext cx="3215640" cy="2143125"/>
          </a:xfrm>
          <a:prstGeom prst="rect">
            <a:avLst/>
          </a:prstGeom>
          <a:ln w="9144">
            <a:solidFill>
              <a:srgbClr val="497DB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7170" indent="-125095">
              <a:lnSpc>
                <a:spcPts val="3325"/>
              </a:lnSpc>
              <a:buSzPct val="96428"/>
              <a:buFont typeface="Arial"/>
              <a:buChar char="•"/>
              <a:tabLst>
                <a:tab pos="217804" algn="l"/>
              </a:tabLst>
            </a:pPr>
            <a:r>
              <a:rPr sz="2800" b="1" spc="-55" dirty="0">
                <a:solidFill>
                  <a:srgbClr val="001F5F"/>
                </a:solidFill>
                <a:latin typeface="Arial"/>
                <a:cs typeface="Arial"/>
              </a:rPr>
              <a:t>Узуну</a:t>
            </a:r>
            <a:endParaRPr sz="2800">
              <a:latin typeface="Arial"/>
              <a:cs typeface="Arial"/>
            </a:endParaRPr>
          </a:p>
          <a:p>
            <a:pPr marL="217170" indent="-125095">
              <a:lnSpc>
                <a:spcPct val="100000"/>
              </a:lnSpc>
              <a:buSzPct val="96428"/>
              <a:buFont typeface="Arial"/>
              <a:buChar char="•"/>
              <a:tabLst>
                <a:tab pos="217804" algn="l"/>
              </a:tabLst>
            </a:pPr>
            <a:r>
              <a:rPr sz="2800" b="1" spc="-30" dirty="0">
                <a:solidFill>
                  <a:srgbClr val="001F5F"/>
                </a:solidFill>
                <a:latin typeface="Arial"/>
                <a:cs typeface="Arial"/>
              </a:rPr>
              <a:t>Туурасы</a:t>
            </a:r>
            <a:endParaRPr sz="2800">
              <a:latin typeface="Arial"/>
              <a:cs typeface="Arial"/>
            </a:endParaRPr>
          </a:p>
          <a:p>
            <a:pPr marL="217170" indent="-125095">
              <a:lnSpc>
                <a:spcPct val="100000"/>
              </a:lnSpc>
              <a:buSzPct val="96428"/>
              <a:buFont typeface="Arial"/>
              <a:buChar char="•"/>
              <a:tabLst>
                <a:tab pos="217804" algn="l"/>
              </a:tabLst>
            </a:pPr>
            <a:r>
              <a:rPr sz="2800" b="1" spc="-10" dirty="0">
                <a:solidFill>
                  <a:srgbClr val="001F5F"/>
                </a:solidFill>
                <a:latin typeface="Arial"/>
                <a:cs typeface="Arial"/>
              </a:rPr>
              <a:t>Бийиктиги</a:t>
            </a:r>
            <a:endParaRPr sz="2800">
              <a:latin typeface="Arial"/>
              <a:cs typeface="Arial"/>
            </a:endParaRPr>
          </a:p>
          <a:p>
            <a:pPr marL="217170" indent="-125095">
              <a:lnSpc>
                <a:spcPct val="100000"/>
              </a:lnSpc>
              <a:buSzPct val="96428"/>
              <a:buFont typeface="Arial"/>
              <a:buChar char="•"/>
              <a:tabLst>
                <a:tab pos="217804" algn="l"/>
              </a:tabLst>
            </a:pPr>
            <a:r>
              <a:rPr sz="2800" b="1" spc="-10" dirty="0">
                <a:solidFill>
                  <a:srgbClr val="001F5F"/>
                </a:solidFill>
                <a:latin typeface="Arial"/>
                <a:cs typeface="Arial"/>
              </a:rPr>
              <a:t>Диоганалы</a:t>
            </a:r>
            <a:endParaRPr sz="2800">
              <a:latin typeface="Arial"/>
              <a:cs typeface="Arial"/>
            </a:endParaRPr>
          </a:p>
          <a:p>
            <a:pPr marL="217170" indent="-125095">
              <a:lnSpc>
                <a:spcPct val="100000"/>
              </a:lnSpc>
              <a:buSzPct val="96428"/>
              <a:buFont typeface="Arial"/>
              <a:buChar char="•"/>
              <a:tabLst>
                <a:tab pos="217804" algn="l"/>
                <a:tab pos="2103755" algn="l"/>
              </a:tabLst>
            </a:pPr>
            <a:r>
              <a:rPr sz="2800" b="1" spc="-10" dirty="0">
                <a:solidFill>
                  <a:srgbClr val="001F5F"/>
                </a:solidFill>
                <a:latin typeface="Arial"/>
                <a:cs typeface="Arial"/>
              </a:rPr>
              <a:t>Салмагы	</a:t>
            </a:r>
            <a:r>
              <a:rPr sz="2800" b="1" spc="-15" dirty="0">
                <a:solidFill>
                  <a:srgbClr val="001F5F"/>
                </a:solidFill>
                <a:latin typeface="Arial"/>
                <a:cs typeface="Arial"/>
              </a:rPr>
              <a:t>ж.б</a:t>
            </a:r>
            <a:r>
              <a:rPr sz="1800" spc="-15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24500" y="4187952"/>
            <a:ext cx="3310128" cy="223723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22391" y="4166615"/>
            <a:ext cx="2918460" cy="253898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71744" y="4215384"/>
            <a:ext cx="3215640" cy="21427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71744" y="4215384"/>
            <a:ext cx="3215640" cy="2143125"/>
          </a:xfrm>
          <a:custGeom>
            <a:avLst/>
            <a:gdLst/>
            <a:ahLst/>
            <a:cxnLst/>
            <a:rect l="l" t="t" r="r" b="b"/>
            <a:pathLst>
              <a:path w="3215640" h="2143125">
                <a:moveTo>
                  <a:pt x="0" y="2142743"/>
                </a:moveTo>
                <a:lnTo>
                  <a:pt x="3215640" y="2142743"/>
                </a:lnTo>
                <a:lnTo>
                  <a:pt x="3215640" y="0"/>
                </a:lnTo>
                <a:lnTo>
                  <a:pt x="0" y="0"/>
                </a:lnTo>
                <a:lnTo>
                  <a:pt x="0" y="2142743"/>
                </a:lnTo>
                <a:close/>
              </a:path>
            </a:pathLst>
          </a:custGeom>
          <a:ln w="914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652008" y="4274947"/>
            <a:ext cx="2447925" cy="215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indent="-124460">
              <a:lnSpc>
                <a:spcPct val="100000"/>
              </a:lnSpc>
              <a:spcBef>
                <a:spcPts val="95"/>
              </a:spcBef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b="1" spc="-5" dirty="0">
                <a:solidFill>
                  <a:srgbClr val="001F5F"/>
                </a:solidFill>
                <a:latin typeface="Arial"/>
                <a:cs typeface="Arial"/>
              </a:rPr>
              <a:t>Түрү</a:t>
            </a:r>
            <a:endParaRPr sz="2800">
              <a:latin typeface="Arial"/>
              <a:cs typeface="Arial"/>
            </a:endParaRPr>
          </a:p>
          <a:p>
            <a:pPr marL="137160" indent="-124460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b="1" spc="-5" dirty="0">
                <a:solidFill>
                  <a:srgbClr val="001F5F"/>
                </a:solidFill>
                <a:latin typeface="Arial"/>
                <a:cs typeface="Arial"/>
              </a:rPr>
              <a:t>Түсү</a:t>
            </a:r>
            <a:endParaRPr sz="2800">
              <a:latin typeface="Arial"/>
              <a:cs typeface="Arial"/>
            </a:endParaRPr>
          </a:p>
          <a:p>
            <a:pPr marL="137160" indent="-124460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b="1" spc="-35" dirty="0">
                <a:solidFill>
                  <a:srgbClr val="001F5F"/>
                </a:solidFill>
                <a:latin typeface="Arial"/>
                <a:cs typeface="Arial"/>
              </a:rPr>
              <a:t>Аты</a:t>
            </a:r>
            <a:endParaRPr sz="2800">
              <a:latin typeface="Arial"/>
              <a:cs typeface="Arial"/>
            </a:endParaRPr>
          </a:p>
          <a:p>
            <a:pPr marL="137160" indent="-124460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b="1" spc="-10" dirty="0">
                <a:solidFill>
                  <a:srgbClr val="001F5F"/>
                </a:solidFill>
                <a:latin typeface="Arial"/>
                <a:cs typeface="Arial"/>
              </a:rPr>
              <a:t>Сапаты</a:t>
            </a:r>
            <a:endParaRPr sz="2800">
              <a:latin typeface="Arial"/>
              <a:cs typeface="Arial"/>
            </a:endParaRPr>
          </a:p>
          <a:p>
            <a:pPr marL="137160" indent="-124460">
              <a:lnSpc>
                <a:spcPct val="100000"/>
              </a:lnSpc>
              <a:buSzPct val="96428"/>
              <a:buFont typeface="Arial"/>
              <a:buChar char="•"/>
              <a:tabLst>
                <a:tab pos="137795" algn="l"/>
              </a:tabLst>
            </a:pPr>
            <a:r>
              <a:rPr sz="2800" b="1" spc="-5" dirty="0">
                <a:solidFill>
                  <a:srgbClr val="001F5F"/>
                </a:solidFill>
                <a:latin typeface="Arial"/>
                <a:cs typeface="Arial"/>
              </a:rPr>
              <a:t>Чыккан</a:t>
            </a:r>
            <a:r>
              <a:rPr sz="2800" b="1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001F5F"/>
                </a:solidFill>
                <a:latin typeface="Arial"/>
                <a:cs typeface="Arial"/>
              </a:rPr>
              <a:t>жери</a:t>
            </a:r>
            <a:endParaRPr sz="2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313432" y="2336292"/>
            <a:ext cx="944880" cy="80314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27420" y="2336292"/>
            <a:ext cx="1018031" cy="80314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/>
          <p:nvPr/>
        </p:nvSpPr>
        <p:spPr>
          <a:xfrm>
            <a:off x="237743" y="615695"/>
            <a:ext cx="8738616" cy="2452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5863" y="701040"/>
            <a:ext cx="8343900" cy="2401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4988" y="643127"/>
            <a:ext cx="8644128" cy="23576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4988" y="643127"/>
            <a:ext cx="8644255" cy="2357755"/>
          </a:xfrm>
          <a:custGeom>
            <a:avLst/>
            <a:gdLst/>
            <a:ahLst/>
            <a:cxnLst/>
            <a:rect l="l" t="t" r="r" b="b"/>
            <a:pathLst>
              <a:path w="8644255" h="2357755">
                <a:moveTo>
                  <a:pt x="0" y="2357628"/>
                </a:moveTo>
                <a:lnTo>
                  <a:pt x="8644128" y="2357628"/>
                </a:lnTo>
                <a:lnTo>
                  <a:pt x="8644128" y="0"/>
                </a:lnTo>
                <a:lnTo>
                  <a:pt x="0" y="0"/>
                </a:lnTo>
                <a:lnTo>
                  <a:pt x="0" y="2357628"/>
                </a:lnTo>
                <a:close/>
              </a:path>
            </a:pathLst>
          </a:custGeom>
          <a:ln w="9144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9391" y="256031"/>
            <a:ext cx="2503932" cy="9418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743" y="3473196"/>
            <a:ext cx="8738616" cy="2452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917" y="3558540"/>
            <a:ext cx="9054082" cy="24018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988" y="3500628"/>
            <a:ext cx="8644128" cy="23576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988" y="3500628"/>
            <a:ext cx="8644255" cy="2357755"/>
          </a:xfrm>
          <a:custGeom>
            <a:avLst/>
            <a:gdLst/>
            <a:ahLst/>
            <a:cxnLst/>
            <a:rect l="l" t="t" r="r" b="b"/>
            <a:pathLst>
              <a:path w="8644255" h="2357754">
                <a:moveTo>
                  <a:pt x="0" y="2357628"/>
                </a:moveTo>
                <a:lnTo>
                  <a:pt x="8644128" y="2357628"/>
                </a:lnTo>
                <a:lnTo>
                  <a:pt x="8644128" y="0"/>
                </a:lnTo>
                <a:lnTo>
                  <a:pt x="0" y="0"/>
                </a:lnTo>
                <a:lnTo>
                  <a:pt x="0" y="2357628"/>
                </a:lnTo>
                <a:close/>
              </a:path>
            </a:pathLst>
          </a:custGeom>
          <a:ln w="9144">
            <a:solidFill>
              <a:srgbClr val="7C5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9391" y="3113532"/>
            <a:ext cx="2503932" cy="94183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64642" y="374395"/>
            <a:ext cx="8485505" cy="528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5290">
              <a:lnSpc>
                <a:spcPts val="3679"/>
              </a:lnSpc>
              <a:spcBef>
                <a:spcPts val="105"/>
              </a:spcBef>
            </a:pPr>
            <a:r>
              <a:rPr sz="3200" spc="-5" dirty="0">
                <a:solidFill>
                  <a:srgbClr val="FFFF00"/>
                </a:solidFill>
                <a:latin typeface="Arial"/>
                <a:cs typeface="Arial"/>
              </a:rPr>
              <a:t>Аныктама</a:t>
            </a:r>
            <a:endParaRPr sz="3200">
              <a:latin typeface="Arial"/>
              <a:cs typeface="Arial"/>
            </a:endParaRPr>
          </a:p>
          <a:p>
            <a:pPr marL="796290">
              <a:lnSpc>
                <a:spcPts val="3679"/>
              </a:lnSpc>
            </a:pPr>
            <a:r>
              <a:rPr sz="3200" b="1" spc="-5" dirty="0">
                <a:solidFill>
                  <a:srgbClr val="0509AA"/>
                </a:solidFill>
                <a:latin typeface="Arial"/>
                <a:cs typeface="Arial"/>
              </a:rPr>
              <a:t>Объекттин </a:t>
            </a:r>
            <a:r>
              <a:rPr sz="3200" b="1" dirty="0">
                <a:solidFill>
                  <a:srgbClr val="0509AA"/>
                </a:solidFill>
                <a:latin typeface="Arial"/>
                <a:cs typeface="Arial"/>
              </a:rPr>
              <a:t>сандык</a:t>
            </a:r>
            <a:r>
              <a:rPr sz="3200" b="1" spc="-15" dirty="0">
                <a:solidFill>
                  <a:srgbClr val="0509AA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0509AA"/>
                </a:solidFill>
                <a:latin typeface="Arial"/>
                <a:cs typeface="Arial"/>
              </a:rPr>
              <a:t>мүнөздөмөсүн</a:t>
            </a:r>
            <a:endParaRPr sz="3200">
              <a:latin typeface="Arial"/>
              <a:cs typeface="Arial"/>
            </a:endParaRPr>
          </a:p>
          <a:p>
            <a:pPr marL="357505" marR="346710" indent="-2540" algn="ctr">
              <a:lnSpc>
                <a:spcPct val="100000"/>
              </a:lnSpc>
            </a:pPr>
            <a:r>
              <a:rPr sz="3200" b="1" spc="-5" dirty="0">
                <a:solidFill>
                  <a:srgbClr val="0509AA"/>
                </a:solidFill>
                <a:latin typeface="Arial"/>
                <a:cs typeface="Arial"/>
              </a:rPr>
              <a:t>(</a:t>
            </a:r>
            <a:r>
              <a:rPr sz="3200" b="1" spc="-5" dirty="0">
                <a:solidFill>
                  <a:srgbClr val="622422"/>
                </a:solidFill>
                <a:latin typeface="Arial"/>
                <a:cs typeface="Arial"/>
              </a:rPr>
              <a:t>салмак, </a:t>
            </a:r>
            <a:r>
              <a:rPr sz="3200" b="1" spc="-45" dirty="0">
                <a:solidFill>
                  <a:srgbClr val="622422"/>
                </a:solidFill>
                <a:latin typeface="Arial"/>
                <a:cs typeface="Arial"/>
              </a:rPr>
              <a:t>узундугу, </a:t>
            </a:r>
            <a:r>
              <a:rPr sz="3200" b="1" dirty="0">
                <a:solidFill>
                  <a:srgbClr val="622422"/>
                </a:solidFill>
                <a:latin typeface="Arial"/>
                <a:cs typeface="Arial"/>
              </a:rPr>
              <a:t>туурасы, </a:t>
            </a:r>
            <a:r>
              <a:rPr sz="3200" b="1" spc="-15" dirty="0">
                <a:solidFill>
                  <a:srgbClr val="622422"/>
                </a:solidFill>
                <a:latin typeface="Arial"/>
                <a:cs typeface="Arial"/>
              </a:rPr>
              <a:t>өлчөмү</a:t>
            </a:r>
            <a:r>
              <a:rPr sz="3200" b="1" spc="-15" dirty="0">
                <a:solidFill>
                  <a:srgbClr val="0509AA"/>
                </a:solidFill>
                <a:latin typeface="Arial"/>
                <a:cs typeface="Arial"/>
              </a:rPr>
              <a:t>)  </a:t>
            </a:r>
            <a:r>
              <a:rPr sz="3200" b="1" spc="-5" dirty="0">
                <a:solidFill>
                  <a:srgbClr val="0509AA"/>
                </a:solidFill>
                <a:latin typeface="Arial"/>
                <a:cs typeface="Arial"/>
              </a:rPr>
              <a:t>көрсөткөн </a:t>
            </a:r>
            <a:r>
              <a:rPr sz="3200" b="1" spc="-20" dirty="0">
                <a:solidFill>
                  <a:srgbClr val="0509AA"/>
                </a:solidFill>
                <a:latin typeface="Arial"/>
                <a:cs typeface="Arial"/>
              </a:rPr>
              <a:t>параметрлери </a:t>
            </a:r>
            <a:r>
              <a:rPr sz="3200" b="1" dirty="0">
                <a:solidFill>
                  <a:srgbClr val="0509AA"/>
                </a:solidFill>
                <a:latin typeface="Arial"/>
                <a:cs typeface="Arial"/>
              </a:rPr>
              <a:t>–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чоңдук </a:t>
            </a:r>
            <a:r>
              <a:rPr sz="3200" b="1" spc="-5" dirty="0">
                <a:solidFill>
                  <a:srgbClr val="0509AA"/>
                </a:solidFill>
                <a:latin typeface="Arial"/>
                <a:cs typeface="Arial"/>
              </a:rPr>
              <a:t>деп  </a:t>
            </a:r>
            <a:r>
              <a:rPr sz="3200" b="1" spc="-45" dirty="0">
                <a:solidFill>
                  <a:srgbClr val="0509AA"/>
                </a:solidFill>
                <a:latin typeface="Arial"/>
                <a:cs typeface="Arial"/>
              </a:rPr>
              <a:t>аталат.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50">
              <a:latin typeface="Times New Roman"/>
              <a:cs typeface="Times New Roman"/>
            </a:endParaRPr>
          </a:p>
          <a:p>
            <a:pPr marL="415290">
              <a:lnSpc>
                <a:spcPts val="3679"/>
              </a:lnSpc>
            </a:pPr>
            <a:r>
              <a:rPr sz="3200" spc="-5" dirty="0">
                <a:solidFill>
                  <a:srgbClr val="FFFF00"/>
                </a:solidFill>
                <a:latin typeface="Arial"/>
                <a:cs typeface="Arial"/>
              </a:rPr>
              <a:t>Аныктама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3679"/>
              </a:lnSpc>
              <a:tabLst>
                <a:tab pos="4404995" algn="l"/>
              </a:tabLst>
            </a:pPr>
            <a:r>
              <a:rPr sz="3200" b="1" spc="-5" dirty="0">
                <a:solidFill>
                  <a:srgbClr val="0509AA"/>
                </a:solidFill>
                <a:latin typeface="Arial"/>
                <a:cs typeface="Arial"/>
              </a:rPr>
              <a:t>Объекттин</a:t>
            </a:r>
            <a:r>
              <a:rPr sz="3200" b="1" spc="-25" dirty="0">
                <a:solidFill>
                  <a:srgbClr val="0509AA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509AA"/>
                </a:solidFill>
                <a:latin typeface="Arial"/>
                <a:cs typeface="Arial"/>
              </a:rPr>
              <a:t>сапаттык	</a:t>
            </a:r>
            <a:r>
              <a:rPr sz="3200" b="1" spc="-5" dirty="0">
                <a:solidFill>
                  <a:srgbClr val="0509AA"/>
                </a:solidFill>
                <a:latin typeface="Arial"/>
                <a:cs typeface="Arial"/>
              </a:rPr>
              <a:t>мүнөздөмөсүн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-5" dirty="0">
                <a:solidFill>
                  <a:srgbClr val="0509AA"/>
                </a:solidFill>
                <a:latin typeface="Arial"/>
                <a:cs typeface="Arial"/>
              </a:rPr>
              <a:t>(</a:t>
            </a:r>
            <a:r>
              <a:rPr sz="3200" b="1" spc="-5" dirty="0">
                <a:solidFill>
                  <a:srgbClr val="622422"/>
                </a:solidFill>
                <a:latin typeface="Arial"/>
                <a:cs typeface="Arial"/>
              </a:rPr>
              <a:t>түсү, </a:t>
            </a:r>
            <a:r>
              <a:rPr sz="3200" b="1" spc="-50" dirty="0">
                <a:solidFill>
                  <a:srgbClr val="622422"/>
                </a:solidFill>
                <a:latin typeface="Arial"/>
                <a:cs typeface="Arial"/>
              </a:rPr>
              <a:t>мазмуну, </a:t>
            </a:r>
            <a:r>
              <a:rPr sz="3200" b="1" dirty="0">
                <a:solidFill>
                  <a:srgbClr val="622422"/>
                </a:solidFill>
                <a:latin typeface="Arial"/>
                <a:cs typeface="Arial"/>
              </a:rPr>
              <a:t>түрү, </a:t>
            </a:r>
            <a:r>
              <a:rPr sz="3200" b="1" spc="-5" dirty="0">
                <a:solidFill>
                  <a:srgbClr val="622422"/>
                </a:solidFill>
                <a:latin typeface="Arial"/>
                <a:cs typeface="Arial"/>
              </a:rPr>
              <a:t>тиби,</a:t>
            </a:r>
            <a:r>
              <a:rPr sz="3200" b="1" spc="-65" dirty="0">
                <a:solidFill>
                  <a:srgbClr val="622422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622422"/>
                </a:solidFill>
                <a:latin typeface="Arial"/>
                <a:cs typeface="Arial"/>
              </a:rPr>
              <a:t>формасы,</a:t>
            </a:r>
            <a:endParaRPr sz="3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5695950" algn="l"/>
              </a:tabLst>
            </a:pPr>
            <a:r>
              <a:rPr sz="3200" b="1" spc="-5" dirty="0">
                <a:solidFill>
                  <a:srgbClr val="622422"/>
                </a:solidFill>
                <a:latin typeface="Arial"/>
                <a:cs typeface="Arial"/>
              </a:rPr>
              <a:t>даамы, </a:t>
            </a:r>
            <a:r>
              <a:rPr sz="3200" b="1" dirty="0">
                <a:solidFill>
                  <a:srgbClr val="622422"/>
                </a:solidFill>
                <a:latin typeface="Arial"/>
                <a:cs typeface="Arial"/>
              </a:rPr>
              <a:t>жыты, </a:t>
            </a:r>
            <a:r>
              <a:rPr sz="3200" b="1" spc="-10" dirty="0">
                <a:solidFill>
                  <a:srgbClr val="622422"/>
                </a:solidFill>
                <a:latin typeface="Arial"/>
                <a:cs typeface="Arial"/>
              </a:rPr>
              <a:t>материалы </a:t>
            </a:r>
            <a:r>
              <a:rPr sz="3200" b="1" dirty="0">
                <a:solidFill>
                  <a:srgbClr val="622422"/>
                </a:solidFill>
                <a:latin typeface="Arial"/>
                <a:cs typeface="Arial"/>
              </a:rPr>
              <a:t>ж.б.) </a:t>
            </a:r>
            <a:r>
              <a:rPr sz="3200" b="1" spc="-5" dirty="0">
                <a:solidFill>
                  <a:srgbClr val="0509AA"/>
                </a:solidFill>
                <a:latin typeface="Arial"/>
                <a:cs typeface="Arial"/>
              </a:rPr>
              <a:t>көрсөткөн  </a:t>
            </a:r>
            <a:r>
              <a:rPr sz="3200" b="1" spc="-15" dirty="0">
                <a:solidFill>
                  <a:srgbClr val="0509AA"/>
                </a:solidFill>
                <a:latin typeface="Arial"/>
                <a:cs typeface="Arial"/>
              </a:rPr>
              <a:t>параметрлери</a:t>
            </a:r>
            <a:r>
              <a:rPr sz="3200" b="1" spc="-55" dirty="0">
                <a:solidFill>
                  <a:srgbClr val="0509AA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0509AA"/>
                </a:solidFill>
                <a:latin typeface="Arial"/>
                <a:cs typeface="Arial"/>
              </a:rPr>
              <a:t>–</a:t>
            </a:r>
            <a:r>
              <a:rPr sz="3200" b="1" spc="-5" dirty="0">
                <a:solidFill>
                  <a:srgbClr val="0509AA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белгилери	</a:t>
            </a:r>
            <a:r>
              <a:rPr sz="3200" b="1" spc="-5" dirty="0">
                <a:solidFill>
                  <a:srgbClr val="0509AA"/>
                </a:solidFill>
                <a:latin typeface="Arial"/>
                <a:cs typeface="Arial"/>
              </a:rPr>
              <a:t>деп</a:t>
            </a:r>
            <a:r>
              <a:rPr sz="3200" b="1" spc="-10" dirty="0">
                <a:solidFill>
                  <a:srgbClr val="0509AA"/>
                </a:solidFill>
                <a:latin typeface="Arial"/>
                <a:cs typeface="Arial"/>
              </a:rPr>
              <a:t> </a:t>
            </a:r>
            <a:r>
              <a:rPr sz="3200" b="1" spc="-45" dirty="0">
                <a:solidFill>
                  <a:srgbClr val="0509AA"/>
                </a:solidFill>
                <a:latin typeface="Arial"/>
                <a:cs typeface="Arial"/>
              </a:rPr>
              <a:t>аталат.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/>
          <p:nvPr/>
        </p:nvSpPr>
        <p:spPr>
          <a:xfrm>
            <a:off x="309372" y="257556"/>
            <a:ext cx="8525256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8991" y="173736"/>
            <a:ext cx="6984492" cy="1594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615" y="284988"/>
            <a:ext cx="8430768" cy="12009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6615" y="284988"/>
            <a:ext cx="8430895" cy="120142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593975" marR="1033144" indent="-1555115">
              <a:lnSpc>
                <a:spcPct val="100000"/>
              </a:lnSpc>
              <a:spcBef>
                <a:spcPts val="270"/>
              </a:spcBef>
            </a:pPr>
            <a:r>
              <a:rPr sz="3600" b="1" spc="-10" dirty="0">
                <a:solidFill>
                  <a:srgbClr val="C00000"/>
                </a:solidFill>
                <a:latin typeface="Arial"/>
                <a:cs typeface="Arial"/>
              </a:rPr>
              <a:t>Объекттин касиеттери </a:t>
            </a:r>
            <a:r>
              <a:rPr sz="3600" b="1" spc="5" dirty="0">
                <a:solidFill>
                  <a:srgbClr val="C00000"/>
                </a:solidFill>
                <a:latin typeface="Arial"/>
                <a:cs typeface="Arial"/>
              </a:rPr>
              <a:t>жана  </a:t>
            </a:r>
            <a:r>
              <a:rPr sz="3600" b="1" spc="-20" dirty="0">
                <a:solidFill>
                  <a:srgbClr val="C00000"/>
                </a:solidFill>
                <a:latin typeface="Arial"/>
                <a:cs typeface="Arial"/>
              </a:rPr>
              <a:t>параметрлери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348" y="1856232"/>
            <a:ext cx="8218932" cy="39319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1857755"/>
            <a:ext cx="8216265" cy="3929379"/>
          </a:xfrm>
          <a:custGeom>
            <a:avLst/>
            <a:gdLst/>
            <a:ahLst/>
            <a:cxnLst/>
            <a:rect l="l" t="t" r="r" b="b"/>
            <a:pathLst>
              <a:path w="8216265" h="3929379">
                <a:moveTo>
                  <a:pt x="0" y="3928872"/>
                </a:moveTo>
                <a:lnTo>
                  <a:pt x="8215883" y="3928872"/>
                </a:lnTo>
                <a:lnTo>
                  <a:pt x="8215883" y="0"/>
                </a:lnTo>
                <a:lnTo>
                  <a:pt x="0" y="0"/>
                </a:lnTo>
                <a:lnTo>
                  <a:pt x="0" y="3928872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9391" y="1470660"/>
            <a:ext cx="2503932" cy="9418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7283" y="1559346"/>
            <a:ext cx="7670800" cy="39382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3200" spc="-5" dirty="0">
                <a:solidFill>
                  <a:srgbClr val="FFFF00"/>
                </a:solidFill>
                <a:latin typeface="Arial"/>
                <a:cs typeface="Arial"/>
              </a:rPr>
              <a:t>Аныктама</a:t>
            </a:r>
            <a:endParaRPr sz="3200">
              <a:latin typeface="Arial"/>
              <a:cs typeface="Arial"/>
            </a:endParaRPr>
          </a:p>
          <a:p>
            <a:pPr marL="24130" marR="5080" algn="ctr">
              <a:lnSpc>
                <a:spcPct val="100000"/>
              </a:lnSpc>
              <a:spcBef>
                <a:spcPts val="325"/>
              </a:spcBef>
              <a:tabLst>
                <a:tab pos="3373120" algn="l"/>
              </a:tabLst>
            </a:pPr>
            <a:r>
              <a:rPr sz="4400" b="1" spc="-10" dirty="0">
                <a:solidFill>
                  <a:srgbClr val="FF0000"/>
                </a:solidFill>
                <a:latin typeface="Arial"/>
                <a:cs typeface="Arial"/>
              </a:rPr>
              <a:t>Параметр </a:t>
            </a:r>
            <a:r>
              <a:rPr sz="4400" b="1" dirty="0">
                <a:solidFill>
                  <a:srgbClr val="FF0000"/>
                </a:solidFill>
                <a:latin typeface="Arial"/>
                <a:cs typeface="Arial"/>
              </a:rPr>
              <a:t>-	</a:t>
            </a:r>
            <a:r>
              <a:rPr sz="4400" b="1" spc="-40" dirty="0">
                <a:solidFill>
                  <a:srgbClr val="001F5F"/>
                </a:solidFill>
                <a:latin typeface="Arial"/>
                <a:cs typeface="Arial"/>
              </a:rPr>
              <a:t>бул </a:t>
            </a:r>
            <a:r>
              <a:rPr sz="4400" b="1" spc="-5" dirty="0">
                <a:solidFill>
                  <a:srgbClr val="001F5F"/>
                </a:solidFill>
                <a:latin typeface="Arial"/>
                <a:cs typeface="Arial"/>
              </a:rPr>
              <a:t>ар </a:t>
            </a:r>
            <a:r>
              <a:rPr sz="4400" b="1" dirty="0">
                <a:solidFill>
                  <a:srgbClr val="001F5F"/>
                </a:solidFill>
                <a:latin typeface="Arial"/>
                <a:cs typeface="Arial"/>
              </a:rPr>
              <a:t>кандай  </a:t>
            </a:r>
            <a:r>
              <a:rPr sz="4400" b="1" spc="-15" dirty="0">
                <a:solidFill>
                  <a:srgbClr val="001F5F"/>
                </a:solidFill>
                <a:latin typeface="Arial"/>
                <a:cs typeface="Arial"/>
              </a:rPr>
              <a:t>маанилерге </a:t>
            </a:r>
            <a:r>
              <a:rPr sz="4400" b="1" dirty="0">
                <a:solidFill>
                  <a:srgbClr val="001F5F"/>
                </a:solidFill>
                <a:latin typeface="Arial"/>
                <a:cs typeface="Arial"/>
              </a:rPr>
              <a:t>ээ </a:t>
            </a:r>
            <a:r>
              <a:rPr sz="4400" b="1" spc="-30" dirty="0">
                <a:solidFill>
                  <a:srgbClr val="001F5F"/>
                </a:solidFill>
                <a:latin typeface="Arial"/>
                <a:cs typeface="Arial"/>
              </a:rPr>
              <a:t>болгон </a:t>
            </a:r>
            <a:r>
              <a:rPr sz="4400" b="1" spc="5" dirty="0">
                <a:solidFill>
                  <a:srgbClr val="001F5F"/>
                </a:solidFill>
                <a:latin typeface="Arial"/>
                <a:cs typeface="Arial"/>
              </a:rPr>
              <a:t>жана  </a:t>
            </a:r>
            <a:r>
              <a:rPr sz="4400" b="1" spc="-5" dirty="0">
                <a:solidFill>
                  <a:srgbClr val="001F5F"/>
                </a:solidFill>
                <a:latin typeface="Arial"/>
                <a:cs typeface="Arial"/>
              </a:rPr>
              <a:t>объекттин кандайдыр </a:t>
            </a:r>
            <a:r>
              <a:rPr sz="4400" b="1" dirty="0">
                <a:solidFill>
                  <a:srgbClr val="001F5F"/>
                </a:solidFill>
                <a:latin typeface="Arial"/>
                <a:cs typeface="Arial"/>
              </a:rPr>
              <a:t>бир  </a:t>
            </a:r>
            <a:r>
              <a:rPr sz="4400" b="1" spc="-10" dirty="0">
                <a:solidFill>
                  <a:srgbClr val="001F5F"/>
                </a:solidFill>
                <a:latin typeface="Arial"/>
                <a:cs typeface="Arial"/>
              </a:rPr>
              <a:t>касиетин</a:t>
            </a:r>
            <a:r>
              <a:rPr sz="4400" b="1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01F5F"/>
                </a:solidFill>
                <a:latin typeface="Arial"/>
                <a:cs typeface="Arial"/>
              </a:rPr>
              <a:t>мүнөздөгөн</a:t>
            </a:r>
            <a:endParaRPr sz="4400">
              <a:latin typeface="Arial"/>
              <a:cs typeface="Arial"/>
            </a:endParaRPr>
          </a:p>
          <a:p>
            <a:pPr marL="10160" algn="ctr">
              <a:lnSpc>
                <a:spcPct val="100000"/>
              </a:lnSpc>
              <a:spcBef>
                <a:spcPts val="5"/>
              </a:spcBef>
            </a:pPr>
            <a:r>
              <a:rPr sz="4400" b="1" spc="5" dirty="0">
                <a:solidFill>
                  <a:srgbClr val="974707"/>
                </a:solidFill>
                <a:latin typeface="Arial"/>
                <a:cs typeface="Arial"/>
              </a:rPr>
              <a:t>чоңдугу </a:t>
            </a:r>
            <a:r>
              <a:rPr sz="4400" b="1" spc="-30" dirty="0">
                <a:solidFill>
                  <a:srgbClr val="001F5F"/>
                </a:solidFill>
                <a:latin typeface="Arial"/>
                <a:cs typeface="Arial"/>
              </a:rPr>
              <a:t>же</a:t>
            </a:r>
            <a:r>
              <a:rPr sz="4400" b="1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974707"/>
                </a:solidFill>
                <a:latin typeface="Arial"/>
                <a:cs typeface="Arial"/>
              </a:rPr>
              <a:t>белгиси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152400" y="76200"/>
            <a:ext cx="8839200" cy="6553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/>
          <p:nvPr/>
        </p:nvSpPr>
        <p:spPr>
          <a:xfrm>
            <a:off x="3310128" y="2043683"/>
            <a:ext cx="2296668" cy="925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0379" y="1911095"/>
            <a:ext cx="2746247" cy="1365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7371" y="2071116"/>
            <a:ext cx="2202179" cy="8305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7371" y="2071116"/>
            <a:ext cx="2202180" cy="83058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4800" dirty="0">
                <a:solidFill>
                  <a:srgbClr val="FF0000"/>
                </a:solidFill>
              </a:rPr>
              <a:t>ТЕМА: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595883" y="3258311"/>
            <a:ext cx="8159496" cy="2667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9347" y="3346703"/>
            <a:ext cx="7591044" cy="25999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3127" y="3285744"/>
            <a:ext cx="8065008" cy="25725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3127" y="3285744"/>
            <a:ext cx="8065134" cy="2573020"/>
          </a:xfrm>
          <a:custGeom>
            <a:avLst/>
            <a:gdLst/>
            <a:ahLst/>
            <a:cxnLst/>
            <a:rect l="l" t="t" r="r" b="b"/>
            <a:pathLst>
              <a:path w="8065134" h="2573020">
                <a:moveTo>
                  <a:pt x="0" y="2572511"/>
                </a:moveTo>
                <a:lnTo>
                  <a:pt x="8065008" y="2572511"/>
                </a:lnTo>
                <a:lnTo>
                  <a:pt x="8065008" y="0"/>
                </a:lnTo>
                <a:lnTo>
                  <a:pt x="0" y="0"/>
                </a:lnTo>
                <a:lnTo>
                  <a:pt x="0" y="2572511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44600" y="3508628"/>
            <a:ext cx="6861175" cy="20447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5994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0509AA"/>
                </a:solidFill>
                <a:latin typeface="Arial"/>
                <a:cs typeface="Arial"/>
              </a:rPr>
              <a:t>Объект</a:t>
            </a:r>
            <a:r>
              <a:rPr sz="4400" b="1" spc="-25" dirty="0">
                <a:solidFill>
                  <a:srgbClr val="0509AA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0509AA"/>
                </a:solidFill>
                <a:latin typeface="Arial"/>
                <a:cs typeface="Arial"/>
              </a:rPr>
              <a:t>түшүнүгү.</a:t>
            </a:r>
            <a:endParaRPr sz="4400">
              <a:latin typeface="Arial"/>
              <a:cs typeface="Arial"/>
            </a:endParaRPr>
          </a:p>
          <a:p>
            <a:pPr marL="12700" marR="5080" algn="ctr">
              <a:lnSpc>
                <a:spcPct val="100000"/>
              </a:lnSpc>
            </a:pPr>
            <a:r>
              <a:rPr lang="ky-KG" sz="4400" b="1" spc="-5" dirty="0" smtClean="0">
                <a:solidFill>
                  <a:srgbClr val="0509AA"/>
                </a:solidFill>
                <a:latin typeface="Arial"/>
                <a:cs typeface="Arial"/>
              </a:rPr>
              <a:t>Айлана-чөйрөдөгү объекттер</a:t>
            </a:r>
            <a:endParaRPr sz="4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0872" y="329184"/>
            <a:ext cx="7810500" cy="159562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8116" y="356615"/>
            <a:ext cx="7716011" cy="15011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8116" y="356615"/>
            <a:ext cx="7716520" cy="1501140"/>
          </a:xfrm>
          <a:custGeom>
            <a:avLst/>
            <a:gdLst/>
            <a:ahLst/>
            <a:cxnLst/>
            <a:rect l="l" t="t" r="r" b="b"/>
            <a:pathLst>
              <a:path w="7716520" h="1501139">
                <a:moveTo>
                  <a:pt x="0" y="1501139"/>
                </a:moveTo>
                <a:lnTo>
                  <a:pt x="7716011" y="1501139"/>
                </a:lnTo>
                <a:lnTo>
                  <a:pt x="7716011" y="0"/>
                </a:lnTo>
                <a:lnTo>
                  <a:pt x="0" y="0"/>
                </a:lnTo>
                <a:lnTo>
                  <a:pt x="0" y="1501139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66672" y="501395"/>
            <a:ext cx="6441948" cy="10972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/>
          <p:nvPr/>
        </p:nvSpPr>
        <p:spPr>
          <a:xfrm>
            <a:off x="1239011" y="219456"/>
            <a:ext cx="6873240" cy="1062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86255" y="246888"/>
            <a:ext cx="6778752" cy="9677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86255" y="246888"/>
            <a:ext cx="6779259" cy="967740"/>
          </a:xfrm>
          <a:custGeom>
            <a:avLst/>
            <a:gdLst/>
            <a:ahLst/>
            <a:cxnLst/>
            <a:rect l="l" t="t" r="r" b="b"/>
            <a:pathLst>
              <a:path w="6779259" h="967740">
                <a:moveTo>
                  <a:pt x="161290" y="0"/>
                </a:moveTo>
                <a:lnTo>
                  <a:pt x="6617462" y="0"/>
                </a:lnTo>
                <a:lnTo>
                  <a:pt x="6660321" y="5764"/>
                </a:lnTo>
                <a:lnTo>
                  <a:pt x="6698845" y="22032"/>
                </a:lnTo>
                <a:lnTo>
                  <a:pt x="6731492" y="47259"/>
                </a:lnTo>
                <a:lnTo>
                  <a:pt x="6756719" y="79906"/>
                </a:lnTo>
                <a:lnTo>
                  <a:pt x="6772987" y="118430"/>
                </a:lnTo>
                <a:lnTo>
                  <a:pt x="6778752" y="161289"/>
                </a:lnTo>
                <a:lnTo>
                  <a:pt x="6778752" y="967739"/>
                </a:lnTo>
                <a:lnTo>
                  <a:pt x="0" y="967739"/>
                </a:lnTo>
                <a:lnTo>
                  <a:pt x="0" y="161289"/>
                </a:lnTo>
                <a:lnTo>
                  <a:pt x="5764" y="118430"/>
                </a:lnTo>
                <a:lnTo>
                  <a:pt x="22032" y="79906"/>
                </a:lnTo>
                <a:lnTo>
                  <a:pt x="47259" y="47259"/>
                </a:lnTo>
                <a:lnTo>
                  <a:pt x="79906" y="22032"/>
                </a:lnTo>
                <a:lnTo>
                  <a:pt x="118430" y="5764"/>
                </a:lnTo>
                <a:lnTo>
                  <a:pt x="161290" y="0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164" y="494665"/>
            <a:ext cx="3307968" cy="5304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26659" y="633348"/>
            <a:ext cx="2826639" cy="3915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743" y="1400555"/>
            <a:ext cx="8668511" cy="48097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043" y="1813559"/>
            <a:ext cx="8159495" cy="42443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988" y="1427988"/>
            <a:ext cx="8574023" cy="47152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988" y="1427988"/>
            <a:ext cx="8574405" cy="4715510"/>
          </a:xfrm>
          <a:custGeom>
            <a:avLst/>
            <a:gdLst/>
            <a:ahLst/>
            <a:cxnLst/>
            <a:rect l="l" t="t" r="r" b="b"/>
            <a:pathLst>
              <a:path w="8574405" h="4715510">
                <a:moveTo>
                  <a:pt x="785901" y="0"/>
                </a:moveTo>
                <a:lnTo>
                  <a:pt x="8574023" y="0"/>
                </a:lnTo>
                <a:lnTo>
                  <a:pt x="8574023" y="3929379"/>
                </a:lnTo>
                <a:lnTo>
                  <a:pt x="8572589" y="3977252"/>
                </a:lnTo>
                <a:lnTo>
                  <a:pt x="8568340" y="4024367"/>
                </a:lnTo>
                <a:lnTo>
                  <a:pt x="8561360" y="4070640"/>
                </a:lnTo>
                <a:lnTo>
                  <a:pt x="8551730" y="4115991"/>
                </a:lnTo>
                <a:lnTo>
                  <a:pt x="8539532" y="4160337"/>
                </a:lnTo>
                <a:lnTo>
                  <a:pt x="8524849" y="4203595"/>
                </a:lnTo>
                <a:lnTo>
                  <a:pt x="8507764" y="4245684"/>
                </a:lnTo>
                <a:lnTo>
                  <a:pt x="8488358" y="4286521"/>
                </a:lnTo>
                <a:lnTo>
                  <a:pt x="8466713" y="4326024"/>
                </a:lnTo>
                <a:lnTo>
                  <a:pt x="8442913" y="4364111"/>
                </a:lnTo>
                <a:lnTo>
                  <a:pt x="8417039" y="4400699"/>
                </a:lnTo>
                <a:lnTo>
                  <a:pt x="8389173" y="4435707"/>
                </a:lnTo>
                <a:lnTo>
                  <a:pt x="8359398" y="4469053"/>
                </a:lnTo>
                <a:lnTo>
                  <a:pt x="8327796" y="4500653"/>
                </a:lnTo>
                <a:lnTo>
                  <a:pt x="8294449" y="4530426"/>
                </a:lnTo>
                <a:lnTo>
                  <a:pt x="8259440" y="4558289"/>
                </a:lnTo>
                <a:lnTo>
                  <a:pt x="8222851" y="4584161"/>
                </a:lnTo>
                <a:lnTo>
                  <a:pt x="8184764" y="4607959"/>
                </a:lnTo>
                <a:lnTo>
                  <a:pt x="8145261" y="4629601"/>
                </a:lnTo>
                <a:lnTo>
                  <a:pt x="8104425" y="4649005"/>
                </a:lnTo>
                <a:lnTo>
                  <a:pt x="8062338" y="4666089"/>
                </a:lnTo>
                <a:lnTo>
                  <a:pt x="8019081" y="4680769"/>
                </a:lnTo>
                <a:lnTo>
                  <a:pt x="7974739" y="4692965"/>
                </a:lnTo>
                <a:lnTo>
                  <a:pt x="7929392" y="4702594"/>
                </a:lnTo>
                <a:lnTo>
                  <a:pt x="7883123" y="4709573"/>
                </a:lnTo>
                <a:lnTo>
                  <a:pt x="7836014" y="4713821"/>
                </a:lnTo>
                <a:lnTo>
                  <a:pt x="7788147" y="4715256"/>
                </a:lnTo>
                <a:lnTo>
                  <a:pt x="0" y="4715256"/>
                </a:lnTo>
                <a:lnTo>
                  <a:pt x="0" y="785876"/>
                </a:lnTo>
                <a:lnTo>
                  <a:pt x="1434" y="738009"/>
                </a:lnTo>
                <a:lnTo>
                  <a:pt x="5682" y="690900"/>
                </a:lnTo>
                <a:lnTo>
                  <a:pt x="12661" y="644631"/>
                </a:lnTo>
                <a:lnTo>
                  <a:pt x="22290" y="599284"/>
                </a:lnTo>
                <a:lnTo>
                  <a:pt x="34486" y="554942"/>
                </a:lnTo>
                <a:lnTo>
                  <a:pt x="49167" y="511685"/>
                </a:lnTo>
                <a:lnTo>
                  <a:pt x="66250" y="469598"/>
                </a:lnTo>
                <a:lnTo>
                  <a:pt x="85654" y="428762"/>
                </a:lnTo>
                <a:lnTo>
                  <a:pt x="107297" y="389259"/>
                </a:lnTo>
                <a:lnTo>
                  <a:pt x="131095" y="351172"/>
                </a:lnTo>
                <a:lnTo>
                  <a:pt x="156967" y="314583"/>
                </a:lnTo>
                <a:lnTo>
                  <a:pt x="184832" y="279574"/>
                </a:lnTo>
                <a:lnTo>
                  <a:pt x="214605" y="246227"/>
                </a:lnTo>
                <a:lnTo>
                  <a:pt x="246206" y="214625"/>
                </a:lnTo>
                <a:lnTo>
                  <a:pt x="279552" y="184850"/>
                </a:lnTo>
                <a:lnTo>
                  <a:pt x="314561" y="156984"/>
                </a:lnTo>
                <a:lnTo>
                  <a:pt x="351150" y="131110"/>
                </a:lnTo>
                <a:lnTo>
                  <a:pt x="389239" y="107310"/>
                </a:lnTo>
                <a:lnTo>
                  <a:pt x="428743" y="85665"/>
                </a:lnTo>
                <a:lnTo>
                  <a:pt x="469581" y="66259"/>
                </a:lnTo>
                <a:lnTo>
                  <a:pt x="511672" y="49174"/>
                </a:lnTo>
                <a:lnTo>
                  <a:pt x="554932" y="34491"/>
                </a:lnTo>
                <a:lnTo>
                  <a:pt x="599280" y="22293"/>
                </a:lnTo>
                <a:lnTo>
                  <a:pt x="644632" y="12663"/>
                </a:lnTo>
                <a:lnTo>
                  <a:pt x="690908" y="5683"/>
                </a:lnTo>
                <a:lnTo>
                  <a:pt x="738025" y="1434"/>
                </a:lnTo>
                <a:lnTo>
                  <a:pt x="785901" y="0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4766" y="1920316"/>
            <a:ext cx="757555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90855" algn="l"/>
                <a:tab pos="491490" algn="l"/>
              </a:tabLst>
            </a:pPr>
            <a:r>
              <a:rPr sz="2800" spc="-15" dirty="0">
                <a:solidFill>
                  <a:srgbClr val="0509AA"/>
                </a:solidFill>
                <a:latin typeface="Arial"/>
                <a:cs typeface="Arial"/>
              </a:rPr>
              <a:t>Объект </a:t>
            </a:r>
            <a:r>
              <a:rPr sz="2800" spc="-5" dirty="0">
                <a:solidFill>
                  <a:srgbClr val="0509AA"/>
                </a:solidFill>
                <a:latin typeface="Arial"/>
                <a:cs typeface="Arial"/>
              </a:rPr>
              <a:t>жана анын </a:t>
            </a:r>
            <a:r>
              <a:rPr sz="2800" spc="-20" dirty="0">
                <a:solidFill>
                  <a:srgbClr val="0509AA"/>
                </a:solidFill>
                <a:latin typeface="Arial"/>
                <a:cs typeface="Arial"/>
              </a:rPr>
              <a:t>параметрлери </a:t>
            </a:r>
            <a:r>
              <a:rPr sz="2800" spc="-5" dirty="0">
                <a:solidFill>
                  <a:srgbClr val="0509AA"/>
                </a:solidFill>
                <a:latin typeface="Arial"/>
                <a:cs typeface="Arial"/>
              </a:rPr>
              <a:t>жөнүндө  </a:t>
            </a:r>
            <a:r>
              <a:rPr sz="2800" dirty="0">
                <a:solidFill>
                  <a:srgbClr val="0509AA"/>
                </a:solidFill>
                <a:latin typeface="Arial"/>
                <a:cs typeface="Arial"/>
              </a:rPr>
              <a:t>кеңири </a:t>
            </a:r>
            <a:r>
              <a:rPr sz="2800" spc="-5" dirty="0">
                <a:solidFill>
                  <a:srgbClr val="0509AA"/>
                </a:solidFill>
                <a:latin typeface="Arial"/>
                <a:cs typeface="Arial"/>
              </a:rPr>
              <a:t>түшүнүк</a:t>
            </a:r>
            <a:r>
              <a:rPr sz="2800" spc="-10" dirty="0">
                <a:solidFill>
                  <a:srgbClr val="0509AA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509AA"/>
                </a:solidFill>
                <a:latin typeface="Arial"/>
                <a:cs typeface="Arial"/>
              </a:rPr>
              <a:t>аласыңар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509AA"/>
              </a:buClr>
              <a:buFont typeface="Wingdings"/>
              <a:buChar char=""/>
            </a:pPr>
            <a:endParaRPr sz="2900">
              <a:latin typeface="Times New Roman"/>
              <a:cs typeface="Times New Roman"/>
            </a:endParaRPr>
          </a:p>
          <a:p>
            <a:pPr marL="12700" marR="584835">
              <a:lnSpc>
                <a:spcPct val="100000"/>
              </a:lnSpc>
              <a:buFont typeface="Wingdings"/>
              <a:buChar char=""/>
              <a:tabLst>
                <a:tab pos="490855" algn="l"/>
                <a:tab pos="491490" algn="l"/>
              </a:tabLst>
            </a:pPr>
            <a:r>
              <a:rPr sz="2800" spc="-20" dirty="0">
                <a:solidFill>
                  <a:srgbClr val="0509AA"/>
                </a:solidFill>
                <a:latin typeface="Arial"/>
                <a:cs typeface="Arial"/>
              </a:rPr>
              <a:t>Объекттердин параметрлерин </a:t>
            </a:r>
            <a:r>
              <a:rPr sz="2800" spc="-10" dirty="0">
                <a:solidFill>
                  <a:srgbClr val="0509AA"/>
                </a:solidFill>
                <a:latin typeface="Arial"/>
                <a:cs typeface="Arial"/>
              </a:rPr>
              <a:t>аныктоо  ыкмаларын</a:t>
            </a:r>
            <a:r>
              <a:rPr sz="2800" spc="40" dirty="0">
                <a:solidFill>
                  <a:srgbClr val="0509AA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509AA"/>
                </a:solidFill>
                <a:latin typeface="Arial"/>
                <a:cs typeface="Arial"/>
              </a:rPr>
              <a:t>салыштырасыңар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509AA"/>
              </a:buClr>
              <a:buFont typeface="Wingdings"/>
              <a:buChar char=""/>
            </a:pPr>
            <a:endParaRPr sz="2900">
              <a:latin typeface="Times New Roman"/>
              <a:cs typeface="Times New Roman"/>
            </a:endParaRPr>
          </a:p>
          <a:p>
            <a:pPr marL="393700" indent="-381000">
              <a:lnSpc>
                <a:spcPct val="100000"/>
              </a:lnSpc>
              <a:buFont typeface="Wingdings"/>
              <a:buChar char=""/>
              <a:tabLst>
                <a:tab pos="393700" algn="l"/>
              </a:tabLst>
            </a:pPr>
            <a:r>
              <a:rPr sz="2800" spc="-20" dirty="0">
                <a:solidFill>
                  <a:srgbClr val="0509AA"/>
                </a:solidFill>
                <a:latin typeface="Arial"/>
                <a:cs typeface="Arial"/>
              </a:rPr>
              <a:t>Объекттердин параметрлерин</a:t>
            </a:r>
            <a:r>
              <a:rPr sz="2800" spc="95" dirty="0">
                <a:solidFill>
                  <a:srgbClr val="0509AA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509AA"/>
                </a:solidFill>
                <a:latin typeface="Arial"/>
                <a:cs typeface="Arial"/>
              </a:rPr>
              <a:t>жана</a:t>
            </a:r>
            <a:endParaRPr sz="2800">
              <a:latin typeface="Arial"/>
              <a:cs typeface="Arial"/>
            </a:endParaRPr>
          </a:p>
          <a:p>
            <a:pPr marL="12700" marR="100965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solidFill>
                  <a:srgbClr val="0509AA"/>
                </a:solidFill>
                <a:latin typeface="Arial"/>
                <a:cs typeface="Arial"/>
              </a:rPr>
              <a:t>касиеттеринин </a:t>
            </a:r>
            <a:r>
              <a:rPr sz="2800" spc="-5" dirty="0">
                <a:solidFill>
                  <a:srgbClr val="0509AA"/>
                </a:solidFill>
                <a:latin typeface="Arial"/>
                <a:cs typeface="Arial"/>
              </a:rPr>
              <a:t>жашоо турмуштагы маанисин  аныктайсыңар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/>
          <p:nvPr/>
        </p:nvSpPr>
        <p:spPr>
          <a:xfrm>
            <a:off x="1005882" y="227665"/>
            <a:ext cx="7674694" cy="5460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3128" y="520953"/>
            <a:ext cx="19081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solidFill>
                  <a:srgbClr val="FF0000"/>
                </a:solidFill>
                <a:latin typeface="Arial"/>
                <a:cs typeface="Arial"/>
              </a:rPr>
              <a:t>Бул</a:t>
            </a:r>
            <a:r>
              <a:rPr sz="32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ким?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24910" y="5707570"/>
            <a:ext cx="757555" cy="384175"/>
          </a:xfrm>
          <a:custGeom>
            <a:avLst/>
            <a:gdLst/>
            <a:ahLst/>
            <a:cxnLst/>
            <a:rect l="l" t="t" r="r" b="b"/>
            <a:pathLst>
              <a:path w="757554" h="384175">
                <a:moveTo>
                  <a:pt x="329311" y="89217"/>
                </a:moveTo>
                <a:lnTo>
                  <a:pt x="271525" y="102806"/>
                </a:lnTo>
                <a:lnTo>
                  <a:pt x="398017" y="290436"/>
                </a:lnTo>
                <a:lnTo>
                  <a:pt x="397279" y="299291"/>
                </a:lnTo>
                <a:lnTo>
                  <a:pt x="374044" y="336978"/>
                </a:lnTo>
                <a:lnTo>
                  <a:pt x="341756" y="342645"/>
                </a:lnTo>
                <a:lnTo>
                  <a:pt x="356615" y="384060"/>
                </a:lnTo>
                <a:lnTo>
                  <a:pt x="395587" y="378152"/>
                </a:lnTo>
                <a:lnTo>
                  <a:pt x="438276" y="351015"/>
                </a:lnTo>
                <a:lnTo>
                  <a:pt x="452127" y="306654"/>
                </a:lnTo>
                <a:lnTo>
                  <a:pt x="456596" y="267631"/>
                </a:lnTo>
                <a:lnTo>
                  <a:pt x="461973" y="223507"/>
                </a:lnTo>
                <a:lnTo>
                  <a:pt x="412750" y="223507"/>
                </a:lnTo>
                <a:lnTo>
                  <a:pt x="329311" y="89217"/>
                </a:lnTo>
                <a:close/>
              </a:path>
              <a:path w="757554" h="384175">
                <a:moveTo>
                  <a:pt x="211962" y="34328"/>
                </a:moveTo>
                <a:lnTo>
                  <a:pt x="0" y="84137"/>
                </a:lnTo>
                <a:lnTo>
                  <a:pt x="66675" y="367690"/>
                </a:lnTo>
                <a:lnTo>
                  <a:pt x="200533" y="336245"/>
                </a:lnTo>
                <a:lnTo>
                  <a:pt x="243199" y="321727"/>
                </a:lnTo>
                <a:lnTo>
                  <a:pt x="263362" y="306654"/>
                </a:lnTo>
                <a:lnTo>
                  <a:pt x="112649" y="306654"/>
                </a:lnTo>
                <a:lnTo>
                  <a:pt x="95123" y="231609"/>
                </a:lnTo>
                <a:lnTo>
                  <a:pt x="153288" y="217931"/>
                </a:lnTo>
                <a:lnTo>
                  <a:pt x="169126" y="214810"/>
                </a:lnTo>
                <a:lnTo>
                  <a:pt x="182737" y="213393"/>
                </a:lnTo>
                <a:lnTo>
                  <a:pt x="279348" y="213393"/>
                </a:lnTo>
                <a:lnTo>
                  <a:pt x="273780" y="201718"/>
                </a:lnTo>
                <a:lnTo>
                  <a:pt x="266374" y="191018"/>
                </a:lnTo>
                <a:lnTo>
                  <a:pt x="259613" y="184035"/>
                </a:lnTo>
                <a:lnTo>
                  <a:pt x="83947" y="184035"/>
                </a:lnTo>
                <a:lnTo>
                  <a:pt x="68452" y="118262"/>
                </a:lnTo>
                <a:lnTo>
                  <a:pt x="223138" y="81914"/>
                </a:lnTo>
                <a:lnTo>
                  <a:pt x="211962" y="34328"/>
                </a:lnTo>
                <a:close/>
              </a:path>
              <a:path w="757554" h="384175">
                <a:moveTo>
                  <a:pt x="279348" y="213393"/>
                </a:moveTo>
                <a:lnTo>
                  <a:pt x="182737" y="213393"/>
                </a:lnTo>
                <a:lnTo>
                  <a:pt x="194133" y="213683"/>
                </a:lnTo>
                <a:lnTo>
                  <a:pt x="203326" y="215684"/>
                </a:lnTo>
                <a:lnTo>
                  <a:pt x="225075" y="247731"/>
                </a:lnTo>
                <a:lnTo>
                  <a:pt x="224980" y="254055"/>
                </a:lnTo>
                <a:lnTo>
                  <a:pt x="199191" y="284793"/>
                </a:lnTo>
                <a:lnTo>
                  <a:pt x="112649" y="306654"/>
                </a:lnTo>
                <a:lnTo>
                  <a:pt x="263362" y="306654"/>
                </a:lnTo>
                <a:lnTo>
                  <a:pt x="284287" y="267631"/>
                </a:lnTo>
                <a:lnTo>
                  <a:pt x="286178" y="254728"/>
                </a:lnTo>
                <a:lnTo>
                  <a:pt x="285950" y="241223"/>
                </a:lnTo>
                <a:lnTo>
                  <a:pt x="283590" y="227114"/>
                </a:lnTo>
                <a:lnTo>
                  <a:pt x="279487" y="213683"/>
                </a:lnTo>
                <a:lnTo>
                  <a:pt x="279348" y="213393"/>
                </a:lnTo>
                <a:close/>
              </a:path>
              <a:path w="757554" h="384175">
                <a:moveTo>
                  <a:pt x="482726" y="53174"/>
                </a:moveTo>
                <a:lnTo>
                  <a:pt x="426465" y="66408"/>
                </a:lnTo>
                <a:lnTo>
                  <a:pt x="412750" y="223507"/>
                </a:lnTo>
                <a:lnTo>
                  <a:pt x="461973" y="223507"/>
                </a:lnTo>
                <a:lnTo>
                  <a:pt x="482726" y="53174"/>
                </a:lnTo>
                <a:close/>
              </a:path>
              <a:path w="757554" h="384175">
                <a:moveTo>
                  <a:pt x="202979" y="160635"/>
                </a:moveTo>
                <a:lnTo>
                  <a:pt x="189944" y="161150"/>
                </a:lnTo>
                <a:lnTo>
                  <a:pt x="175789" y="162950"/>
                </a:lnTo>
                <a:lnTo>
                  <a:pt x="160527" y="166039"/>
                </a:lnTo>
                <a:lnTo>
                  <a:pt x="83947" y="184035"/>
                </a:lnTo>
                <a:lnTo>
                  <a:pt x="259613" y="184035"/>
                </a:lnTo>
                <a:lnTo>
                  <a:pt x="226048" y="163733"/>
                </a:lnTo>
                <a:lnTo>
                  <a:pt x="202979" y="160635"/>
                </a:lnTo>
                <a:close/>
              </a:path>
              <a:path w="757554" h="384175">
                <a:moveTo>
                  <a:pt x="709040" y="0"/>
                </a:moveTo>
                <a:lnTo>
                  <a:pt x="527050" y="42760"/>
                </a:lnTo>
                <a:lnTo>
                  <a:pt x="554989" y="161518"/>
                </a:lnTo>
                <a:lnTo>
                  <a:pt x="558293" y="176484"/>
                </a:lnTo>
                <a:lnTo>
                  <a:pt x="560562" y="188293"/>
                </a:lnTo>
                <a:lnTo>
                  <a:pt x="561755" y="196924"/>
                </a:lnTo>
                <a:lnTo>
                  <a:pt x="561848" y="202437"/>
                </a:lnTo>
                <a:lnTo>
                  <a:pt x="561339" y="207670"/>
                </a:lnTo>
                <a:lnTo>
                  <a:pt x="557402" y="211150"/>
                </a:lnTo>
                <a:lnTo>
                  <a:pt x="546988" y="213601"/>
                </a:lnTo>
                <a:lnTo>
                  <a:pt x="542543" y="214439"/>
                </a:lnTo>
                <a:lnTo>
                  <a:pt x="536828" y="215391"/>
                </a:lnTo>
                <a:lnTo>
                  <a:pt x="528701" y="216865"/>
                </a:lnTo>
                <a:lnTo>
                  <a:pt x="527558" y="217131"/>
                </a:lnTo>
                <a:lnTo>
                  <a:pt x="536955" y="257174"/>
                </a:lnTo>
                <a:lnTo>
                  <a:pt x="547433" y="256317"/>
                </a:lnTo>
                <a:lnTo>
                  <a:pt x="590661" y="247070"/>
                </a:lnTo>
                <a:lnTo>
                  <a:pt x="616330" y="217817"/>
                </a:lnTo>
                <a:lnTo>
                  <a:pt x="617902" y="208564"/>
                </a:lnTo>
                <a:lnTo>
                  <a:pt x="617854" y="196924"/>
                </a:lnTo>
                <a:lnTo>
                  <a:pt x="616188" y="182900"/>
                </a:lnTo>
                <a:lnTo>
                  <a:pt x="612901" y="166496"/>
                </a:lnTo>
                <a:lnTo>
                  <a:pt x="591185" y="74231"/>
                </a:lnTo>
                <a:lnTo>
                  <a:pt x="665226" y="56819"/>
                </a:lnTo>
                <a:lnTo>
                  <a:pt x="722390" y="56819"/>
                </a:lnTo>
                <a:lnTo>
                  <a:pt x="709040" y="0"/>
                </a:lnTo>
                <a:close/>
              </a:path>
              <a:path w="757554" h="384175">
                <a:moveTo>
                  <a:pt x="722390" y="56819"/>
                </a:moveTo>
                <a:lnTo>
                  <a:pt x="665226" y="56819"/>
                </a:lnTo>
                <a:lnTo>
                  <a:pt x="703199" y="218135"/>
                </a:lnTo>
                <a:lnTo>
                  <a:pt x="757301" y="205409"/>
                </a:lnTo>
                <a:lnTo>
                  <a:pt x="722390" y="56819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95622" y="5467848"/>
            <a:ext cx="955040" cy="398145"/>
          </a:xfrm>
          <a:custGeom>
            <a:avLst/>
            <a:gdLst/>
            <a:ahLst/>
            <a:cxnLst/>
            <a:rect l="l" t="t" r="r" b="b"/>
            <a:pathLst>
              <a:path w="955039" h="398145">
                <a:moveTo>
                  <a:pt x="68579" y="328089"/>
                </a:moveTo>
                <a:lnTo>
                  <a:pt x="17144" y="350593"/>
                </a:lnTo>
                <a:lnTo>
                  <a:pt x="37125" y="375989"/>
                </a:lnTo>
                <a:lnTo>
                  <a:pt x="61833" y="391674"/>
                </a:lnTo>
                <a:lnTo>
                  <a:pt x="91279" y="397649"/>
                </a:lnTo>
                <a:lnTo>
                  <a:pt x="125475" y="393913"/>
                </a:lnTo>
                <a:lnTo>
                  <a:pt x="147649" y="386857"/>
                </a:lnTo>
                <a:lnTo>
                  <a:pt x="166179" y="376952"/>
                </a:lnTo>
                <a:lnTo>
                  <a:pt x="181090" y="364198"/>
                </a:lnTo>
                <a:lnTo>
                  <a:pt x="188913" y="353413"/>
                </a:lnTo>
                <a:lnTo>
                  <a:pt x="99244" y="353413"/>
                </a:lnTo>
                <a:lnTo>
                  <a:pt x="87042" y="349777"/>
                </a:lnTo>
                <a:lnTo>
                  <a:pt x="76817" y="341335"/>
                </a:lnTo>
                <a:lnTo>
                  <a:pt x="68579" y="328089"/>
                </a:lnTo>
                <a:close/>
              </a:path>
              <a:path w="955039" h="398145">
                <a:moveTo>
                  <a:pt x="203336" y="292503"/>
                </a:moveTo>
                <a:lnTo>
                  <a:pt x="145287" y="292503"/>
                </a:lnTo>
                <a:lnTo>
                  <a:pt x="146141" y="304547"/>
                </a:lnTo>
                <a:lnTo>
                  <a:pt x="145637" y="315284"/>
                </a:lnTo>
                <a:lnTo>
                  <a:pt x="122263" y="349344"/>
                </a:lnTo>
                <a:lnTo>
                  <a:pt x="99244" y="353413"/>
                </a:lnTo>
                <a:lnTo>
                  <a:pt x="188913" y="353413"/>
                </a:lnTo>
                <a:lnTo>
                  <a:pt x="192404" y="348599"/>
                </a:lnTo>
                <a:lnTo>
                  <a:pt x="199903" y="330466"/>
                </a:lnTo>
                <a:lnTo>
                  <a:pt x="203533" y="310108"/>
                </a:lnTo>
                <a:lnTo>
                  <a:pt x="203336" y="292503"/>
                </a:lnTo>
                <a:close/>
              </a:path>
              <a:path w="955039" h="398145">
                <a:moveTo>
                  <a:pt x="182117" y="219795"/>
                </a:moveTo>
                <a:lnTo>
                  <a:pt x="94999" y="219795"/>
                </a:lnTo>
                <a:lnTo>
                  <a:pt x="103409" y="220173"/>
                </a:lnTo>
                <a:lnTo>
                  <a:pt x="111105" y="222290"/>
                </a:lnTo>
                <a:lnTo>
                  <a:pt x="138684" y="259166"/>
                </a:lnTo>
                <a:lnTo>
                  <a:pt x="80899" y="272755"/>
                </a:lnTo>
                <a:lnTo>
                  <a:pt x="88646" y="305825"/>
                </a:lnTo>
                <a:lnTo>
                  <a:pt x="145287" y="292503"/>
                </a:lnTo>
                <a:lnTo>
                  <a:pt x="203336" y="292503"/>
                </a:lnTo>
                <a:lnTo>
                  <a:pt x="203281" y="287527"/>
                </a:lnTo>
                <a:lnTo>
                  <a:pt x="199136" y="262722"/>
                </a:lnTo>
                <a:lnTo>
                  <a:pt x="192063" y="239873"/>
                </a:lnTo>
                <a:lnTo>
                  <a:pt x="182467" y="220267"/>
                </a:lnTo>
                <a:lnTo>
                  <a:pt x="182117" y="219795"/>
                </a:lnTo>
                <a:close/>
              </a:path>
              <a:path w="955039" h="398145">
                <a:moveTo>
                  <a:pt x="98105" y="175696"/>
                </a:moveTo>
                <a:lnTo>
                  <a:pt x="44291" y="190202"/>
                </a:lnTo>
                <a:lnTo>
                  <a:pt x="6953" y="229070"/>
                </a:lnTo>
                <a:lnTo>
                  <a:pt x="0" y="257045"/>
                </a:lnTo>
                <a:lnTo>
                  <a:pt x="55372" y="254454"/>
                </a:lnTo>
                <a:lnTo>
                  <a:pt x="55372" y="245754"/>
                </a:lnTo>
                <a:lnTo>
                  <a:pt x="58419" y="238490"/>
                </a:lnTo>
                <a:lnTo>
                  <a:pt x="64642" y="232686"/>
                </a:lnTo>
                <a:lnTo>
                  <a:pt x="70738" y="226882"/>
                </a:lnTo>
                <a:lnTo>
                  <a:pt x="77850" y="223034"/>
                </a:lnTo>
                <a:lnTo>
                  <a:pt x="85851" y="221155"/>
                </a:lnTo>
                <a:lnTo>
                  <a:pt x="94999" y="219795"/>
                </a:lnTo>
                <a:lnTo>
                  <a:pt x="182117" y="219795"/>
                </a:lnTo>
                <a:lnTo>
                  <a:pt x="170346" y="203902"/>
                </a:lnTo>
                <a:lnTo>
                  <a:pt x="155701" y="190776"/>
                </a:lnTo>
                <a:lnTo>
                  <a:pt x="138630" y="181430"/>
                </a:lnTo>
                <a:lnTo>
                  <a:pt x="119427" y="176403"/>
                </a:lnTo>
                <a:lnTo>
                  <a:pt x="98105" y="175696"/>
                </a:lnTo>
                <a:close/>
              </a:path>
              <a:path w="955039" h="398145">
                <a:moveTo>
                  <a:pt x="283210" y="135214"/>
                </a:moveTo>
                <a:lnTo>
                  <a:pt x="215900" y="151025"/>
                </a:lnTo>
                <a:lnTo>
                  <a:pt x="264160" y="356435"/>
                </a:lnTo>
                <a:lnTo>
                  <a:pt x="310514" y="345526"/>
                </a:lnTo>
                <a:lnTo>
                  <a:pt x="278764" y="210334"/>
                </a:lnTo>
                <a:lnTo>
                  <a:pt x="331665" y="210334"/>
                </a:lnTo>
                <a:lnTo>
                  <a:pt x="283210" y="135214"/>
                </a:lnTo>
                <a:close/>
              </a:path>
              <a:path w="955039" h="398145">
                <a:moveTo>
                  <a:pt x="331665" y="210334"/>
                </a:moveTo>
                <a:lnTo>
                  <a:pt x="278764" y="210334"/>
                </a:lnTo>
                <a:lnTo>
                  <a:pt x="358266" y="334312"/>
                </a:lnTo>
                <a:lnTo>
                  <a:pt x="404749" y="323402"/>
                </a:lnTo>
                <a:lnTo>
                  <a:pt x="411848" y="266341"/>
                </a:lnTo>
                <a:lnTo>
                  <a:pt x="367791" y="266341"/>
                </a:lnTo>
                <a:lnTo>
                  <a:pt x="331665" y="210334"/>
                </a:lnTo>
                <a:close/>
              </a:path>
              <a:path w="955039" h="398145">
                <a:moveTo>
                  <a:pt x="471796" y="176425"/>
                </a:moveTo>
                <a:lnTo>
                  <a:pt x="423037" y="176425"/>
                </a:lnTo>
                <a:lnTo>
                  <a:pt x="454787" y="311629"/>
                </a:lnTo>
                <a:lnTo>
                  <a:pt x="501014" y="300771"/>
                </a:lnTo>
                <a:lnTo>
                  <a:pt x="471796" y="176425"/>
                </a:lnTo>
                <a:close/>
              </a:path>
              <a:path w="955039" h="398145">
                <a:moveTo>
                  <a:pt x="452754" y="95386"/>
                </a:moveTo>
                <a:lnTo>
                  <a:pt x="385699" y="111134"/>
                </a:lnTo>
                <a:lnTo>
                  <a:pt x="367791" y="266341"/>
                </a:lnTo>
                <a:lnTo>
                  <a:pt x="411848" y="266341"/>
                </a:lnTo>
                <a:lnTo>
                  <a:pt x="423037" y="176425"/>
                </a:lnTo>
                <a:lnTo>
                  <a:pt x="471796" y="176425"/>
                </a:lnTo>
                <a:lnTo>
                  <a:pt x="452754" y="95386"/>
                </a:lnTo>
                <a:close/>
              </a:path>
              <a:path w="955039" h="398145">
                <a:moveTo>
                  <a:pt x="560324" y="70113"/>
                </a:moveTo>
                <a:lnTo>
                  <a:pt x="505967" y="82813"/>
                </a:lnTo>
                <a:lnTo>
                  <a:pt x="554227" y="288287"/>
                </a:lnTo>
                <a:lnTo>
                  <a:pt x="608584" y="275511"/>
                </a:lnTo>
                <a:lnTo>
                  <a:pt x="588263" y="189252"/>
                </a:lnTo>
                <a:lnTo>
                  <a:pt x="665988" y="170977"/>
                </a:lnTo>
                <a:lnTo>
                  <a:pt x="723534" y="170977"/>
                </a:lnTo>
                <a:lnTo>
                  <a:pt x="717514" y="145348"/>
                </a:lnTo>
                <a:lnTo>
                  <a:pt x="577976" y="145348"/>
                </a:lnTo>
                <a:lnTo>
                  <a:pt x="560324" y="70113"/>
                </a:lnTo>
                <a:close/>
              </a:path>
              <a:path w="955039" h="398145">
                <a:moveTo>
                  <a:pt x="723534" y="170977"/>
                </a:moveTo>
                <a:lnTo>
                  <a:pt x="665988" y="170977"/>
                </a:lnTo>
                <a:lnTo>
                  <a:pt x="686307" y="257248"/>
                </a:lnTo>
                <a:lnTo>
                  <a:pt x="740790" y="244434"/>
                </a:lnTo>
                <a:lnTo>
                  <a:pt x="723534" y="170977"/>
                </a:lnTo>
                <a:close/>
              </a:path>
              <a:path w="955039" h="398145">
                <a:moveTo>
                  <a:pt x="692530" y="38998"/>
                </a:moveTo>
                <a:lnTo>
                  <a:pt x="638048" y="51825"/>
                </a:lnTo>
                <a:lnTo>
                  <a:pt x="655701" y="127073"/>
                </a:lnTo>
                <a:lnTo>
                  <a:pt x="577976" y="145348"/>
                </a:lnTo>
                <a:lnTo>
                  <a:pt x="717514" y="145348"/>
                </a:lnTo>
                <a:lnTo>
                  <a:pt x="692530" y="38998"/>
                </a:lnTo>
                <a:close/>
              </a:path>
              <a:path w="955039" h="398145">
                <a:moveTo>
                  <a:pt x="846294" y="0"/>
                </a:moveTo>
                <a:lnTo>
                  <a:pt x="805027" y="9564"/>
                </a:lnTo>
                <a:lnTo>
                  <a:pt x="763397" y="48015"/>
                </a:lnTo>
                <a:lnTo>
                  <a:pt x="751506" y="87130"/>
                </a:lnTo>
                <a:lnTo>
                  <a:pt x="751520" y="109696"/>
                </a:lnTo>
                <a:lnTo>
                  <a:pt x="761619" y="154386"/>
                </a:lnTo>
                <a:lnTo>
                  <a:pt x="792479" y="200250"/>
                </a:lnTo>
                <a:lnTo>
                  <a:pt x="831326" y="218822"/>
                </a:lnTo>
                <a:lnTo>
                  <a:pt x="854434" y="220319"/>
                </a:lnTo>
                <a:lnTo>
                  <a:pt x="879982" y="216621"/>
                </a:lnTo>
                <a:lnTo>
                  <a:pt x="922327" y="197434"/>
                </a:lnTo>
                <a:lnTo>
                  <a:pt x="940797" y="177143"/>
                </a:lnTo>
                <a:lnTo>
                  <a:pt x="861873" y="177143"/>
                </a:lnTo>
                <a:lnTo>
                  <a:pt x="853059" y="176555"/>
                </a:lnTo>
                <a:lnTo>
                  <a:pt x="818296" y="146437"/>
                </a:lnTo>
                <a:lnTo>
                  <a:pt x="814577" y="135264"/>
                </a:lnTo>
                <a:lnTo>
                  <a:pt x="950722" y="103260"/>
                </a:lnTo>
                <a:lnTo>
                  <a:pt x="950299" y="101736"/>
                </a:lnTo>
                <a:lnTo>
                  <a:pt x="807719" y="101736"/>
                </a:lnTo>
                <a:lnTo>
                  <a:pt x="805912" y="91072"/>
                </a:lnTo>
                <a:lnTo>
                  <a:pt x="805830" y="81194"/>
                </a:lnTo>
                <a:lnTo>
                  <a:pt x="807487" y="72126"/>
                </a:lnTo>
                <a:lnTo>
                  <a:pt x="837184" y="44078"/>
                </a:lnTo>
                <a:lnTo>
                  <a:pt x="845403" y="42933"/>
                </a:lnTo>
                <a:lnTo>
                  <a:pt x="927234" y="42933"/>
                </a:lnTo>
                <a:lnTo>
                  <a:pt x="919128" y="30948"/>
                </a:lnTo>
                <a:lnTo>
                  <a:pt x="903604" y="16519"/>
                </a:lnTo>
                <a:lnTo>
                  <a:pt x="886057" y="6631"/>
                </a:lnTo>
                <a:lnTo>
                  <a:pt x="866949" y="1137"/>
                </a:lnTo>
                <a:lnTo>
                  <a:pt x="846294" y="0"/>
                </a:lnTo>
                <a:close/>
              </a:path>
              <a:path w="955039" h="398145">
                <a:moveTo>
                  <a:pt x="955039" y="134706"/>
                </a:moveTo>
                <a:lnTo>
                  <a:pt x="898778" y="138338"/>
                </a:lnTo>
                <a:lnTo>
                  <a:pt x="897995" y="146127"/>
                </a:lnTo>
                <a:lnTo>
                  <a:pt x="896413" y="152978"/>
                </a:lnTo>
                <a:lnTo>
                  <a:pt x="861873" y="177143"/>
                </a:lnTo>
                <a:lnTo>
                  <a:pt x="940797" y="177143"/>
                </a:lnTo>
                <a:lnTo>
                  <a:pt x="941163" y="176663"/>
                </a:lnTo>
                <a:lnTo>
                  <a:pt x="947721" y="164098"/>
                </a:lnTo>
                <a:lnTo>
                  <a:pt x="952351" y="150112"/>
                </a:lnTo>
                <a:lnTo>
                  <a:pt x="955039" y="134706"/>
                </a:lnTo>
                <a:close/>
              </a:path>
              <a:path w="955039" h="398145">
                <a:moveTo>
                  <a:pt x="927234" y="42933"/>
                </a:moveTo>
                <a:lnTo>
                  <a:pt x="845403" y="42933"/>
                </a:lnTo>
                <a:lnTo>
                  <a:pt x="853313" y="43491"/>
                </a:lnTo>
                <a:lnTo>
                  <a:pt x="860936" y="45739"/>
                </a:lnTo>
                <a:lnTo>
                  <a:pt x="889000" y="82686"/>
                </a:lnTo>
                <a:lnTo>
                  <a:pt x="807719" y="101736"/>
                </a:lnTo>
                <a:lnTo>
                  <a:pt x="950299" y="101736"/>
                </a:lnTo>
                <a:lnTo>
                  <a:pt x="942699" y="74330"/>
                </a:lnTo>
                <a:lnTo>
                  <a:pt x="932164" y="50222"/>
                </a:lnTo>
                <a:lnTo>
                  <a:pt x="927234" y="42933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53403" y="5335762"/>
            <a:ext cx="206375" cy="296545"/>
          </a:xfrm>
          <a:custGeom>
            <a:avLst/>
            <a:gdLst/>
            <a:ahLst/>
            <a:cxnLst/>
            <a:rect l="l" t="t" r="r" b="b"/>
            <a:pathLst>
              <a:path w="206375" h="296545">
                <a:moveTo>
                  <a:pt x="197020" y="42910"/>
                </a:moveTo>
                <a:lnTo>
                  <a:pt x="115052" y="42910"/>
                </a:lnTo>
                <a:lnTo>
                  <a:pt x="123858" y="44557"/>
                </a:lnTo>
                <a:lnTo>
                  <a:pt x="131879" y="47894"/>
                </a:lnTo>
                <a:lnTo>
                  <a:pt x="152707" y="79644"/>
                </a:lnTo>
                <a:lnTo>
                  <a:pt x="152072" y="87264"/>
                </a:lnTo>
                <a:lnTo>
                  <a:pt x="126291" y="126634"/>
                </a:lnTo>
                <a:lnTo>
                  <a:pt x="117600" y="138636"/>
                </a:lnTo>
                <a:lnTo>
                  <a:pt x="101173" y="178020"/>
                </a:lnTo>
                <a:lnTo>
                  <a:pt x="100891" y="187959"/>
                </a:lnTo>
                <a:lnTo>
                  <a:pt x="101848" y="198733"/>
                </a:lnTo>
                <a:lnTo>
                  <a:pt x="104066" y="210327"/>
                </a:lnTo>
                <a:lnTo>
                  <a:pt x="104447" y="211851"/>
                </a:lnTo>
                <a:lnTo>
                  <a:pt x="105463" y="216169"/>
                </a:lnTo>
                <a:lnTo>
                  <a:pt x="107241" y="223154"/>
                </a:lnTo>
                <a:lnTo>
                  <a:pt x="156644" y="211597"/>
                </a:lnTo>
                <a:lnTo>
                  <a:pt x="154285" y="201239"/>
                </a:lnTo>
                <a:lnTo>
                  <a:pt x="152914" y="192452"/>
                </a:lnTo>
                <a:lnTo>
                  <a:pt x="181163" y="134862"/>
                </a:lnTo>
                <a:lnTo>
                  <a:pt x="190712" y="120316"/>
                </a:lnTo>
                <a:lnTo>
                  <a:pt x="197737" y="107914"/>
                </a:lnTo>
                <a:lnTo>
                  <a:pt x="202237" y="97678"/>
                </a:lnTo>
                <a:lnTo>
                  <a:pt x="204736" y="88465"/>
                </a:lnTo>
                <a:lnTo>
                  <a:pt x="205892" y="79644"/>
                </a:lnTo>
                <a:lnTo>
                  <a:pt x="205827" y="70229"/>
                </a:lnTo>
                <a:lnTo>
                  <a:pt x="204396" y="61229"/>
                </a:lnTo>
                <a:lnTo>
                  <a:pt x="198913" y="45866"/>
                </a:lnTo>
                <a:lnTo>
                  <a:pt x="197020" y="42910"/>
                </a:lnTo>
                <a:close/>
              </a:path>
              <a:path w="206375" h="296545">
                <a:moveTo>
                  <a:pt x="126513" y="0"/>
                </a:moveTo>
                <a:lnTo>
                  <a:pt x="83111" y="3698"/>
                </a:lnTo>
                <a:lnTo>
                  <a:pt x="44313" y="19224"/>
                </a:lnTo>
                <a:lnTo>
                  <a:pt x="7822" y="60392"/>
                </a:lnTo>
                <a:lnTo>
                  <a:pt x="0" y="92946"/>
                </a:lnTo>
                <a:lnTo>
                  <a:pt x="59" y="94630"/>
                </a:lnTo>
                <a:lnTo>
                  <a:pt x="1196" y="110505"/>
                </a:lnTo>
                <a:lnTo>
                  <a:pt x="52631" y="105044"/>
                </a:lnTo>
                <a:lnTo>
                  <a:pt x="53084" y="92946"/>
                </a:lnTo>
                <a:lnTo>
                  <a:pt x="55012" y="82168"/>
                </a:lnTo>
                <a:lnTo>
                  <a:pt x="85391" y="47690"/>
                </a:lnTo>
                <a:lnTo>
                  <a:pt x="197020" y="42910"/>
                </a:lnTo>
                <a:lnTo>
                  <a:pt x="190252" y="32337"/>
                </a:lnTo>
                <a:lnTo>
                  <a:pt x="178375" y="20617"/>
                </a:lnTo>
                <a:lnTo>
                  <a:pt x="163248" y="10683"/>
                </a:lnTo>
                <a:lnTo>
                  <a:pt x="145726" y="3538"/>
                </a:lnTo>
                <a:lnTo>
                  <a:pt x="126513" y="0"/>
                </a:lnTo>
                <a:close/>
              </a:path>
              <a:path w="206375" h="296545">
                <a:moveTo>
                  <a:pt x="166042" y="229123"/>
                </a:moveTo>
                <a:lnTo>
                  <a:pt x="111686" y="241950"/>
                </a:lnTo>
                <a:lnTo>
                  <a:pt x="124513" y="296294"/>
                </a:lnTo>
                <a:lnTo>
                  <a:pt x="178869" y="283530"/>
                </a:lnTo>
                <a:lnTo>
                  <a:pt x="166042" y="229123"/>
                </a:lnTo>
                <a:close/>
              </a:path>
            </a:pathLst>
          </a:custGeom>
          <a:solidFill>
            <a:srgbClr val="1737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80379" y="5451449"/>
            <a:ext cx="1908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FF0000"/>
                </a:solidFill>
                <a:latin typeface="Arial"/>
                <a:cs typeface="Arial"/>
              </a:rPr>
              <a:t>Бул</a:t>
            </a:r>
            <a:r>
              <a:rPr sz="3200" b="1" spc="-1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ким?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с двумя скругленными соседними углами 18"/>
          <p:cNvSpPr/>
          <p:nvPr/>
        </p:nvSpPr>
        <p:spPr>
          <a:xfrm>
            <a:off x="457200" y="1295400"/>
            <a:ext cx="8305800" cy="3886200"/>
          </a:xfrm>
          <a:prstGeom prst="round2Same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/>
          <p:nvPr/>
        </p:nvSpPr>
        <p:spPr>
          <a:xfrm>
            <a:off x="3310128" y="257556"/>
            <a:ext cx="2531364" cy="92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2572" y="126492"/>
            <a:ext cx="3046476" cy="1365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7371" y="284988"/>
            <a:ext cx="2436876" cy="832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7371" y="284988"/>
            <a:ext cx="2437130" cy="832485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35"/>
              </a:spcBef>
            </a:pPr>
            <a:r>
              <a:rPr sz="4800" spc="-15" dirty="0">
                <a:solidFill>
                  <a:srgbClr val="001F5F"/>
                </a:solidFill>
              </a:rPr>
              <a:t>Объект</a:t>
            </a:r>
            <a:endParaRPr sz="4800"/>
          </a:p>
        </p:txBody>
      </p:sp>
      <p:sp>
        <p:nvSpPr>
          <p:cNvPr id="14" name="object 14"/>
          <p:cNvSpPr txBox="1"/>
          <p:nvPr/>
        </p:nvSpPr>
        <p:spPr>
          <a:xfrm>
            <a:off x="664260" y="1295400"/>
            <a:ext cx="7745095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FF0000"/>
                </a:solidFill>
                <a:latin typeface="Arial"/>
                <a:cs typeface="Arial"/>
              </a:rPr>
              <a:t>Объект </a:t>
            </a:r>
            <a:r>
              <a:rPr sz="4000" b="1" spc="-3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–бул </a:t>
            </a:r>
            <a:r>
              <a:rPr sz="4000" b="1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адам </a:t>
            </a:r>
            <a:r>
              <a:rPr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тарабынан</a:t>
            </a:r>
            <a:r>
              <a:rPr sz="4000" b="1" spc="-4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b="1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бир  </a:t>
            </a:r>
            <a:r>
              <a:rPr sz="40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бүтүн нерсе </a:t>
            </a:r>
            <a:r>
              <a:rPr sz="4000" b="1" spc="-5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катары каралган  айлана чөйрөнүн </a:t>
            </a:r>
            <a:r>
              <a:rPr sz="4000" b="1" spc="-5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бир </a:t>
            </a:r>
            <a:r>
              <a:rPr sz="4000" b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бөлүгү</a:t>
            </a:r>
            <a:r>
              <a:rPr lang="ky-KG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Объект </a:t>
            </a:r>
            <a:r>
              <a:rPr lang="ru-RU" sz="4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деп</a:t>
            </a:r>
            <a:r>
              <a:rPr lang="ru-RU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ru-RU" sz="4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адамдын</a:t>
            </a:r>
            <a:r>
              <a:rPr lang="ru-RU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көңүлү бурулгандын</a:t>
            </a:r>
            <a:r>
              <a:rPr lang="ru-RU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бардыгын</a:t>
            </a:r>
            <a:r>
              <a:rPr lang="ru-RU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атоо</a:t>
            </a:r>
            <a:r>
              <a:rPr lang="ru-RU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кабыл</a:t>
            </a:r>
            <a:r>
              <a:rPr lang="ru-RU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алынган</a:t>
            </a:r>
            <a:r>
              <a:rPr lang="ru-RU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sz="3600" b="1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/>
          <p:nvPr/>
        </p:nvSpPr>
        <p:spPr>
          <a:xfrm>
            <a:off x="3310128" y="257556"/>
            <a:ext cx="2531364" cy="92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2572" y="126492"/>
            <a:ext cx="3046476" cy="1365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7371" y="284988"/>
            <a:ext cx="2436876" cy="832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57371" y="284988"/>
            <a:ext cx="2437130" cy="76880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235"/>
              </a:spcBef>
            </a:pPr>
            <a:r>
              <a:rPr lang="ky-KG" sz="4800" spc="-15" dirty="0" smtClean="0">
                <a:solidFill>
                  <a:srgbClr val="001F5F"/>
                </a:solidFill>
              </a:rPr>
              <a:t>Көптүк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400811" y="1220723"/>
            <a:ext cx="8348471" cy="19888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095" y="1202436"/>
            <a:ext cx="8372856" cy="21640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1" y="1287017"/>
            <a:ext cx="8340470" cy="1913383"/>
          </a:xfrm>
          <a:custGeom>
            <a:avLst/>
            <a:gdLst/>
            <a:ahLst/>
            <a:cxnLst/>
            <a:rect l="l" t="t" r="r" b="b"/>
            <a:pathLst>
              <a:path w="8216265" h="1856739">
                <a:moveTo>
                  <a:pt x="8215884" y="0"/>
                </a:moveTo>
                <a:lnTo>
                  <a:pt x="309384" y="0"/>
                </a:lnTo>
                <a:lnTo>
                  <a:pt x="263666" y="3355"/>
                </a:lnTo>
                <a:lnTo>
                  <a:pt x="220031" y="13102"/>
                </a:lnTo>
                <a:lnTo>
                  <a:pt x="178957" y="28761"/>
                </a:lnTo>
                <a:lnTo>
                  <a:pt x="140922" y="49853"/>
                </a:lnTo>
                <a:lnTo>
                  <a:pt x="106406" y="75899"/>
                </a:lnTo>
                <a:lnTo>
                  <a:pt x="75887" y="106420"/>
                </a:lnTo>
                <a:lnTo>
                  <a:pt x="49844" y="140936"/>
                </a:lnTo>
                <a:lnTo>
                  <a:pt x="28755" y="178968"/>
                </a:lnTo>
                <a:lnTo>
                  <a:pt x="13099" y="220038"/>
                </a:lnTo>
                <a:lnTo>
                  <a:pt x="3354" y="263665"/>
                </a:lnTo>
                <a:lnTo>
                  <a:pt x="0" y="309372"/>
                </a:lnTo>
                <a:lnTo>
                  <a:pt x="0" y="1856232"/>
                </a:lnTo>
                <a:lnTo>
                  <a:pt x="7906512" y="1856232"/>
                </a:lnTo>
                <a:lnTo>
                  <a:pt x="7952218" y="1852876"/>
                </a:lnTo>
                <a:lnTo>
                  <a:pt x="7995845" y="1843129"/>
                </a:lnTo>
                <a:lnTo>
                  <a:pt x="8036915" y="1827470"/>
                </a:lnTo>
                <a:lnTo>
                  <a:pt x="8074947" y="1806378"/>
                </a:lnTo>
                <a:lnTo>
                  <a:pt x="8109463" y="1780332"/>
                </a:lnTo>
                <a:lnTo>
                  <a:pt x="8139984" y="1749811"/>
                </a:lnTo>
                <a:lnTo>
                  <a:pt x="8166030" y="1715295"/>
                </a:lnTo>
                <a:lnTo>
                  <a:pt x="8187122" y="1677263"/>
                </a:lnTo>
                <a:lnTo>
                  <a:pt x="8202781" y="1636193"/>
                </a:lnTo>
                <a:lnTo>
                  <a:pt x="8212528" y="1592566"/>
                </a:lnTo>
                <a:lnTo>
                  <a:pt x="8215884" y="1546860"/>
                </a:lnTo>
                <a:lnTo>
                  <a:pt x="82158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ctr"/>
            <a:r>
              <a:rPr lang="ru-RU" sz="32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Көптүк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бул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объекттердин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жыйындысы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топтому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коллекциясы.Бул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көптүктөрдү түзүүчү объекттер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анын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элементтери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деп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аталат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sz="32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1" y="1287017"/>
            <a:ext cx="8340470" cy="1856739"/>
          </a:xfrm>
          <a:custGeom>
            <a:avLst/>
            <a:gdLst/>
            <a:ahLst/>
            <a:cxnLst/>
            <a:rect l="l" t="t" r="r" b="b"/>
            <a:pathLst>
              <a:path w="8216265" h="1856739">
                <a:moveTo>
                  <a:pt x="309384" y="0"/>
                </a:moveTo>
                <a:lnTo>
                  <a:pt x="8215884" y="0"/>
                </a:lnTo>
                <a:lnTo>
                  <a:pt x="8215884" y="1546860"/>
                </a:lnTo>
                <a:lnTo>
                  <a:pt x="8212528" y="1592566"/>
                </a:lnTo>
                <a:lnTo>
                  <a:pt x="8202781" y="1636193"/>
                </a:lnTo>
                <a:lnTo>
                  <a:pt x="8187122" y="1677263"/>
                </a:lnTo>
                <a:lnTo>
                  <a:pt x="8166030" y="1715295"/>
                </a:lnTo>
                <a:lnTo>
                  <a:pt x="8139984" y="1749811"/>
                </a:lnTo>
                <a:lnTo>
                  <a:pt x="8109463" y="1780332"/>
                </a:lnTo>
                <a:lnTo>
                  <a:pt x="8074947" y="1806378"/>
                </a:lnTo>
                <a:lnTo>
                  <a:pt x="8036915" y="1827470"/>
                </a:lnTo>
                <a:lnTo>
                  <a:pt x="7995845" y="1843129"/>
                </a:lnTo>
                <a:lnTo>
                  <a:pt x="7952218" y="1852876"/>
                </a:lnTo>
                <a:lnTo>
                  <a:pt x="7906512" y="1856232"/>
                </a:lnTo>
                <a:lnTo>
                  <a:pt x="0" y="1856232"/>
                </a:lnTo>
                <a:lnTo>
                  <a:pt x="0" y="309372"/>
                </a:lnTo>
                <a:lnTo>
                  <a:pt x="3354" y="263665"/>
                </a:lnTo>
                <a:lnTo>
                  <a:pt x="13099" y="220038"/>
                </a:lnTo>
                <a:lnTo>
                  <a:pt x="28755" y="178968"/>
                </a:lnTo>
                <a:lnTo>
                  <a:pt x="49844" y="140936"/>
                </a:lnTo>
                <a:lnTo>
                  <a:pt x="75887" y="106420"/>
                </a:lnTo>
                <a:lnTo>
                  <a:pt x="106406" y="75899"/>
                </a:lnTo>
                <a:lnTo>
                  <a:pt x="140922" y="49853"/>
                </a:lnTo>
                <a:lnTo>
                  <a:pt x="178957" y="28761"/>
                </a:lnTo>
                <a:lnTo>
                  <a:pt x="220031" y="13102"/>
                </a:lnTo>
                <a:lnTo>
                  <a:pt x="263666" y="3355"/>
                </a:lnTo>
                <a:lnTo>
                  <a:pt x="309384" y="0"/>
                </a:lnTo>
                <a:close/>
              </a:path>
            </a:pathLst>
          </a:custGeom>
          <a:ln w="25908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1755" y="3258311"/>
            <a:ext cx="2531364" cy="926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2676" y="3125723"/>
            <a:ext cx="3046476" cy="1365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29000" y="3285744"/>
            <a:ext cx="2436876" cy="8321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ky-KG" sz="3600" b="1" spc="-15" dirty="0" smtClean="0">
                <a:solidFill>
                  <a:srgbClr val="0509AA"/>
                </a:solidFill>
                <a:latin typeface="Times New Roman" pitchFamily="18" charset="0"/>
                <a:cs typeface="Times New Roman" pitchFamily="18" charset="0"/>
              </a:rPr>
              <a:t>Көптүк</a:t>
            </a:r>
            <a:endParaRPr lang="ky-KG" sz="3600" dirty="0" smtClean="0">
              <a:latin typeface="Times New Roman" pitchFamily="18" charset="0"/>
              <a:cs typeface="Times New Roman" pitchFamily="18" charset="0"/>
            </a:endParaRPr>
          </a:p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29000" y="3285744"/>
            <a:ext cx="2437130" cy="832485"/>
          </a:xfrm>
          <a:custGeom>
            <a:avLst/>
            <a:gdLst/>
            <a:ahLst/>
            <a:cxnLst/>
            <a:rect l="l" t="t" r="r" b="b"/>
            <a:pathLst>
              <a:path w="2437129" h="832485">
                <a:moveTo>
                  <a:pt x="0" y="832103"/>
                </a:moveTo>
                <a:lnTo>
                  <a:pt x="2436876" y="832103"/>
                </a:lnTo>
                <a:lnTo>
                  <a:pt x="2436876" y="0"/>
                </a:lnTo>
                <a:lnTo>
                  <a:pt x="0" y="0"/>
                </a:lnTo>
                <a:lnTo>
                  <a:pt x="0" y="832103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4255" y="4629911"/>
            <a:ext cx="3380232" cy="1295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1000" y="4544567"/>
            <a:ext cx="3663696" cy="1045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00" y="4657344"/>
            <a:ext cx="3285744" cy="12009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ky-KG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Чектүү</a:t>
            </a:r>
            <a:endParaRPr sz="36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1500" y="4657344"/>
            <a:ext cx="3286125" cy="1201420"/>
          </a:xfrm>
          <a:custGeom>
            <a:avLst/>
            <a:gdLst/>
            <a:ahLst/>
            <a:cxnLst/>
            <a:rect l="l" t="t" r="r" b="b"/>
            <a:pathLst>
              <a:path w="3286125" h="1201420">
                <a:moveTo>
                  <a:pt x="0" y="1200911"/>
                </a:moveTo>
                <a:lnTo>
                  <a:pt x="3285744" y="1200911"/>
                </a:lnTo>
                <a:lnTo>
                  <a:pt x="3285744" y="0"/>
                </a:lnTo>
                <a:lnTo>
                  <a:pt x="0" y="0"/>
                </a:lnTo>
                <a:lnTo>
                  <a:pt x="0" y="1200911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83708" y="4629911"/>
            <a:ext cx="3336036" cy="1295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9115" y="4544567"/>
            <a:ext cx="3663695" cy="15941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30952" y="4657344"/>
            <a:ext cx="3241548" cy="120091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algn="ctr"/>
            <a:r>
              <a:rPr lang="ky-KG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Чексиз</a:t>
            </a:r>
            <a:endParaRPr sz="3600" b="1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330952" y="4657344"/>
            <a:ext cx="3241675" cy="1201420"/>
          </a:xfrm>
          <a:custGeom>
            <a:avLst/>
            <a:gdLst/>
            <a:ahLst/>
            <a:cxnLst/>
            <a:rect l="l" t="t" r="r" b="b"/>
            <a:pathLst>
              <a:path w="3241675" h="1201420">
                <a:moveTo>
                  <a:pt x="0" y="1200911"/>
                </a:moveTo>
                <a:lnTo>
                  <a:pt x="3241548" y="1200911"/>
                </a:lnTo>
                <a:lnTo>
                  <a:pt x="3241548" y="0"/>
                </a:lnTo>
                <a:lnTo>
                  <a:pt x="0" y="0"/>
                </a:lnTo>
                <a:lnTo>
                  <a:pt x="0" y="1200911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85060" y="3550920"/>
            <a:ext cx="1088136" cy="11597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14059" y="3550920"/>
            <a:ext cx="1088136" cy="115976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/>
          <p:nvPr/>
        </p:nvSpPr>
        <p:spPr>
          <a:xfrm>
            <a:off x="2881883" y="187452"/>
            <a:ext cx="3380232" cy="1170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39795" y="115823"/>
            <a:ext cx="3262883" cy="14264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29127" y="214884"/>
            <a:ext cx="3285744" cy="1075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9127" y="214884"/>
            <a:ext cx="3286125" cy="1076325"/>
          </a:xfrm>
          <a:custGeom>
            <a:avLst/>
            <a:gdLst/>
            <a:ahLst/>
            <a:cxnLst/>
            <a:rect l="l" t="t" r="r" b="b"/>
            <a:pathLst>
              <a:path w="3286125" h="1076325">
                <a:moveTo>
                  <a:pt x="0" y="1075944"/>
                </a:moveTo>
                <a:lnTo>
                  <a:pt x="3285744" y="1075944"/>
                </a:lnTo>
                <a:lnTo>
                  <a:pt x="3285744" y="0"/>
                </a:lnTo>
                <a:lnTo>
                  <a:pt x="0" y="0"/>
                </a:lnTo>
                <a:lnTo>
                  <a:pt x="0" y="1075944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14497" y="235457"/>
            <a:ext cx="2717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marR="5080" indent="-299085" algn="ctr">
              <a:lnSpc>
                <a:spcPct val="100000"/>
              </a:lnSpc>
              <a:spcBef>
                <a:spcPts val="100"/>
              </a:spcBef>
            </a:pPr>
            <a:r>
              <a:rPr lang="ky-KG" sz="4400" spc="25" dirty="0" smtClean="0">
                <a:latin typeface="Times New Roman" pitchFamily="18" charset="0"/>
                <a:cs typeface="Times New Roman" pitchFamily="18" charset="0"/>
              </a:rPr>
              <a:t>Көптүк</a:t>
            </a:r>
            <a:endParaRPr sz="4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7743" y="1330452"/>
            <a:ext cx="3381755" cy="740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8555" y="1245108"/>
            <a:ext cx="2580132" cy="1045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4988" y="1357883"/>
            <a:ext cx="3287267" cy="646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4988" y="1357883"/>
            <a:ext cx="3287395" cy="646430"/>
          </a:xfrm>
          <a:custGeom>
            <a:avLst/>
            <a:gdLst/>
            <a:ahLst/>
            <a:cxnLst/>
            <a:rect l="l" t="t" r="r" b="b"/>
            <a:pathLst>
              <a:path w="3287395" h="646430">
                <a:moveTo>
                  <a:pt x="0" y="646176"/>
                </a:moveTo>
                <a:lnTo>
                  <a:pt x="3287267" y="646176"/>
                </a:lnTo>
                <a:lnTo>
                  <a:pt x="3287267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42847" y="1378153"/>
            <a:ext cx="19729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y-KG" sz="3600" b="1" spc="-9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Чектүү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52871" y="1330452"/>
            <a:ext cx="3381755" cy="740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92723" y="1245108"/>
            <a:ext cx="2700528" cy="10454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00115" y="1357883"/>
            <a:ext cx="3287267" cy="646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00115" y="1357883"/>
            <a:ext cx="3287395" cy="646430"/>
          </a:xfrm>
          <a:custGeom>
            <a:avLst/>
            <a:gdLst/>
            <a:ahLst/>
            <a:cxnLst/>
            <a:rect l="l" t="t" r="r" b="b"/>
            <a:pathLst>
              <a:path w="3287395" h="646430">
                <a:moveTo>
                  <a:pt x="0" y="646176"/>
                </a:moveTo>
                <a:lnTo>
                  <a:pt x="3287267" y="646176"/>
                </a:lnTo>
                <a:lnTo>
                  <a:pt x="3287267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097904" y="1378153"/>
            <a:ext cx="20910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y-KG" sz="3600" b="1" spc="4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Чексиз</a:t>
            </a:r>
            <a:endParaRPr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885188" y="335279"/>
            <a:ext cx="1088136" cy="11597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170676" y="335279"/>
            <a:ext cx="1088135" cy="115976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Скругленный прямоугольник 45"/>
          <p:cNvSpPr/>
          <p:nvPr/>
        </p:nvSpPr>
        <p:spPr>
          <a:xfrm>
            <a:off x="457200" y="2209800"/>
            <a:ext cx="2590800" cy="18288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6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А,Б,В</a:t>
            </a:r>
            <a:endParaRPr lang="ru-RU" sz="66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20" name="Picture 4" descr="http://www.maennerseiten.de/sommerzeit1.gif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828800" y="3810000"/>
            <a:ext cx="2600326" cy="2456998"/>
          </a:xfrm>
          <a:prstGeom prst="rect">
            <a:avLst/>
          </a:prstGeom>
          <a:noFill/>
        </p:spPr>
      </p:pic>
      <p:sp>
        <p:nvSpPr>
          <p:cNvPr id="50" name="Скругленный прямоугольник 49"/>
          <p:cNvSpPr/>
          <p:nvPr/>
        </p:nvSpPr>
        <p:spPr>
          <a:xfrm>
            <a:off x="4953000" y="2286000"/>
            <a:ext cx="2819400" cy="15240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1,2,3,4</a:t>
            </a:r>
            <a:endParaRPr lang="ru-RU" sz="5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http://sabaq.kz/wp-content/uploads/2017/02/1013328317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867400" y="3733800"/>
            <a:ext cx="24384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Прямоугольник 38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/>
          <p:nvPr/>
        </p:nvSpPr>
        <p:spPr>
          <a:xfrm>
            <a:off x="309372" y="257556"/>
            <a:ext cx="8491728" cy="1479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3736" y="173736"/>
            <a:ext cx="8766048" cy="1866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615" y="284988"/>
            <a:ext cx="8397240" cy="13853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6615" y="284988"/>
            <a:ext cx="8397240" cy="1385570"/>
          </a:xfrm>
          <a:custGeom>
            <a:avLst/>
            <a:gdLst/>
            <a:ahLst/>
            <a:cxnLst/>
            <a:rect l="l" t="t" r="r" b="b"/>
            <a:pathLst>
              <a:path w="8397240" h="1385570">
                <a:moveTo>
                  <a:pt x="0" y="1385316"/>
                </a:moveTo>
                <a:lnTo>
                  <a:pt x="8397240" y="1385316"/>
                </a:lnTo>
                <a:lnTo>
                  <a:pt x="8397240" y="0"/>
                </a:lnTo>
                <a:lnTo>
                  <a:pt x="0" y="0"/>
                </a:lnTo>
                <a:lnTo>
                  <a:pt x="0" y="1385316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7418" y="306704"/>
            <a:ext cx="81597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C00000"/>
                </a:solidFill>
                <a:latin typeface="Arial"/>
                <a:cs typeface="Arial"/>
              </a:rPr>
              <a:t>Объекттин </a:t>
            </a: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эң негизги</a:t>
            </a:r>
            <a:r>
              <a:rPr sz="3600" b="1" spc="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мүнөздөмөсү</a:t>
            </a:r>
            <a:endParaRPr sz="3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50770" y="850468"/>
            <a:ext cx="441071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6050" algn="l"/>
              </a:tabLst>
            </a:pPr>
            <a:r>
              <a:rPr dirty="0"/>
              <a:t>-</a:t>
            </a:r>
            <a:r>
              <a:rPr spc="-5" dirty="0"/>
              <a:t> </a:t>
            </a:r>
            <a:r>
              <a:rPr spc="-55" dirty="0"/>
              <a:t>б</a:t>
            </a:r>
            <a:r>
              <a:rPr spc="-50" dirty="0"/>
              <a:t>у</a:t>
            </a:r>
            <a:r>
              <a:rPr dirty="0"/>
              <a:t>л </a:t>
            </a:r>
            <a:r>
              <a:rPr spc="-5" dirty="0"/>
              <a:t>аны</a:t>
            </a:r>
            <a:r>
              <a:rPr dirty="0"/>
              <a:t>н	</a:t>
            </a:r>
            <a:r>
              <a:rPr sz="4800" spc="-10" dirty="0">
                <a:solidFill>
                  <a:srgbClr val="0509AA"/>
                </a:solidFill>
              </a:rPr>
              <a:t>«</a:t>
            </a:r>
            <a:r>
              <a:rPr sz="4400" spc="-5" dirty="0">
                <a:solidFill>
                  <a:srgbClr val="0509AA"/>
                </a:solidFill>
              </a:rPr>
              <a:t>аты</a:t>
            </a:r>
            <a:r>
              <a:rPr sz="4400" dirty="0">
                <a:solidFill>
                  <a:srgbClr val="0509AA"/>
                </a:solidFill>
              </a:rPr>
              <a:t>»</a:t>
            </a:r>
            <a:endParaRPr sz="4400"/>
          </a:p>
        </p:txBody>
      </p:sp>
      <p:sp>
        <p:nvSpPr>
          <p:cNvPr id="8" name="object 8"/>
          <p:cNvSpPr/>
          <p:nvPr/>
        </p:nvSpPr>
        <p:spPr>
          <a:xfrm>
            <a:off x="2738627" y="1687067"/>
            <a:ext cx="3761232" cy="7406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7083" y="1601724"/>
            <a:ext cx="4082796" cy="1045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85872" y="1714500"/>
            <a:ext cx="3666744" cy="6461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85872" y="1714500"/>
            <a:ext cx="3667125" cy="646430"/>
          </a:xfrm>
          <a:custGeom>
            <a:avLst/>
            <a:gdLst/>
            <a:ahLst/>
            <a:cxnLst/>
            <a:rect l="l" t="t" r="r" b="b"/>
            <a:pathLst>
              <a:path w="3667125" h="646430">
                <a:moveTo>
                  <a:pt x="0" y="646176"/>
                </a:moveTo>
                <a:lnTo>
                  <a:pt x="3666744" y="646176"/>
                </a:lnTo>
                <a:lnTo>
                  <a:pt x="3666744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7743" y="2473451"/>
            <a:ext cx="3595115" cy="7406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5384" y="2388107"/>
            <a:ext cx="3259836" cy="10454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4988" y="2500883"/>
            <a:ext cx="3500628" cy="6461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4988" y="2500883"/>
            <a:ext cx="3500754" cy="646430"/>
          </a:xfrm>
          <a:custGeom>
            <a:avLst/>
            <a:gdLst/>
            <a:ahLst/>
            <a:cxnLst/>
            <a:rect l="l" t="t" r="r" b="b"/>
            <a:pathLst>
              <a:path w="3500754" h="646430">
                <a:moveTo>
                  <a:pt x="0" y="646176"/>
                </a:moveTo>
                <a:lnTo>
                  <a:pt x="3500628" y="646176"/>
                </a:lnTo>
                <a:lnTo>
                  <a:pt x="3500628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52871" y="2473451"/>
            <a:ext cx="3372612" cy="7406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289803" y="2388107"/>
            <a:ext cx="3697224" cy="10454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00115" y="2500883"/>
            <a:ext cx="3278124" cy="6461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00115" y="2500883"/>
            <a:ext cx="3278504" cy="646430"/>
          </a:xfrm>
          <a:custGeom>
            <a:avLst/>
            <a:gdLst/>
            <a:ahLst/>
            <a:cxnLst/>
            <a:rect l="l" t="t" r="r" b="b"/>
            <a:pathLst>
              <a:path w="3278504" h="646430">
                <a:moveTo>
                  <a:pt x="0" y="646176"/>
                </a:moveTo>
                <a:lnTo>
                  <a:pt x="3278124" y="646176"/>
                </a:lnTo>
                <a:lnTo>
                  <a:pt x="3278124" y="0"/>
                </a:lnTo>
                <a:lnTo>
                  <a:pt x="0" y="0"/>
                </a:lnTo>
                <a:lnTo>
                  <a:pt x="0" y="646176"/>
                </a:lnTo>
                <a:close/>
              </a:path>
            </a:pathLst>
          </a:custGeom>
          <a:ln w="9144">
            <a:solidFill>
              <a:srgbClr val="97B85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8920" rIns="0" bIns="0" rtlCol="0">
            <a:spAutoFit/>
          </a:bodyPr>
          <a:lstStyle/>
          <a:p>
            <a:pPr marL="2185670">
              <a:lnSpc>
                <a:spcPct val="100000"/>
              </a:lnSpc>
              <a:spcBef>
                <a:spcPts val="1960"/>
              </a:spcBef>
            </a:pPr>
            <a:r>
              <a:rPr spc="-10" dirty="0"/>
              <a:t>Объекттин</a:t>
            </a:r>
            <a:r>
              <a:rPr dirty="0"/>
              <a:t> </a:t>
            </a:r>
            <a:r>
              <a:rPr spc="-5" dirty="0"/>
              <a:t>аты</a:t>
            </a:r>
          </a:p>
          <a:p>
            <a:pPr marL="12700">
              <a:lnSpc>
                <a:spcPct val="100000"/>
              </a:lnSpc>
              <a:spcBef>
                <a:spcPts val="1870"/>
              </a:spcBef>
              <a:tabLst>
                <a:tab pos="4898390" algn="l"/>
              </a:tabLst>
            </a:pPr>
            <a:r>
              <a:rPr spc="5" dirty="0"/>
              <a:t>Жалпы</a:t>
            </a:r>
            <a:r>
              <a:rPr dirty="0"/>
              <a:t> </a:t>
            </a:r>
            <a:r>
              <a:rPr spc="-5" dirty="0"/>
              <a:t>аты	</a:t>
            </a:r>
            <a:r>
              <a:rPr spc="-15" dirty="0"/>
              <a:t>Энчилеш</a:t>
            </a:r>
            <a:r>
              <a:rPr spc="-50" dirty="0"/>
              <a:t> </a:t>
            </a:r>
            <a:r>
              <a:rPr spc="-5" dirty="0"/>
              <a:t>аты</a:t>
            </a:r>
          </a:p>
        </p:txBody>
      </p:sp>
      <p:sp>
        <p:nvSpPr>
          <p:cNvPr id="21" name="object 21"/>
          <p:cNvSpPr/>
          <p:nvPr/>
        </p:nvSpPr>
        <p:spPr>
          <a:xfrm>
            <a:off x="309372" y="3401567"/>
            <a:ext cx="3523488" cy="280873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220" y="3605784"/>
            <a:ext cx="2036064" cy="25542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6615" y="3429000"/>
            <a:ext cx="3429000" cy="27142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6615" y="3429000"/>
            <a:ext cx="3429000" cy="2714625"/>
          </a:xfrm>
          <a:custGeom>
            <a:avLst/>
            <a:gdLst/>
            <a:ahLst/>
            <a:cxnLst/>
            <a:rect l="l" t="t" r="r" b="b"/>
            <a:pathLst>
              <a:path w="3429000" h="2714625">
                <a:moveTo>
                  <a:pt x="0" y="2714244"/>
                </a:moveTo>
                <a:lnTo>
                  <a:pt x="3429000" y="2714244"/>
                </a:lnTo>
                <a:lnTo>
                  <a:pt x="3429000" y="0"/>
                </a:lnTo>
                <a:lnTo>
                  <a:pt x="0" y="0"/>
                </a:lnTo>
                <a:lnTo>
                  <a:pt x="0" y="2714244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35965" y="3700017"/>
            <a:ext cx="162433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2400" b="1" dirty="0">
                <a:solidFill>
                  <a:srgbClr val="0509AA"/>
                </a:solidFill>
                <a:latin typeface="Arial"/>
                <a:cs typeface="Arial"/>
              </a:rPr>
              <a:t>Ит</a:t>
            </a:r>
            <a:endParaRPr sz="2400">
              <a:latin typeface="Arial"/>
              <a:cs typeface="Arial"/>
            </a:endParaRPr>
          </a:p>
          <a:p>
            <a:pPr marL="376555" indent="-363855">
              <a:lnSpc>
                <a:spcPct val="100000"/>
              </a:lnSpc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2400" b="1" spc="-5" dirty="0">
                <a:solidFill>
                  <a:srgbClr val="0509AA"/>
                </a:solidFill>
                <a:latin typeface="Arial"/>
                <a:cs typeface="Arial"/>
              </a:rPr>
              <a:t>Мышык</a:t>
            </a:r>
            <a:endParaRPr sz="2400">
              <a:latin typeface="Arial"/>
              <a:cs typeface="Arial"/>
            </a:endParaRPr>
          </a:p>
          <a:p>
            <a:pPr marL="376555" indent="-363855">
              <a:lnSpc>
                <a:spcPct val="100000"/>
              </a:lnSpc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2400" b="1" spc="-5" dirty="0">
                <a:solidFill>
                  <a:srgbClr val="0509AA"/>
                </a:solidFill>
                <a:latin typeface="Arial"/>
                <a:cs typeface="Arial"/>
              </a:rPr>
              <a:t>Үй</a:t>
            </a:r>
            <a:endParaRPr sz="2400">
              <a:latin typeface="Arial"/>
              <a:cs typeface="Arial"/>
            </a:endParaRPr>
          </a:p>
          <a:p>
            <a:pPr marL="376555" indent="-363855">
              <a:lnSpc>
                <a:spcPct val="100000"/>
              </a:lnSpc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2400" b="1" spc="-5" dirty="0">
                <a:solidFill>
                  <a:srgbClr val="0509AA"/>
                </a:solidFill>
                <a:latin typeface="Arial"/>
                <a:cs typeface="Arial"/>
              </a:rPr>
              <a:t>Адам</a:t>
            </a:r>
            <a:endParaRPr sz="2400">
              <a:latin typeface="Arial"/>
              <a:cs typeface="Arial"/>
            </a:endParaRPr>
          </a:p>
          <a:p>
            <a:pPr marL="376555" indent="-363855">
              <a:lnSpc>
                <a:spcPct val="100000"/>
              </a:lnSpc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2400" b="1" spc="-5" dirty="0">
                <a:solidFill>
                  <a:srgbClr val="0509AA"/>
                </a:solidFill>
                <a:latin typeface="Arial"/>
                <a:cs typeface="Arial"/>
              </a:rPr>
              <a:t>Эс</a:t>
            </a:r>
            <a:r>
              <a:rPr sz="2400" b="1" spc="-30" dirty="0">
                <a:solidFill>
                  <a:srgbClr val="0509AA"/>
                </a:solidFill>
                <a:latin typeface="Arial"/>
                <a:cs typeface="Arial"/>
              </a:rPr>
              <a:t>т</a:t>
            </a:r>
            <a:r>
              <a:rPr sz="2400" b="1" spc="-5" dirty="0">
                <a:solidFill>
                  <a:srgbClr val="0509AA"/>
                </a:solidFill>
                <a:latin typeface="Arial"/>
                <a:cs typeface="Arial"/>
              </a:rPr>
              <a:t>елик</a:t>
            </a:r>
            <a:endParaRPr sz="2400">
              <a:latin typeface="Arial"/>
              <a:cs typeface="Arial"/>
            </a:endParaRPr>
          </a:p>
          <a:p>
            <a:pPr marL="376555" indent="-363855">
              <a:lnSpc>
                <a:spcPct val="100000"/>
              </a:lnSpc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2400" b="1" spc="-5" dirty="0">
                <a:solidFill>
                  <a:srgbClr val="0509AA"/>
                </a:solidFill>
                <a:latin typeface="Arial"/>
                <a:cs typeface="Arial"/>
              </a:rPr>
              <a:t>Дарыя</a:t>
            </a:r>
            <a:endParaRPr sz="2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52871" y="3401567"/>
            <a:ext cx="3453383" cy="280873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379720" y="3575303"/>
            <a:ext cx="3523487" cy="25542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00115" y="3429000"/>
            <a:ext cx="3358895" cy="271424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00115" y="3429000"/>
            <a:ext cx="3359150" cy="2714625"/>
          </a:xfrm>
          <a:custGeom>
            <a:avLst/>
            <a:gdLst/>
            <a:ahLst/>
            <a:cxnLst/>
            <a:rect l="l" t="t" r="r" b="b"/>
            <a:pathLst>
              <a:path w="3359150" h="2714625">
                <a:moveTo>
                  <a:pt x="0" y="2714244"/>
                </a:moveTo>
                <a:lnTo>
                  <a:pt x="3358895" y="2714244"/>
                </a:lnTo>
                <a:lnTo>
                  <a:pt x="3358895" y="0"/>
                </a:lnTo>
                <a:lnTo>
                  <a:pt x="0" y="0"/>
                </a:lnTo>
                <a:lnTo>
                  <a:pt x="0" y="2714244"/>
                </a:lnTo>
                <a:close/>
              </a:path>
            </a:pathLst>
          </a:custGeom>
          <a:ln w="9144">
            <a:solidFill>
              <a:srgbClr val="46AA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580379" y="3669538"/>
            <a:ext cx="311213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6555" indent="-36385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2400" b="1" spc="-10" dirty="0">
                <a:solidFill>
                  <a:srgbClr val="0509AA"/>
                </a:solidFill>
                <a:latin typeface="Arial"/>
                <a:cs typeface="Arial"/>
              </a:rPr>
              <a:t>Иттин</a:t>
            </a:r>
            <a:r>
              <a:rPr sz="2400" b="1" spc="35" dirty="0">
                <a:solidFill>
                  <a:srgbClr val="0509AA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0509AA"/>
                </a:solidFill>
                <a:latin typeface="Arial"/>
                <a:cs typeface="Arial"/>
              </a:rPr>
              <a:t>аты</a:t>
            </a:r>
            <a:endParaRPr sz="2400">
              <a:latin typeface="Arial"/>
              <a:cs typeface="Arial"/>
            </a:endParaRPr>
          </a:p>
          <a:p>
            <a:pPr marL="376555">
              <a:lnSpc>
                <a:spcPct val="100000"/>
              </a:lnSpc>
            </a:pPr>
            <a:r>
              <a:rPr sz="2400" b="1" spc="-20" dirty="0">
                <a:solidFill>
                  <a:srgbClr val="FF0000"/>
                </a:solidFill>
                <a:latin typeface="Arial"/>
                <a:cs typeface="Arial"/>
              </a:rPr>
              <a:t>«Жолборс»</a:t>
            </a:r>
            <a:endParaRPr sz="2400">
              <a:latin typeface="Arial"/>
              <a:cs typeface="Arial"/>
            </a:endParaRPr>
          </a:p>
          <a:p>
            <a:pPr marL="376555" indent="-363855">
              <a:lnSpc>
                <a:spcPct val="100000"/>
              </a:lnSpc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«Асандын»</a:t>
            </a:r>
            <a:r>
              <a:rPr sz="24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509AA"/>
                </a:solidFill>
                <a:latin typeface="Arial"/>
                <a:cs typeface="Arial"/>
              </a:rPr>
              <a:t>үйү</a:t>
            </a:r>
            <a:endParaRPr sz="2400">
              <a:latin typeface="Arial"/>
              <a:cs typeface="Arial"/>
            </a:endParaRPr>
          </a:p>
          <a:p>
            <a:pPr marL="376555" indent="-363855">
              <a:lnSpc>
                <a:spcPct val="100000"/>
              </a:lnSpc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2400" b="1" spc="-5" dirty="0">
                <a:solidFill>
                  <a:srgbClr val="0509AA"/>
                </a:solidFill>
                <a:latin typeface="Arial"/>
                <a:cs typeface="Arial"/>
              </a:rPr>
              <a:t>Ал</a:t>
            </a:r>
            <a:r>
              <a:rPr sz="2400" b="1" spc="-10" dirty="0">
                <a:solidFill>
                  <a:srgbClr val="0509AA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«Самат»</a:t>
            </a:r>
            <a:endParaRPr sz="2400">
              <a:latin typeface="Arial"/>
              <a:cs typeface="Arial"/>
            </a:endParaRPr>
          </a:p>
          <a:p>
            <a:pPr marL="376555" indent="-363855">
              <a:lnSpc>
                <a:spcPct val="100000"/>
              </a:lnSpc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«Ленин»</a:t>
            </a:r>
            <a:r>
              <a:rPr sz="2400" b="1" spc="-10" dirty="0">
                <a:solidFill>
                  <a:srgbClr val="0509AA"/>
                </a:solidFill>
                <a:latin typeface="Arial"/>
                <a:cs typeface="Arial"/>
              </a:rPr>
              <a:t>эстелиги</a:t>
            </a:r>
            <a:endParaRPr sz="2400">
              <a:latin typeface="Arial"/>
              <a:cs typeface="Arial"/>
            </a:endParaRPr>
          </a:p>
          <a:p>
            <a:pPr marL="376555" indent="-363855">
              <a:lnSpc>
                <a:spcPct val="100000"/>
              </a:lnSpc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sz="2400" b="1" spc="-15" dirty="0">
                <a:solidFill>
                  <a:srgbClr val="FF0000"/>
                </a:solidFill>
                <a:latin typeface="Arial"/>
                <a:cs typeface="Arial"/>
              </a:rPr>
              <a:t>«Талас»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509AA"/>
                </a:solidFill>
                <a:latin typeface="Arial"/>
                <a:cs typeface="Arial"/>
              </a:rPr>
              <a:t>дарыясы</a:t>
            </a:r>
            <a:endParaRPr sz="24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141220" y="1836420"/>
            <a:ext cx="731519" cy="73152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85559" y="1836420"/>
            <a:ext cx="731519" cy="73152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58488" y="3366270"/>
            <a:ext cx="769303" cy="238287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85719" y="3012674"/>
            <a:ext cx="1415528" cy="191845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643884" y="5071871"/>
            <a:ext cx="935736" cy="107137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413503" y="6173722"/>
            <a:ext cx="938784" cy="6842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28744" y="5500115"/>
            <a:ext cx="908685" cy="684530"/>
          </a:xfrm>
          <a:custGeom>
            <a:avLst/>
            <a:gdLst/>
            <a:ahLst/>
            <a:cxnLst/>
            <a:rect l="l" t="t" r="r" b="b"/>
            <a:pathLst>
              <a:path w="908685" h="684529">
                <a:moveTo>
                  <a:pt x="849502" y="0"/>
                </a:moveTo>
                <a:lnTo>
                  <a:pt x="58800" y="0"/>
                </a:lnTo>
                <a:lnTo>
                  <a:pt x="35897" y="4615"/>
                </a:lnTo>
                <a:lnTo>
                  <a:pt x="17208" y="17208"/>
                </a:lnTo>
                <a:lnTo>
                  <a:pt x="4615" y="35897"/>
                </a:lnTo>
                <a:lnTo>
                  <a:pt x="0" y="58801"/>
                </a:lnTo>
                <a:lnTo>
                  <a:pt x="0" y="625475"/>
                </a:lnTo>
                <a:lnTo>
                  <a:pt x="4615" y="648362"/>
                </a:lnTo>
                <a:lnTo>
                  <a:pt x="17208" y="667053"/>
                </a:lnTo>
                <a:lnTo>
                  <a:pt x="35897" y="679654"/>
                </a:lnTo>
                <a:lnTo>
                  <a:pt x="58800" y="684276"/>
                </a:lnTo>
                <a:lnTo>
                  <a:pt x="849502" y="684276"/>
                </a:lnTo>
                <a:lnTo>
                  <a:pt x="872406" y="679654"/>
                </a:lnTo>
                <a:lnTo>
                  <a:pt x="891095" y="667053"/>
                </a:lnTo>
                <a:lnTo>
                  <a:pt x="903688" y="648362"/>
                </a:lnTo>
                <a:lnTo>
                  <a:pt x="908303" y="625475"/>
                </a:lnTo>
                <a:lnTo>
                  <a:pt x="908303" y="58801"/>
                </a:lnTo>
                <a:lnTo>
                  <a:pt x="903688" y="35897"/>
                </a:lnTo>
                <a:lnTo>
                  <a:pt x="891095" y="17208"/>
                </a:lnTo>
                <a:lnTo>
                  <a:pt x="872406" y="4615"/>
                </a:lnTo>
                <a:lnTo>
                  <a:pt x="84950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428744" y="5500115"/>
            <a:ext cx="908303" cy="68427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28"/>
          <p:cNvSpPr/>
          <p:nvPr/>
        </p:nvSpPr>
        <p:spPr>
          <a:xfrm>
            <a:off x="152400" y="152400"/>
            <a:ext cx="8839200" cy="64770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object 2"/>
          <p:cNvSpPr/>
          <p:nvPr/>
        </p:nvSpPr>
        <p:spPr>
          <a:xfrm>
            <a:off x="309372" y="257556"/>
            <a:ext cx="8525256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78991" y="173736"/>
            <a:ext cx="6984492" cy="1594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6615" y="284988"/>
            <a:ext cx="8430768" cy="12009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6615" y="284988"/>
            <a:ext cx="8430895" cy="1201420"/>
          </a:xfrm>
          <a:prstGeom prst="rect">
            <a:avLst/>
          </a:prstGeom>
          <a:ln w="9144">
            <a:solidFill>
              <a:srgbClr val="97B853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593975" marR="1033144" indent="-1555115">
              <a:lnSpc>
                <a:spcPct val="100000"/>
              </a:lnSpc>
              <a:spcBef>
                <a:spcPts val="270"/>
              </a:spcBef>
            </a:pPr>
            <a:r>
              <a:rPr spc="-10" dirty="0"/>
              <a:t>Объекттин касиеттери </a:t>
            </a:r>
            <a:r>
              <a:rPr spc="5" dirty="0"/>
              <a:t>жана  </a:t>
            </a:r>
            <a:r>
              <a:rPr spc="-20" dirty="0"/>
              <a:t>параметрлери</a:t>
            </a:r>
          </a:p>
        </p:txBody>
      </p:sp>
      <p:sp>
        <p:nvSpPr>
          <p:cNvPr id="6" name="object 6"/>
          <p:cNvSpPr/>
          <p:nvPr/>
        </p:nvSpPr>
        <p:spPr>
          <a:xfrm>
            <a:off x="269747" y="4776215"/>
            <a:ext cx="3459479" cy="20817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4988" y="1929383"/>
            <a:ext cx="3429000" cy="2857500"/>
          </a:xfrm>
          <a:custGeom>
            <a:avLst/>
            <a:gdLst/>
            <a:ahLst/>
            <a:cxnLst/>
            <a:rect l="l" t="t" r="r" b="b"/>
            <a:pathLst>
              <a:path w="3429000" h="2857500">
                <a:moveTo>
                  <a:pt x="3183382" y="0"/>
                </a:moveTo>
                <a:lnTo>
                  <a:pt x="245567" y="0"/>
                </a:lnTo>
                <a:lnTo>
                  <a:pt x="196076" y="4990"/>
                </a:lnTo>
                <a:lnTo>
                  <a:pt x="149981" y="19304"/>
                </a:lnTo>
                <a:lnTo>
                  <a:pt x="108268" y="41951"/>
                </a:lnTo>
                <a:lnTo>
                  <a:pt x="71924" y="71945"/>
                </a:lnTo>
                <a:lnTo>
                  <a:pt x="41938" y="108297"/>
                </a:lnTo>
                <a:lnTo>
                  <a:pt x="19297" y="150018"/>
                </a:lnTo>
                <a:lnTo>
                  <a:pt x="4989" y="196121"/>
                </a:lnTo>
                <a:lnTo>
                  <a:pt x="0" y="245617"/>
                </a:lnTo>
                <a:lnTo>
                  <a:pt x="0" y="2611882"/>
                </a:lnTo>
                <a:lnTo>
                  <a:pt x="4989" y="2661378"/>
                </a:lnTo>
                <a:lnTo>
                  <a:pt x="19297" y="2707481"/>
                </a:lnTo>
                <a:lnTo>
                  <a:pt x="41938" y="2749202"/>
                </a:lnTo>
                <a:lnTo>
                  <a:pt x="71924" y="2785554"/>
                </a:lnTo>
                <a:lnTo>
                  <a:pt x="108268" y="2815548"/>
                </a:lnTo>
                <a:lnTo>
                  <a:pt x="149981" y="2838196"/>
                </a:lnTo>
                <a:lnTo>
                  <a:pt x="196076" y="2852509"/>
                </a:lnTo>
                <a:lnTo>
                  <a:pt x="245567" y="2857499"/>
                </a:lnTo>
                <a:lnTo>
                  <a:pt x="3183382" y="2857499"/>
                </a:lnTo>
                <a:lnTo>
                  <a:pt x="3232878" y="2852509"/>
                </a:lnTo>
                <a:lnTo>
                  <a:pt x="3278981" y="2838196"/>
                </a:lnTo>
                <a:lnTo>
                  <a:pt x="3320702" y="2815548"/>
                </a:lnTo>
                <a:lnTo>
                  <a:pt x="3357054" y="2785554"/>
                </a:lnTo>
                <a:lnTo>
                  <a:pt x="3387048" y="2749202"/>
                </a:lnTo>
                <a:lnTo>
                  <a:pt x="3409695" y="2707481"/>
                </a:lnTo>
                <a:lnTo>
                  <a:pt x="3424009" y="2661378"/>
                </a:lnTo>
                <a:lnTo>
                  <a:pt x="3429000" y="2611882"/>
                </a:lnTo>
                <a:lnTo>
                  <a:pt x="3429000" y="245617"/>
                </a:lnTo>
                <a:lnTo>
                  <a:pt x="3424009" y="196121"/>
                </a:lnTo>
                <a:lnTo>
                  <a:pt x="3409696" y="150018"/>
                </a:lnTo>
                <a:lnTo>
                  <a:pt x="3387048" y="108297"/>
                </a:lnTo>
                <a:lnTo>
                  <a:pt x="3357054" y="71945"/>
                </a:lnTo>
                <a:lnTo>
                  <a:pt x="3320702" y="41951"/>
                </a:lnTo>
                <a:lnTo>
                  <a:pt x="3278981" y="19304"/>
                </a:lnTo>
                <a:lnTo>
                  <a:pt x="3232878" y="4990"/>
                </a:lnTo>
                <a:lnTo>
                  <a:pt x="3183382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4988" y="1929383"/>
            <a:ext cx="3429000" cy="28574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42003" y="4276344"/>
            <a:ext cx="1816607" cy="2019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57244" y="2298192"/>
            <a:ext cx="1786255" cy="1988820"/>
          </a:xfrm>
          <a:custGeom>
            <a:avLst/>
            <a:gdLst/>
            <a:ahLst/>
            <a:cxnLst/>
            <a:rect l="l" t="t" r="r" b="b"/>
            <a:pathLst>
              <a:path w="1786254" h="1988820">
                <a:moveTo>
                  <a:pt x="1632584" y="0"/>
                </a:moveTo>
                <a:lnTo>
                  <a:pt x="153542" y="0"/>
                </a:lnTo>
                <a:lnTo>
                  <a:pt x="104997" y="7824"/>
                </a:lnTo>
                <a:lnTo>
                  <a:pt x="62846" y="29614"/>
                </a:lnTo>
                <a:lnTo>
                  <a:pt x="29614" y="62846"/>
                </a:lnTo>
                <a:lnTo>
                  <a:pt x="7824" y="104997"/>
                </a:lnTo>
                <a:lnTo>
                  <a:pt x="0" y="153543"/>
                </a:lnTo>
                <a:lnTo>
                  <a:pt x="0" y="1835277"/>
                </a:lnTo>
                <a:lnTo>
                  <a:pt x="7824" y="1883822"/>
                </a:lnTo>
                <a:lnTo>
                  <a:pt x="29614" y="1925973"/>
                </a:lnTo>
                <a:lnTo>
                  <a:pt x="62846" y="1959205"/>
                </a:lnTo>
                <a:lnTo>
                  <a:pt x="104997" y="1980995"/>
                </a:lnTo>
                <a:lnTo>
                  <a:pt x="153542" y="1988820"/>
                </a:lnTo>
                <a:lnTo>
                  <a:pt x="1632584" y="1988820"/>
                </a:lnTo>
                <a:lnTo>
                  <a:pt x="1681130" y="1980995"/>
                </a:lnTo>
                <a:lnTo>
                  <a:pt x="1723281" y="1959205"/>
                </a:lnTo>
                <a:lnTo>
                  <a:pt x="1756513" y="1925973"/>
                </a:lnTo>
                <a:lnTo>
                  <a:pt x="1778303" y="1883822"/>
                </a:lnTo>
                <a:lnTo>
                  <a:pt x="1786127" y="1835277"/>
                </a:lnTo>
                <a:lnTo>
                  <a:pt x="1786127" y="153543"/>
                </a:lnTo>
                <a:lnTo>
                  <a:pt x="1778303" y="104997"/>
                </a:lnTo>
                <a:lnTo>
                  <a:pt x="1756513" y="62846"/>
                </a:lnTo>
                <a:lnTo>
                  <a:pt x="1723281" y="29614"/>
                </a:lnTo>
                <a:lnTo>
                  <a:pt x="1681130" y="7824"/>
                </a:lnTo>
                <a:lnTo>
                  <a:pt x="1632584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57244" y="2298192"/>
            <a:ext cx="1786127" cy="198882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71388" y="4648198"/>
            <a:ext cx="3078480" cy="2209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6628" y="1929383"/>
            <a:ext cx="3048000" cy="2729865"/>
          </a:xfrm>
          <a:custGeom>
            <a:avLst/>
            <a:gdLst/>
            <a:ahLst/>
            <a:cxnLst/>
            <a:rect l="l" t="t" r="r" b="b"/>
            <a:pathLst>
              <a:path w="3048000" h="2729865">
                <a:moveTo>
                  <a:pt x="2813430" y="0"/>
                </a:moveTo>
                <a:lnTo>
                  <a:pt x="234569" y="0"/>
                </a:lnTo>
                <a:lnTo>
                  <a:pt x="187297" y="4765"/>
                </a:lnTo>
                <a:lnTo>
                  <a:pt x="143267" y="18434"/>
                </a:lnTo>
                <a:lnTo>
                  <a:pt x="103423" y="40063"/>
                </a:lnTo>
                <a:lnTo>
                  <a:pt x="68707" y="68707"/>
                </a:lnTo>
                <a:lnTo>
                  <a:pt x="40063" y="103423"/>
                </a:lnTo>
                <a:lnTo>
                  <a:pt x="18434" y="143267"/>
                </a:lnTo>
                <a:lnTo>
                  <a:pt x="4765" y="187297"/>
                </a:lnTo>
                <a:lnTo>
                  <a:pt x="0" y="234568"/>
                </a:lnTo>
                <a:lnTo>
                  <a:pt x="0" y="2494915"/>
                </a:lnTo>
                <a:lnTo>
                  <a:pt x="4765" y="2542186"/>
                </a:lnTo>
                <a:lnTo>
                  <a:pt x="18434" y="2586216"/>
                </a:lnTo>
                <a:lnTo>
                  <a:pt x="40063" y="2626060"/>
                </a:lnTo>
                <a:lnTo>
                  <a:pt x="68707" y="2660777"/>
                </a:lnTo>
                <a:lnTo>
                  <a:pt x="103423" y="2689420"/>
                </a:lnTo>
                <a:lnTo>
                  <a:pt x="143267" y="2711049"/>
                </a:lnTo>
                <a:lnTo>
                  <a:pt x="187297" y="2724718"/>
                </a:lnTo>
                <a:lnTo>
                  <a:pt x="234569" y="2729484"/>
                </a:lnTo>
                <a:lnTo>
                  <a:pt x="2813430" y="2729484"/>
                </a:lnTo>
                <a:lnTo>
                  <a:pt x="2860702" y="2724718"/>
                </a:lnTo>
                <a:lnTo>
                  <a:pt x="2904732" y="2711049"/>
                </a:lnTo>
                <a:lnTo>
                  <a:pt x="2944576" y="2689420"/>
                </a:lnTo>
                <a:lnTo>
                  <a:pt x="2979292" y="2660777"/>
                </a:lnTo>
                <a:lnTo>
                  <a:pt x="3007936" y="2626060"/>
                </a:lnTo>
                <a:lnTo>
                  <a:pt x="3029565" y="2586216"/>
                </a:lnTo>
                <a:lnTo>
                  <a:pt x="3043234" y="2542186"/>
                </a:lnTo>
                <a:lnTo>
                  <a:pt x="3048000" y="2494915"/>
                </a:lnTo>
                <a:lnTo>
                  <a:pt x="3048000" y="234568"/>
                </a:lnTo>
                <a:lnTo>
                  <a:pt x="3043234" y="187297"/>
                </a:lnTo>
                <a:lnTo>
                  <a:pt x="3029565" y="143267"/>
                </a:lnTo>
                <a:lnTo>
                  <a:pt x="3007936" y="103423"/>
                </a:lnTo>
                <a:lnTo>
                  <a:pt x="2979293" y="68707"/>
                </a:lnTo>
                <a:lnTo>
                  <a:pt x="2944576" y="40063"/>
                </a:lnTo>
                <a:lnTo>
                  <a:pt x="2904732" y="18434"/>
                </a:lnTo>
                <a:lnTo>
                  <a:pt x="2860702" y="4765"/>
                </a:lnTo>
                <a:lnTo>
                  <a:pt x="281343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6628" y="1929383"/>
            <a:ext cx="3048000" cy="27294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16223" y="5247132"/>
            <a:ext cx="2706624" cy="3931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30194" y="4884928"/>
            <a:ext cx="2678429" cy="37566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658611" y="5092700"/>
            <a:ext cx="163068" cy="1052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79520" y="5092700"/>
            <a:ext cx="163068" cy="10528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64836" y="4975859"/>
            <a:ext cx="99060" cy="135255"/>
          </a:xfrm>
          <a:custGeom>
            <a:avLst/>
            <a:gdLst/>
            <a:ahLst/>
            <a:cxnLst/>
            <a:rect l="l" t="t" r="r" b="b"/>
            <a:pathLst>
              <a:path w="99060" h="135254">
                <a:moveTo>
                  <a:pt x="49022" y="0"/>
                </a:moveTo>
                <a:lnTo>
                  <a:pt x="0" y="134746"/>
                </a:lnTo>
                <a:lnTo>
                  <a:pt x="99060" y="134746"/>
                </a:lnTo>
                <a:lnTo>
                  <a:pt x="49022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35345" y="4891151"/>
            <a:ext cx="73660" cy="363220"/>
          </a:xfrm>
          <a:custGeom>
            <a:avLst/>
            <a:gdLst/>
            <a:ahLst/>
            <a:cxnLst/>
            <a:rect l="l" t="t" r="r" b="b"/>
            <a:pathLst>
              <a:path w="73660" h="363220">
                <a:moveTo>
                  <a:pt x="0" y="0"/>
                </a:moveTo>
                <a:lnTo>
                  <a:pt x="73278" y="0"/>
                </a:lnTo>
                <a:lnTo>
                  <a:pt x="73278" y="363220"/>
                </a:lnTo>
                <a:lnTo>
                  <a:pt x="0" y="36322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89904" y="4891151"/>
            <a:ext cx="303530" cy="363220"/>
          </a:xfrm>
          <a:custGeom>
            <a:avLst/>
            <a:gdLst/>
            <a:ahLst/>
            <a:cxnLst/>
            <a:rect l="l" t="t" r="r" b="b"/>
            <a:pathLst>
              <a:path w="303529" h="363220">
                <a:moveTo>
                  <a:pt x="0" y="0"/>
                </a:moveTo>
                <a:lnTo>
                  <a:pt x="73279" y="0"/>
                </a:lnTo>
                <a:lnTo>
                  <a:pt x="73279" y="145161"/>
                </a:lnTo>
                <a:lnTo>
                  <a:pt x="171450" y="145161"/>
                </a:lnTo>
                <a:lnTo>
                  <a:pt x="223402" y="151108"/>
                </a:lnTo>
                <a:lnTo>
                  <a:pt x="263525" y="170370"/>
                </a:lnTo>
                <a:lnTo>
                  <a:pt x="292574" y="207466"/>
                </a:lnTo>
                <a:lnTo>
                  <a:pt x="303022" y="255650"/>
                </a:lnTo>
                <a:lnTo>
                  <a:pt x="301809" y="273486"/>
                </a:lnTo>
                <a:lnTo>
                  <a:pt x="283718" y="319278"/>
                </a:lnTo>
                <a:lnTo>
                  <a:pt x="252267" y="349103"/>
                </a:lnTo>
                <a:lnTo>
                  <a:pt x="211534" y="361045"/>
                </a:lnTo>
                <a:lnTo>
                  <a:pt x="171450" y="363220"/>
                </a:lnTo>
                <a:lnTo>
                  <a:pt x="0" y="36322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03520" y="4891151"/>
            <a:ext cx="246379" cy="363220"/>
          </a:xfrm>
          <a:custGeom>
            <a:avLst/>
            <a:gdLst/>
            <a:ahLst/>
            <a:cxnLst/>
            <a:rect l="l" t="t" r="r" b="b"/>
            <a:pathLst>
              <a:path w="246379" h="363220">
                <a:moveTo>
                  <a:pt x="0" y="0"/>
                </a:moveTo>
                <a:lnTo>
                  <a:pt x="246125" y="0"/>
                </a:lnTo>
                <a:lnTo>
                  <a:pt x="246125" y="60960"/>
                </a:lnTo>
                <a:lnTo>
                  <a:pt x="73405" y="60960"/>
                </a:lnTo>
                <a:lnTo>
                  <a:pt x="73405" y="363220"/>
                </a:lnTo>
                <a:lnTo>
                  <a:pt x="0" y="36322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14265" y="4891151"/>
            <a:ext cx="309880" cy="365760"/>
          </a:xfrm>
          <a:custGeom>
            <a:avLst/>
            <a:gdLst/>
            <a:ahLst/>
            <a:cxnLst/>
            <a:rect l="l" t="t" r="r" b="b"/>
            <a:pathLst>
              <a:path w="309879" h="365760">
                <a:moveTo>
                  <a:pt x="54990" y="0"/>
                </a:moveTo>
                <a:lnTo>
                  <a:pt x="309499" y="0"/>
                </a:lnTo>
                <a:lnTo>
                  <a:pt x="309499" y="363220"/>
                </a:lnTo>
                <a:lnTo>
                  <a:pt x="236093" y="363220"/>
                </a:lnTo>
                <a:lnTo>
                  <a:pt x="236093" y="61468"/>
                </a:lnTo>
                <a:lnTo>
                  <a:pt x="126873" y="61468"/>
                </a:lnTo>
                <a:lnTo>
                  <a:pt x="126873" y="216535"/>
                </a:lnTo>
                <a:lnTo>
                  <a:pt x="126589" y="247350"/>
                </a:lnTo>
                <a:lnTo>
                  <a:pt x="124354" y="293883"/>
                </a:lnTo>
                <a:lnTo>
                  <a:pt x="114712" y="333057"/>
                </a:lnTo>
                <a:lnTo>
                  <a:pt x="78644" y="361807"/>
                </a:lnTo>
                <a:lnTo>
                  <a:pt x="46862" y="365506"/>
                </a:lnTo>
                <a:lnTo>
                  <a:pt x="39076" y="365341"/>
                </a:lnTo>
                <a:lnTo>
                  <a:pt x="28670" y="364855"/>
                </a:lnTo>
                <a:lnTo>
                  <a:pt x="15644" y="364059"/>
                </a:lnTo>
                <a:lnTo>
                  <a:pt x="0" y="362966"/>
                </a:lnTo>
                <a:lnTo>
                  <a:pt x="0" y="306197"/>
                </a:lnTo>
                <a:lnTo>
                  <a:pt x="16383" y="306450"/>
                </a:lnTo>
                <a:lnTo>
                  <a:pt x="26957" y="306068"/>
                </a:lnTo>
                <a:lnTo>
                  <a:pt x="55245" y="269748"/>
                </a:lnTo>
                <a:lnTo>
                  <a:pt x="54990" y="207391"/>
                </a:lnTo>
                <a:lnTo>
                  <a:pt x="5499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534408" y="4891151"/>
            <a:ext cx="365125" cy="363220"/>
          </a:xfrm>
          <a:custGeom>
            <a:avLst/>
            <a:gdLst/>
            <a:ahLst/>
            <a:cxnLst/>
            <a:rect l="l" t="t" r="r" b="b"/>
            <a:pathLst>
              <a:path w="365125" h="363220">
                <a:moveTo>
                  <a:pt x="141604" y="0"/>
                </a:moveTo>
                <a:lnTo>
                  <a:pt x="219075" y="0"/>
                </a:lnTo>
                <a:lnTo>
                  <a:pt x="364616" y="363220"/>
                </a:lnTo>
                <a:lnTo>
                  <a:pt x="284733" y="363220"/>
                </a:lnTo>
                <a:lnTo>
                  <a:pt x="253111" y="280669"/>
                </a:lnTo>
                <a:lnTo>
                  <a:pt x="107822" y="280669"/>
                </a:lnTo>
                <a:lnTo>
                  <a:pt x="77850" y="363220"/>
                </a:lnTo>
                <a:lnTo>
                  <a:pt x="0" y="363220"/>
                </a:lnTo>
                <a:lnTo>
                  <a:pt x="141604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05859" y="4891151"/>
            <a:ext cx="290830" cy="363220"/>
          </a:xfrm>
          <a:custGeom>
            <a:avLst/>
            <a:gdLst/>
            <a:ahLst/>
            <a:cxnLst/>
            <a:rect l="l" t="t" r="r" b="b"/>
            <a:pathLst>
              <a:path w="290829" h="363220">
                <a:moveTo>
                  <a:pt x="0" y="0"/>
                </a:moveTo>
                <a:lnTo>
                  <a:pt x="73405" y="0"/>
                </a:lnTo>
                <a:lnTo>
                  <a:pt x="73405" y="142875"/>
                </a:lnTo>
                <a:lnTo>
                  <a:pt x="217042" y="142875"/>
                </a:lnTo>
                <a:lnTo>
                  <a:pt x="217042" y="0"/>
                </a:lnTo>
                <a:lnTo>
                  <a:pt x="290449" y="0"/>
                </a:lnTo>
                <a:lnTo>
                  <a:pt x="290449" y="363220"/>
                </a:lnTo>
                <a:lnTo>
                  <a:pt x="217042" y="363220"/>
                </a:lnTo>
                <a:lnTo>
                  <a:pt x="217042" y="204343"/>
                </a:lnTo>
                <a:lnTo>
                  <a:pt x="73405" y="204343"/>
                </a:lnTo>
                <a:lnTo>
                  <a:pt x="73405" y="363220"/>
                </a:lnTo>
                <a:lnTo>
                  <a:pt x="0" y="36322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6253" y="4891151"/>
            <a:ext cx="73660" cy="363220"/>
          </a:xfrm>
          <a:custGeom>
            <a:avLst/>
            <a:gdLst/>
            <a:ahLst/>
            <a:cxnLst/>
            <a:rect l="l" t="t" r="r" b="b"/>
            <a:pathLst>
              <a:path w="73660" h="363220">
                <a:moveTo>
                  <a:pt x="0" y="0"/>
                </a:moveTo>
                <a:lnTo>
                  <a:pt x="73279" y="0"/>
                </a:lnTo>
                <a:lnTo>
                  <a:pt x="73279" y="363220"/>
                </a:lnTo>
                <a:lnTo>
                  <a:pt x="0" y="36322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10813" y="4891151"/>
            <a:ext cx="303530" cy="363220"/>
          </a:xfrm>
          <a:custGeom>
            <a:avLst/>
            <a:gdLst/>
            <a:ahLst/>
            <a:cxnLst/>
            <a:rect l="l" t="t" r="r" b="b"/>
            <a:pathLst>
              <a:path w="303529" h="363220">
                <a:moveTo>
                  <a:pt x="0" y="0"/>
                </a:moveTo>
                <a:lnTo>
                  <a:pt x="73278" y="0"/>
                </a:lnTo>
                <a:lnTo>
                  <a:pt x="73278" y="145161"/>
                </a:lnTo>
                <a:lnTo>
                  <a:pt x="171450" y="145161"/>
                </a:lnTo>
                <a:lnTo>
                  <a:pt x="223402" y="151108"/>
                </a:lnTo>
                <a:lnTo>
                  <a:pt x="263525" y="170370"/>
                </a:lnTo>
                <a:lnTo>
                  <a:pt x="292574" y="207466"/>
                </a:lnTo>
                <a:lnTo>
                  <a:pt x="303022" y="255650"/>
                </a:lnTo>
                <a:lnTo>
                  <a:pt x="301809" y="273486"/>
                </a:lnTo>
                <a:lnTo>
                  <a:pt x="283717" y="319278"/>
                </a:lnTo>
                <a:lnTo>
                  <a:pt x="252267" y="349103"/>
                </a:lnTo>
                <a:lnTo>
                  <a:pt x="211534" y="361045"/>
                </a:lnTo>
                <a:lnTo>
                  <a:pt x="171450" y="363220"/>
                </a:lnTo>
                <a:lnTo>
                  <a:pt x="0" y="363220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30194" y="4884928"/>
            <a:ext cx="316865" cy="375920"/>
          </a:xfrm>
          <a:custGeom>
            <a:avLst/>
            <a:gdLst/>
            <a:ahLst/>
            <a:cxnLst/>
            <a:rect l="l" t="t" r="r" b="b"/>
            <a:pathLst>
              <a:path w="316864" h="375920">
                <a:moveTo>
                  <a:pt x="169925" y="0"/>
                </a:moveTo>
                <a:lnTo>
                  <a:pt x="230330" y="9826"/>
                </a:lnTo>
                <a:lnTo>
                  <a:pt x="278256" y="39370"/>
                </a:lnTo>
                <a:lnTo>
                  <a:pt x="308439" y="85750"/>
                </a:lnTo>
                <a:lnTo>
                  <a:pt x="315467" y="106299"/>
                </a:lnTo>
                <a:lnTo>
                  <a:pt x="242823" y="123698"/>
                </a:lnTo>
                <a:lnTo>
                  <a:pt x="238706" y="110265"/>
                </a:lnTo>
                <a:lnTo>
                  <a:pt x="232838" y="98345"/>
                </a:lnTo>
                <a:lnTo>
                  <a:pt x="205140" y="71846"/>
                </a:lnTo>
                <a:lnTo>
                  <a:pt x="166242" y="62738"/>
                </a:lnTo>
                <a:lnTo>
                  <a:pt x="147002" y="64547"/>
                </a:lnTo>
                <a:lnTo>
                  <a:pt x="100710" y="91694"/>
                </a:lnTo>
                <a:lnTo>
                  <a:pt x="81851" y="129619"/>
                </a:lnTo>
                <a:lnTo>
                  <a:pt x="75564" y="185547"/>
                </a:lnTo>
                <a:lnTo>
                  <a:pt x="77112" y="217531"/>
                </a:lnTo>
                <a:lnTo>
                  <a:pt x="89495" y="266592"/>
                </a:lnTo>
                <a:lnTo>
                  <a:pt x="113641" y="296479"/>
                </a:lnTo>
                <a:lnTo>
                  <a:pt x="164718" y="312928"/>
                </a:lnTo>
                <a:lnTo>
                  <a:pt x="178863" y="311763"/>
                </a:lnTo>
                <a:lnTo>
                  <a:pt x="215010" y="294386"/>
                </a:lnTo>
                <a:lnTo>
                  <a:pt x="239924" y="254488"/>
                </a:lnTo>
                <a:lnTo>
                  <a:pt x="245236" y="235839"/>
                </a:lnTo>
                <a:lnTo>
                  <a:pt x="316356" y="258445"/>
                </a:lnTo>
                <a:lnTo>
                  <a:pt x="294608" y="310261"/>
                </a:lnTo>
                <a:lnTo>
                  <a:pt x="262000" y="346837"/>
                </a:lnTo>
                <a:lnTo>
                  <a:pt x="218836" y="368442"/>
                </a:lnTo>
                <a:lnTo>
                  <a:pt x="165480" y="375666"/>
                </a:lnTo>
                <a:lnTo>
                  <a:pt x="130905" y="372572"/>
                </a:lnTo>
                <a:lnTo>
                  <a:pt x="71469" y="347858"/>
                </a:lnTo>
                <a:lnTo>
                  <a:pt x="26199" y="299235"/>
                </a:lnTo>
                <a:lnTo>
                  <a:pt x="2907" y="231608"/>
                </a:lnTo>
                <a:lnTo>
                  <a:pt x="0" y="191008"/>
                </a:lnTo>
                <a:lnTo>
                  <a:pt x="2926" y="148195"/>
                </a:lnTo>
                <a:lnTo>
                  <a:pt x="11699" y="110442"/>
                </a:lnTo>
                <a:lnTo>
                  <a:pt x="46735" y="50165"/>
                </a:lnTo>
                <a:lnTo>
                  <a:pt x="100996" y="12557"/>
                </a:lnTo>
                <a:lnTo>
                  <a:pt x="133639" y="3141"/>
                </a:lnTo>
                <a:lnTo>
                  <a:pt x="169925" y="0"/>
                </a:lnTo>
                <a:close/>
              </a:path>
            </a:pathLst>
          </a:custGeom>
          <a:ln w="9144">
            <a:solidFill>
              <a:srgbClr val="5C43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183</Words>
  <Application>Microsoft Office PowerPoint</Application>
  <PresentationFormat>Экран (4:3)</PresentationFormat>
  <Paragraphs>70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Office Theme</vt:lpstr>
      <vt:lpstr>5-класс Информатика</vt:lpstr>
      <vt:lpstr>ТЕМА:</vt:lpstr>
      <vt:lpstr>Слайд 3</vt:lpstr>
      <vt:lpstr>Слайд 4</vt:lpstr>
      <vt:lpstr>Объект</vt:lpstr>
      <vt:lpstr>Көптүк</vt:lpstr>
      <vt:lpstr>Көптүк</vt:lpstr>
      <vt:lpstr>- бул анын «аты»</vt:lpstr>
      <vt:lpstr>Объекттин касиеттери жана  параметрлери</vt:lpstr>
      <vt:lpstr>Объекттин касиеттери жана  параметрлери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5-класс Информатика</dc:title>
  <dc:creator>1212</dc:creator>
  <cp:lastModifiedBy>Нарай</cp:lastModifiedBy>
  <cp:revision>8</cp:revision>
  <dcterms:created xsi:type="dcterms:W3CDTF">2019-09-08T15:37:48Z</dcterms:created>
  <dcterms:modified xsi:type="dcterms:W3CDTF">2019-09-09T02:46:01Z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2019-09-08T00:00:00Z</vt:filetime>
  </property>
</Properties>
</file>