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5" r:id="rId3"/>
    <p:sldId id="286" r:id="rId4"/>
    <p:sldId id="292" r:id="rId5"/>
    <p:sldId id="288" r:id="rId6"/>
    <p:sldId id="312" r:id="rId7"/>
    <p:sldId id="287" r:id="rId8"/>
    <p:sldId id="299" r:id="rId9"/>
    <p:sldId id="289" r:id="rId10"/>
    <p:sldId id="310" r:id="rId11"/>
    <p:sldId id="306" r:id="rId12"/>
    <p:sldId id="262" r:id="rId13"/>
    <p:sldId id="263" r:id="rId14"/>
    <p:sldId id="264" r:id="rId15"/>
    <p:sldId id="301" r:id="rId16"/>
    <p:sldId id="294" r:id="rId17"/>
    <p:sldId id="29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707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gif"/><Relationship Id="rId13" Type="http://schemas.openxmlformats.org/officeDocument/2006/relationships/image" Target="../media/image45.gif"/><Relationship Id="rId3" Type="http://schemas.openxmlformats.org/officeDocument/2006/relationships/image" Target="../media/image35.gif"/><Relationship Id="rId7" Type="http://schemas.openxmlformats.org/officeDocument/2006/relationships/image" Target="../media/image39.jpeg"/><Relationship Id="rId12" Type="http://schemas.openxmlformats.org/officeDocument/2006/relationships/image" Target="../media/image4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gif"/><Relationship Id="rId11" Type="http://schemas.openxmlformats.org/officeDocument/2006/relationships/image" Target="../media/image43.gif"/><Relationship Id="rId5" Type="http://schemas.openxmlformats.org/officeDocument/2006/relationships/image" Target="../media/image37.gif"/><Relationship Id="rId10" Type="http://schemas.openxmlformats.org/officeDocument/2006/relationships/image" Target="../media/image42.gif"/><Relationship Id="rId4" Type="http://schemas.openxmlformats.org/officeDocument/2006/relationships/image" Target="../media/image36.gif"/><Relationship Id="rId9" Type="http://schemas.openxmlformats.org/officeDocument/2006/relationships/image" Target="../media/image4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21.jpeg"/><Relationship Id="rId10" Type="http://schemas.openxmlformats.org/officeDocument/2006/relationships/image" Target="../media/image18.jpeg"/><Relationship Id="rId4" Type="http://schemas.openxmlformats.org/officeDocument/2006/relationships/image" Target="../media/image20.jpe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85728"/>
            <a:ext cx="36039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9" name="Picture 5" descr="E:\картинки2\информатика\11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28934"/>
            <a:ext cx="3857652" cy="2980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928934"/>
            <a:ext cx="3810000" cy="2928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Сөз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Сүрөт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Жаңсоо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Символдук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0430" y="1281058"/>
            <a:ext cx="535785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 кыймылдуу сүрөттөгү информациялык модель силерге кандай формада берилип жатат?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0034" y="1357298"/>
            <a:ext cx="2643206" cy="3143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2" descr="E:\kartinki\kartinki\анимационные картинки\военные\voenniea-386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88"/>
            <a:ext cx="2143140" cy="271464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2051" name="Picture 3" descr="E:\картинки2\вода\14ed42ec567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62" y="1071546"/>
            <a:ext cx="8861986" cy="528641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42844" y="142852"/>
            <a:ext cx="8858312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“Суу” </a:t>
            </a:r>
            <a:r>
              <a:rPr lang="ky-KG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объектисинин информациялык модели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4348" y="214290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Тексттик формада 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928670"/>
            <a:ext cx="8758298" cy="535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714348" y="285728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Графикалык формада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картинки2\вода\74daef53c4a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142985"/>
            <a:ext cx="3286148" cy="2798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E:\картинки2\вода\118320697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142984"/>
            <a:ext cx="3380113" cy="278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E:\картинки2\вода\images.jpegпку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1785926"/>
            <a:ext cx="3178812" cy="250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 descr="E:\картинки2\вода\vod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143380"/>
            <a:ext cx="3097210" cy="2064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E:\картинки2\вода\вода-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4143380"/>
            <a:ext cx="2857520" cy="2071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4348" y="285728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Таблицалык формада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87154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42910" y="214290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Формула түрүндө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E:\картинки2\вода\ВОДА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000372"/>
            <a:ext cx="3505200" cy="3362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E:\картинки2\вода\a7d16f9853933ba0119c76e5bd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071547"/>
            <a:ext cx="3449396" cy="2613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E:\картинки2\вода\68284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071546"/>
            <a:ext cx="3500462" cy="2625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58" y="428604"/>
          <a:ext cx="8572560" cy="57764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29090"/>
                <a:gridCol w="4643470"/>
              </a:tblGrid>
              <a:tr h="1787121">
                <a:tc>
                  <a:txBody>
                    <a:bodyPr/>
                    <a:lstStyle/>
                    <a:p>
                      <a:pPr algn="ctr"/>
                      <a:r>
                        <a:rPr lang="ky-KG" sz="2800" dirty="0" smtClean="0"/>
                        <a:t>Информациялык</a:t>
                      </a:r>
                      <a:r>
                        <a:rPr lang="ky-KG" sz="2800" baseline="0" dirty="0" smtClean="0"/>
                        <a:t>  моделди берүү формасы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dirty="0" smtClean="0"/>
                        <a:t>Изилдөөчү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858"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Тексттик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Жазуучу, ырчы,</a:t>
                      </a:r>
                      <a:r>
                        <a:rPr lang="ky-KG" sz="2800" baseline="0" dirty="0" smtClean="0">
                          <a:latin typeface="Arial" pitchFamily="34" charset="0"/>
                          <a:cs typeface="Arial" pitchFamily="34" charset="0"/>
                        </a:rPr>
                        <a:t> студент ж.б.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858"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Графикалык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Сүрөтчү,</a:t>
                      </a:r>
                      <a:r>
                        <a:rPr lang="ky-KG" sz="2800" baseline="0" dirty="0" smtClean="0">
                          <a:latin typeface="Arial" pitchFamily="34" charset="0"/>
                          <a:cs typeface="Arial" pitchFamily="34" charset="0"/>
                        </a:rPr>
                        <a:t> фотосүрөтчү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858"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Таблицалык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Окумуштуу,</a:t>
                      </a:r>
                      <a:r>
                        <a:rPr lang="ky-KG" sz="2800" baseline="0" dirty="0" smtClean="0">
                          <a:latin typeface="Arial" pitchFamily="34" charset="0"/>
                          <a:cs typeface="Arial" pitchFamily="34" charset="0"/>
                        </a:rPr>
                        <a:t> мугалим ж.б.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858"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Символдук(формула)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Химик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858"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Компьютердик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y-KG" sz="2800" dirty="0" smtClean="0">
                          <a:latin typeface="Arial" pitchFamily="34" charset="0"/>
                          <a:cs typeface="Arial" pitchFamily="34" charset="0"/>
                        </a:rPr>
                        <a:t>Химик,</a:t>
                      </a:r>
                      <a:r>
                        <a:rPr lang="ky-KG" sz="2800" baseline="0" dirty="0" smtClean="0">
                          <a:latin typeface="Arial" pitchFamily="34" charset="0"/>
                          <a:cs typeface="Arial" pitchFamily="34" charset="0"/>
                        </a:rPr>
                        <a:t> физик, дизайнер ж.б.</a:t>
                      </a:r>
                      <a:endParaRPr lang="ru-RU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214290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Компьютердик модель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kartinki\компютерПо\logotipyProgramm\adobe_illustrator_cs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1428736"/>
            <a:ext cx="1419225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E:\kartinki\kartinki\компютерПо\logotipyProgramm\adobe_photoshops_____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2285992"/>
            <a:ext cx="1211588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E:\kartinki\kartinki\компютерПо\logotipyProgramm\corel_draw_________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928934"/>
            <a:ext cx="1259085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5" name="Picture 7" descr="E:\kartinki\kartinki\компютерПо\logotipyProgramm\1c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1428736"/>
            <a:ext cx="1428760" cy="1428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 descr="E:\kartinki\kartinki\компютерПо\komputer\default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0" y="857232"/>
            <a:ext cx="2357454" cy="23574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6" name="Picture 8" descr="E:\kartinki\kartinki\компютерПо\logotipyProgramm\adobe_flash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57752" y="3500438"/>
            <a:ext cx="1128714" cy="1175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8" name="Picture 10" descr="E:\kartinki\kartinki\компютерПо\logotipyProgramm\apple_quicktime_x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00958" y="3214686"/>
            <a:ext cx="1143008" cy="1108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 descr="E:\kartinki\kartinki\компютерПо\logotipyProgramm\freehand_mx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14414" y="2214554"/>
            <a:ext cx="1214446" cy="1214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E:\kartinki\kartinki\компютерПо\logotipyProgramm\microsoft_office_2010_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5984" y="2928934"/>
            <a:ext cx="1247307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7" name="Picture 9" descr="E:\kartinki\kartinki\компютерПо\logotipyProgramm\adobe_acrobat_player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86116" y="3500438"/>
            <a:ext cx="1148080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9" name="Picture 11" descr="E:\kartinki\kartinki\компютерПо\logotipyProgramm\google_chromium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596" y="3286124"/>
            <a:ext cx="1143008" cy="1094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Прямоугольник 16"/>
          <p:cNvSpPr/>
          <p:nvPr/>
        </p:nvSpPr>
        <p:spPr>
          <a:xfrm>
            <a:off x="571472" y="4857760"/>
            <a:ext cx="8143932" cy="135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Компьютер</a:t>
            </a:r>
            <a:r>
              <a:rPr lang="ky-KG" sz="32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- объекттин информациялык моделдерин түзүүнүн универсалдуу каражаты</a:t>
            </a:r>
            <a:endParaRPr lang="ru-RU" sz="32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Стрелка вправо 17"/>
          <p:cNvSpPr/>
          <p:nvPr/>
        </p:nvSpPr>
        <p:spPr>
          <a:xfrm rot="10016109">
            <a:off x="2379549" y="1513857"/>
            <a:ext cx="785818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8856848">
            <a:off x="2593863" y="2085360"/>
            <a:ext cx="785818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7457457">
            <a:off x="3285968" y="2722829"/>
            <a:ext cx="519612" cy="2911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901740">
            <a:off x="4039668" y="3201585"/>
            <a:ext cx="519612" cy="2911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4226208">
            <a:off x="4659523" y="3148345"/>
            <a:ext cx="519612" cy="2911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2835176">
            <a:off x="5309831" y="2858643"/>
            <a:ext cx="519612" cy="2911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 rot="1692000">
            <a:off x="5888226" y="2207484"/>
            <a:ext cx="647916" cy="2911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 rot="796376">
            <a:off x="5954093" y="1499224"/>
            <a:ext cx="647916" cy="2911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57554" y="357166"/>
            <a:ext cx="2201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ТЕМА: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500174"/>
            <a:ext cx="8215370" cy="1643074"/>
          </a:xfrm>
          <a:prstGeom prst="rect">
            <a:avLst/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y-KG" sz="44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Объекттин информациялык модели</a:t>
            </a:r>
            <a:endParaRPr kumimoji="0" lang="ru-RU" sz="4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74" name="Picture 2" descr="E:\картинки2\поцессы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429000"/>
            <a:ext cx="3681417" cy="2536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E:\картинки2\модель\81278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429000"/>
            <a:ext cx="3595686" cy="2571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6778950" cy="96797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28596" y="1571612"/>
            <a:ext cx="8143932" cy="4143404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Информациялык модель түшүнүгү</a:t>
            </a:r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менен таанышасыңар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Информациялык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моделдерди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берүү формаларын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салыштырасыңар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Информациялык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моделдердин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жашоо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турмуштагы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колдонулушун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карайсыңар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14612" y="357166"/>
            <a:ext cx="3714775" cy="1021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54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МОДЕЛЬ</a:t>
            </a:r>
            <a:endParaRPr lang="ru-RU" sz="54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571612"/>
            <a:ext cx="3714775" cy="13280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Материалдык</a:t>
            </a:r>
          </a:p>
          <a:p>
            <a:pPr algn="ctr"/>
            <a:endParaRPr lang="ky-KG" sz="3600" b="1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571612"/>
            <a:ext cx="3714775" cy="13280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Материалдык эмес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5" y="3071810"/>
            <a:ext cx="3714775" cy="1055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(Абстрактуу же информациялык)</a:t>
            </a:r>
            <a:endParaRPr lang="ru-RU" sz="28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Двойная стрелка влево/вверх 9"/>
          <p:cNvSpPr/>
          <p:nvPr/>
        </p:nvSpPr>
        <p:spPr>
          <a:xfrm flipH="1" flipV="1">
            <a:off x="1857356" y="785794"/>
            <a:ext cx="928694" cy="857256"/>
          </a:xfrm>
          <a:prstGeom prst="lef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стрелка влево/вверх 10"/>
          <p:cNvSpPr/>
          <p:nvPr/>
        </p:nvSpPr>
        <p:spPr>
          <a:xfrm flipV="1">
            <a:off x="6357950" y="785794"/>
            <a:ext cx="928694" cy="857256"/>
          </a:xfrm>
          <a:prstGeom prst="lef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57158" y="3071810"/>
            <a:ext cx="3643338" cy="1055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(Предметтик)</a:t>
            </a:r>
          </a:p>
          <a:p>
            <a:pPr algn="ctr"/>
            <a:endParaRPr lang="ru-RU" sz="28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 descr="E:\картинки2\модель\775b92bee8f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14818"/>
            <a:ext cx="1446319" cy="1825310"/>
          </a:xfrm>
          <a:prstGeom prst="rect">
            <a:avLst/>
          </a:prstGeom>
          <a:noFill/>
        </p:spPr>
      </p:pic>
      <p:pic>
        <p:nvPicPr>
          <p:cNvPr id="1027" name="Picture 3" descr="E:\картинки2\модель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4214818"/>
            <a:ext cx="2286016" cy="1813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E:\картинки2\модель\img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195427">
            <a:off x="2210025" y="4427394"/>
            <a:ext cx="1722443" cy="1412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E:\картинки2\модель\1308220414_zmodeller22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846140">
            <a:off x="6715396" y="4411396"/>
            <a:ext cx="1976139" cy="1533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" name="Picture 2" descr="E:\картинки2\растения\39899527_rozovroz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931969"/>
            <a:ext cx="2928958" cy="2568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E:\картинки2\растения\1222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339155"/>
            <a:ext cx="1357322" cy="1661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9" name="Picture 5" descr="E:\картинки2\растения\1205750466_rose_dem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280325"/>
            <a:ext cx="2000264" cy="17985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3" name="Picture 9" descr="E:\картинки2\растения\Клетка-роз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4143380"/>
            <a:ext cx="2155444" cy="20717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5" name="Picture 11" descr="E:\картинки2\растения\00_rk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5140" y="4143380"/>
            <a:ext cx="2057400" cy="20717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1" name="Picture 7" descr="E:\картинки2\растения\default.jpe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4678" y="4500570"/>
            <a:ext cx="2786082" cy="1746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7" name="Picture 13" descr="E:\картинки2\растения\2917523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90865" y="2357430"/>
            <a:ext cx="1238656" cy="1643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8" name="Picture 14" descr="E:\картинки2\растения\1254714063_vroz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78959" y="214290"/>
            <a:ext cx="2678925" cy="1714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9" name="Picture 15" descr="E:\картинки2\растения\010122kapsuli_s_ekstraktom_rozi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72264" y="285728"/>
            <a:ext cx="2119312" cy="1796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3298252" y="3621947"/>
            <a:ext cx="2488194" cy="73574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y-KG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Роза гүлү</a:t>
            </a:r>
            <a:endParaRPr lang="ru-RU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285720" y="642920"/>
          <a:ext cx="8644000" cy="582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2714644"/>
                <a:gridCol w="1571636"/>
                <a:gridCol w="2643208"/>
              </a:tblGrid>
              <a:tr h="1114432">
                <a:tc>
                  <a:txBody>
                    <a:bodyPr/>
                    <a:lstStyle/>
                    <a:p>
                      <a:pPr algn="ctr"/>
                      <a:r>
                        <a:rPr lang="ky-KG" sz="2800" b="1" cap="none" spc="50" dirty="0" smtClean="0">
                          <a:ln w="12700" cmpd="sng">
                            <a:solidFill>
                              <a:schemeClr val="accent6">
                                <a:satMod val="120000"/>
                                <a:shade val="80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tint val="1000"/>
                            </a:schemeClr>
                          </a:solidFill>
                          <a:effectLst>
                            <a:glow rad="53100">
                              <a:schemeClr val="accent6">
                                <a:satMod val="180000"/>
                                <a:alpha val="30000"/>
                              </a:schemeClr>
                            </a:glow>
                          </a:effectLst>
                          <a:latin typeface="Arial" pitchFamily="34" charset="0"/>
                          <a:cs typeface="Arial" pitchFamily="34" charset="0"/>
                        </a:rPr>
                        <a:t>Инфор-мация</a:t>
                      </a:r>
                      <a:endParaRPr lang="ru-RU" sz="2800" b="1" cap="none" spc="50" dirty="0">
                        <a:ln w="12700" cmpd="sng">
                          <a:solidFill>
                            <a:schemeClr val="accent6">
                              <a:satMod val="120000"/>
                              <a:shade val="8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>
                          <a:glow rad="53100">
                            <a:schemeClr val="accent6">
                              <a:satMod val="180000"/>
                              <a:alpha val="30000"/>
                            </a:schemeClr>
                          </a:glo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1" cap="none" spc="50" dirty="0" smtClean="0">
                          <a:ln w="12700" cmpd="sng">
                            <a:solidFill>
                              <a:schemeClr val="accent6">
                                <a:satMod val="120000"/>
                                <a:shade val="80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tint val="1000"/>
                            </a:schemeClr>
                          </a:solidFill>
                          <a:effectLst>
                            <a:glow rad="53100">
                              <a:schemeClr val="accent6">
                                <a:satMod val="180000"/>
                                <a:alpha val="30000"/>
                              </a:schemeClr>
                            </a:glow>
                          </a:effectLst>
                          <a:latin typeface="Arial" pitchFamily="34" charset="0"/>
                          <a:cs typeface="Arial" pitchFamily="34" charset="0"/>
                        </a:rPr>
                        <a:t>Колдонуучу</a:t>
                      </a:r>
                      <a:endParaRPr lang="ru-RU" sz="2800" b="1" cap="none" spc="50" dirty="0">
                        <a:ln w="12700" cmpd="sng">
                          <a:solidFill>
                            <a:schemeClr val="accent6">
                              <a:satMod val="120000"/>
                              <a:shade val="8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>
                          <a:glow rad="53100">
                            <a:schemeClr val="accent6">
                              <a:satMod val="180000"/>
                              <a:alpha val="30000"/>
                            </a:schemeClr>
                          </a:glo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1" cap="none" spc="50" dirty="0" smtClean="0">
                          <a:ln w="12700" cmpd="sng">
                            <a:solidFill>
                              <a:schemeClr val="accent6">
                                <a:satMod val="120000"/>
                                <a:shade val="80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tint val="1000"/>
                            </a:schemeClr>
                          </a:solidFill>
                          <a:effectLst>
                            <a:glow rad="53100">
                              <a:schemeClr val="accent6">
                                <a:satMod val="180000"/>
                                <a:alpha val="30000"/>
                              </a:schemeClr>
                            </a:glow>
                          </a:effectLst>
                          <a:latin typeface="Arial" pitchFamily="34" charset="0"/>
                          <a:cs typeface="Arial" pitchFamily="34" charset="0"/>
                        </a:rPr>
                        <a:t>Инфор-мация</a:t>
                      </a:r>
                      <a:endParaRPr lang="ru-RU" sz="2800" b="1" cap="none" spc="50" dirty="0">
                        <a:ln w="12700" cmpd="sng">
                          <a:solidFill>
                            <a:schemeClr val="accent6">
                              <a:satMod val="120000"/>
                              <a:shade val="8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>
                          <a:glow rad="53100">
                            <a:schemeClr val="accent6">
                              <a:satMod val="180000"/>
                              <a:alpha val="30000"/>
                            </a:schemeClr>
                          </a:glo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1" cap="none" spc="50" dirty="0" smtClean="0">
                          <a:ln w="12700" cmpd="sng">
                            <a:solidFill>
                              <a:schemeClr val="accent6">
                                <a:satMod val="120000"/>
                                <a:shade val="80000"/>
                              </a:schemeClr>
                            </a:solidFill>
                            <a:prstDash val="solid"/>
                          </a:ln>
                          <a:solidFill>
                            <a:schemeClr val="accent6">
                              <a:tint val="1000"/>
                            </a:schemeClr>
                          </a:solidFill>
                          <a:effectLst>
                            <a:glow rad="53100">
                              <a:schemeClr val="accent6">
                                <a:satMod val="180000"/>
                                <a:alpha val="30000"/>
                              </a:schemeClr>
                            </a:glow>
                          </a:effectLst>
                          <a:latin typeface="Arial" pitchFamily="34" charset="0"/>
                          <a:cs typeface="Arial" pitchFamily="34" charset="0"/>
                        </a:rPr>
                        <a:t>Колдонуучу</a:t>
                      </a:r>
                      <a:endParaRPr lang="ru-RU" sz="2800" b="1" cap="none" spc="50" dirty="0">
                        <a:ln w="12700" cmpd="sng">
                          <a:solidFill>
                            <a:schemeClr val="accent6">
                              <a:satMod val="120000"/>
                              <a:shade val="80000"/>
                            </a:schemeClr>
                          </a:solidFill>
                          <a:prstDash val="solid"/>
                        </a:ln>
                        <a:solidFill>
                          <a:schemeClr val="accent6">
                            <a:tint val="1000"/>
                          </a:schemeClr>
                        </a:solidFill>
                        <a:effectLst>
                          <a:glow rad="53100">
                            <a:schemeClr val="accent6">
                              <a:satMod val="180000"/>
                              <a:alpha val="30000"/>
                            </a:schemeClr>
                          </a:glo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2">
                <a:tc>
                  <a:txBody>
                    <a:bodyPr/>
                    <a:lstStyle/>
                    <a:p>
                      <a:endParaRPr lang="ru-RU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y-KG" sz="2800" b="0" cap="none" spc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Коллекционер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Атыр жасагандар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2">
                <a:tc>
                  <a:txBody>
                    <a:bodyPr/>
                    <a:lstStyle/>
                    <a:p>
                      <a:endParaRPr lang="ru-RU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Гүл сатуучу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Медициналык дары</a:t>
                      </a:r>
                      <a:r>
                        <a:rPr lang="ky-KG" sz="2800" b="0" cap="none" spc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дармек  жасагандар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2">
                <a:tc>
                  <a:txBody>
                    <a:bodyPr/>
                    <a:lstStyle/>
                    <a:p>
                      <a:endParaRPr lang="ru-RU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Биолог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Окуучулар, студенттер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2">
                <a:tc>
                  <a:txBody>
                    <a:bodyPr/>
                    <a:lstStyle/>
                    <a:p>
                      <a:endParaRPr lang="ru-RU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Багбан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800" b="0" cap="none" spc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Сүрөтчүлөр</a:t>
                      </a:r>
                      <a:endParaRPr lang="ru-RU" sz="2800" b="0" cap="none" spc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E:\картинки2\растения\1222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948768" cy="7858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9" name="Picture 5" descr="E:\картинки2\растения\1205750466_rose_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785926"/>
            <a:ext cx="1118305" cy="1005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3" name="Picture 9" descr="E:\картинки2\растения\Клетка-роз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286256"/>
            <a:ext cx="1071570" cy="102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5" name="Picture 11" descr="E:\картинки2\растения\00_r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429264"/>
            <a:ext cx="929187" cy="935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1" name="Picture 7" descr="E:\картинки2\растения\default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1928802"/>
            <a:ext cx="1143008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7" name="Picture 13" descr="E:\картинки2\растения\2917523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4942" y="4311974"/>
            <a:ext cx="785818" cy="1000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8" name="Picture 14" descr="E:\картинки2\растения\1254714063_vroz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5429264"/>
            <a:ext cx="1451084" cy="928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9" name="Picture 15" descr="E:\картинки2\растения\010122kapsuli_s_ekstraktom_roz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72066" y="3000372"/>
            <a:ext cx="1152153" cy="916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5720" y="357166"/>
            <a:ext cx="8286808" cy="2500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Информациялык моделди түзүүдө эң биринчиден максат коюлуш керек, андан кийин ошол максатка ылайык маалыматты чогултуп, моделди түзөбүз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Шестиугольник 10"/>
          <p:cNvSpPr/>
          <p:nvPr/>
        </p:nvSpPr>
        <p:spPr>
          <a:xfrm>
            <a:off x="214282" y="3571876"/>
            <a:ext cx="2071702" cy="1785950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Объект</a:t>
            </a:r>
          </a:p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(Түп нуска)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2357422" y="4286256"/>
            <a:ext cx="357190" cy="4286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713457" y="3214686"/>
            <a:ext cx="715534" cy="2786082"/>
            <a:chOff x="3316068" y="3143248"/>
            <a:chExt cx="1113056" cy="2786082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428992" y="3143248"/>
              <a:ext cx="1000132" cy="278608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384511" y="4112435"/>
              <a:ext cx="2677014" cy="81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y-KG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Максат коюлат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Прямоугольник с двумя вырезанными противолежащими углами 16"/>
          <p:cNvSpPr/>
          <p:nvPr/>
        </p:nvSpPr>
        <p:spPr>
          <a:xfrm>
            <a:off x="3929058" y="3786190"/>
            <a:ext cx="2286016" cy="1500198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Маалымат чогултулат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Шестиугольник 17"/>
          <p:cNvSpPr/>
          <p:nvPr/>
        </p:nvSpPr>
        <p:spPr>
          <a:xfrm>
            <a:off x="6715140" y="3571876"/>
            <a:ext cx="2143172" cy="1785950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Инф. Модель түзүлөт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3500430" y="4286256"/>
            <a:ext cx="357190" cy="4286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6286512" y="4286256"/>
            <a:ext cx="357190" cy="4286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428596" y="714356"/>
            <a:ext cx="8215370" cy="50720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Информациялык</a:t>
            </a: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Модель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-бул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изилдөөчү үчүн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объекттин эң маанилүү касиеттерин чагылдырган максатка ылайык тандалып алынган маалыматтар жыйындысы</a:t>
            </a:r>
            <a:endParaRPr lang="ru-RU" sz="40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451456" y="428604"/>
            <a:ext cx="2415510" cy="428628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Аныктама</a:t>
            </a:r>
            <a:r>
              <a:rPr lang="ru-R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7" name="Прямоугольник с двумя вырезанными противолежащими углами 6"/>
          <p:cNvSpPr/>
          <p:nvPr/>
        </p:nvSpPr>
        <p:spPr>
          <a:xfrm>
            <a:off x="357158" y="214290"/>
            <a:ext cx="8501122" cy="107157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Информациялык моделди берүү формалары</a:t>
            </a:r>
            <a:endParaRPr lang="ru-RU" sz="32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1928794" y="1357298"/>
            <a:ext cx="5572164" cy="500066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y-KG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Жаңсоо же сигналдар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с двумя вырезанными противолежащими углами 10"/>
          <p:cNvSpPr/>
          <p:nvPr/>
        </p:nvSpPr>
        <p:spPr>
          <a:xfrm>
            <a:off x="1928794" y="2000240"/>
            <a:ext cx="5572164" cy="500066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Оозеки же сөз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с двумя вырезанными противолежащими углами 11"/>
          <p:cNvSpPr/>
          <p:nvPr/>
        </p:nvSpPr>
        <p:spPr>
          <a:xfrm>
            <a:off x="1928794" y="2643182"/>
            <a:ext cx="5572164" cy="500066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Символдук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с двумя вырезанными противолежащими углами 12"/>
          <p:cNvSpPr/>
          <p:nvPr/>
        </p:nvSpPr>
        <p:spPr>
          <a:xfrm>
            <a:off x="2428860" y="3286124"/>
            <a:ext cx="5643602" cy="1071570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Текст, сан, атайын символдор(нота, формула ж.б.)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с двумя вырезанными противолежащими углами 13"/>
          <p:cNvSpPr/>
          <p:nvPr/>
        </p:nvSpPr>
        <p:spPr>
          <a:xfrm>
            <a:off x="1928794" y="5143512"/>
            <a:ext cx="5572164" cy="500066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Таблицалык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с двумя вырезанными противолежащими углами 14"/>
          <p:cNvSpPr/>
          <p:nvPr/>
        </p:nvSpPr>
        <p:spPr>
          <a:xfrm>
            <a:off x="1928794" y="4500570"/>
            <a:ext cx="5572164" cy="500066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с двумя вырезанными противолежащими углами 9"/>
          <p:cNvSpPr/>
          <p:nvPr/>
        </p:nvSpPr>
        <p:spPr>
          <a:xfrm>
            <a:off x="1928794" y="5715016"/>
            <a:ext cx="5572164" cy="500066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Компьютердик модель</a:t>
            </a:r>
            <a:endParaRPr lang="ru-RU" sz="32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222</Words>
  <Application>Microsoft Office PowerPoint</Application>
  <PresentationFormat>Экран (4:3)</PresentationFormat>
  <Paragraphs>82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1212</cp:lastModifiedBy>
  <cp:revision>1132</cp:revision>
  <dcterms:created xsi:type="dcterms:W3CDTF">2011-07-20T10:28:55Z</dcterms:created>
  <dcterms:modified xsi:type="dcterms:W3CDTF">2020-01-12T07:38:01Z</dcterms:modified>
</cp:coreProperties>
</file>