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6EE-D50A-49E2-8D0A-909C4A57E203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26E-CB66-4913-99D2-A3704732C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26E-CB66-4913-99D2-A3704732CF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78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	В древнем Вавилоне примерно во </a:t>
            </a:r>
            <a:r>
              <a:rPr lang="en-US" dirty="0" smtClean="0"/>
              <a:t>II </a:t>
            </a:r>
            <a:r>
              <a:rPr lang="ru-RU" dirty="0" smtClean="0"/>
              <a:t>тысячелетие до нашей эры была такая система счисления - числа менее 60 обозначались с помощью двух знаков. Они имели клинообразный вид, так как вавилоняне писали на глиняных табличках палочками треугольной формы. Числа больше 60 записывались по разрядам, с небольшими пробелами между ними.</a:t>
            </a:r>
          </a:p>
          <a:p>
            <a:r>
              <a:rPr lang="ru-RU" dirty="0" smtClean="0"/>
              <a:t>	Лишь в </a:t>
            </a:r>
            <a:r>
              <a:rPr lang="en-US" dirty="0" smtClean="0"/>
              <a:t>V </a:t>
            </a:r>
            <a:r>
              <a:rPr lang="ru-RU" dirty="0" smtClean="0"/>
              <a:t>веке до нашей эры был введен особый знак  - наклонный клин для обозначения пропущенных разрядов, игравший роль нуля.</a:t>
            </a:r>
          </a:p>
          <a:p>
            <a:r>
              <a:rPr lang="ru-RU" dirty="0" smtClean="0"/>
              <a:t>1*60*60+2*60+5 = 3725</a:t>
            </a:r>
          </a:p>
          <a:p>
            <a:r>
              <a:rPr lang="ru-RU" dirty="0" smtClean="0"/>
              <a:t>2*60*60+3</a:t>
            </a:r>
            <a:r>
              <a:rPr lang="en-US" dirty="0" smtClean="0"/>
              <a:t> = </a:t>
            </a:r>
            <a:r>
              <a:rPr lang="ru-RU" dirty="0" smtClean="0"/>
              <a:t>7203</a:t>
            </a:r>
          </a:p>
          <a:p>
            <a:r>
              <a:rPr lang="ru-RU" b="1" i="1" u="sng" dirty="0" smtClean="0"/>
              <a:t>Недостатки непозиционных системы счисления</a:t>
            </a:r>
            <a:endParaRPr lang="ru-RU" b="1" i="1" dirty="0" smtClean="0"/>
          </a:p>
          <a:p>
            <a:r>
              <a:rPr lang="ru-RU" dirty="0" smtClean="0"/>
              <a:t>Непозиционные системы счисления имеют ряд существенных недостатков:</a:t>
            </a:r>
          </a:p>
          <a:p>
            <a:r>
              <a:rPr lang="ru-RU" dirty="0" smtClean="0"/>
              <a:t>1.    Существует постоянная  потребность введения новых знаков для записи больших чисел.</a:t>
            </a:r>
          </a:p>
          <a:p>
            <a:r>
              <a:rPr lang="ru-RU" dirty="0" smtClean="0"/>
              <a:t>2.    Невозможно представлять дробные и отрицательные числа.</a:t>
            </a:r>
          </a:p>
          <a:p>
            <a:r>
              <a:rPr lang="ru-RU" dirty="0" smtClean="0"/>
              <a:t>3.    Сложно выполнять арифметические операции, так как не существует алгоритмов их выполнения. В частности, у всех народов наряду с системами счисления были способы пальцевого счета, а у греков был счетная доска абак – что-то наподобие наших счетов.</a:t>
            </a:r>
          </a:p>
          <a:p>
            <a:r>
              <a:rPr lang="ru-RU" dirty="0" smtClean="0"/>
              <a:t>Но мы до сих пор пользуемся элементами непозиционной системы счисления в обыденной речи, в частности, мы говорим сто, а не десять десятков, тысяча, миллион, миллиард, триллион.</a:t>
            </a:r>
          </a:p>
          <a:p>
            <a:r>
              <a:rPr lang="ru-RU" dirty="0" smtClean="0"/>
              <a:t>Далее рассмотрим позиционные системы счисления.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F688F6-805E-4CCD-B93E-E0892A92D9D4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	Арабская нумерация самая распространенная на сегодняшний день нумерация, которой мы пользуемся в настоящее время.</a:t>
            </a:r>
          </a:p>
          <a:p>
            <a:pPr algn="just"/>
            <a:r>
              <a:rPr lang="ru-RU" dirty="0" smtClean="0"/>
              <a:t>	Применяемые в настоящее время цифры 1234567890 сложились в Индии около 400 </a:t>
            </a:r>
            <a:r>
              <a:rPr lang="ru-RU" dirty="0" err="1" smtClean="0"/>
              <a:t>г.н.э</a:t>
            </a:r>
            <a:r>
              <a:rPr lang="ru-RU" dirty="0" smtClean="0"/>
              <a:t>. Арабы стали пользоваться подобной нумерацией около 800 </a:t>
            </a:r>
            <a:r>
              <a:rPr lang="ru-RU" dirty="0" err="1" smtClean="0"/>
              <a:t>г.н.э</a:t>
            </a:r>
            <a:r>
              <a:rPr lang="ru-RU" dirty="0" smtClean="0"/>
              <a:t>., а примерно в 1200 </a:t>
            </a:r>
            <a:r>
              <a:rPr lang="ru-RU" dirty="0" err="1" smtClean="0"/>
              <a:t>г.н.э</a:t>
            </a:r>
            <a:r>
              <a:rPr lang="ru-RU" dirty="0" smtClean="0"/>
              <a:t>. ее начали применять в Европе, однако в Европе они стали известны благодаря трудам арабских математиков, и потому за ними утвердилось название «арабские», хотя сами арабы вплоть до настоящего времени пользуются совсем другими символами. </a:t>
            </a:r>
          </a:p>
          <a:p>
            <a:pPr algn="just"/>
            <a:r>
              <a:rPr lang="ru-RU" dirty="0" smtClean="0"/>
              <a:t>	Форма «арабских» цифр со временем сильно изменялась. Та форма, в которой мы их пишем, установилась</a:t>
            </a:r>
            <a:r>
              <a:rPr lang="en-US" dirty="0" smtClean="0"/>
              <a:t>XVI</a:t>
            </a:r>
            <a:r>
              <a:rPr lang="ru-RU" dirty="0" smtClean="0"/>
              <a:t>веке. </a:t>
            </a:r>
          </a:p>
          <a:p>
            <a:r>
              <a:rPr lang="ru-RU" dirty="0" smtClean="0"/>
              <a:t>	В России арабская нумерация стала использоваться при Петре I (до конца XVII века сохранилась славянская нумерация).</a:t>
            </a:r>
          </a:p>
          <a:p>
            <a:r>
              <a:rPr lang="ru-RU" dirty="0" smtClean="0"/>
              <a:t>	По мнению </a:t>
            </a:r>
            <a:r>
              <a:rPr lang="ru-RU" dirty="0" err="1" smtClean="0"/>
              <a:t>марроканского</a:t>
            </a:r>
            <a:r>
              <a:rPr lang="ru-RU" dirty="0" smtClean="0"/>
              <a:t> историка </a:t>
            </a:r>
            <a:r>
              <a:rPr lang="ru-RU" dirty="0" err="1" smtClean="0"/>
              <a:t>Абделькари</a:t>
            </a:r>
            <a:r>
              <a:rPr lang="ru-RU" dirty="0" smtClean="0"/>
              <a:t> </a:t>
            </a:r>
            <a:r>
              <a:rPr lang="ru-RU" dirty="0" err="1" smtClean="0"/>
              <a:t>Боунжира</a:t>
            </a:r>
            <a:r>
              <a:rPr lang="ru-RU" dirty="0" smtClean="0"/>
              <a:t> арабским цифрам  в их первоначальном варианте было придано значение в строгом соответствии с числом углов, которые образуют фигуры.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148F9D-8725-43E9-B6F6-97D0C005D5FA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Следует помнить и не забывать, что первый разряд числа является нулевым.</a:t>
            </a: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B3A6B0-BDDD-44B0-98CF-082F35FD8B76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	Десятичная система счисления, привычная для нас, не является наилучшей для использования в ЭВМ. Для изображения любого числа в десятичной системе счисления требуется десять различных символов. При реализации в ЭВМ этой системы счисления необходимы функциональные элементы, имеющие ровно десять устойчивых состояний, каждое из которых ставится в соответствие определенной цифре.</a:t>
            </a:r>
          </a:p>
          <a:p>
            <a:pPr>
              <a:defRPr/>
            </a:pPr>
            <a:r>
              <a:rPr lang="ru-RU" dirty="0" smtClean="0"/>
              <a:t>	Компьютеры используют двоичную систему потому, что она имеет ряд преимуществ перед другими системами: </a:t>
            </a:r>
          </a:p>
          <a:p>
            <a:pPr>
              <a:defRPr/>
            </a:pPr>
            <a:r>
              <a:rPr lang="ru-RU" dirty="0" smtClean="0"/>
              <a:t>для ее реализации нужны технические устройства с двумя устойчивыми состояниями (есть ток — нет тока, намагничен — не намагничен и т.п.), а не, например, с десятью, — как в десятичной; представление информации посредством только двух состояний надежно и помехоустойчиво; возможно применение аппарата булевой алгебры для выполнения логических преобразований информации; двоичная арифметика намного проще десятичной. </a:t>
            </a:r>
          </a:p>
          <a:p>
            <a:pPr>
              <a:defRPr/>
            </a:pPr>
            <a:r>
              <a:rPr lang="ru-RU" dirty="0" smtClean="0"/>
              <a:t>	Недостаток двоичной системы — быстрый рост числа разрядов, необходимых для записи чисел.</a:t>
            </a:r>
          </a:p>
          <a:p>
            <a:pPr>
              <a:defRPr/>
            </a:pPr>
            <a:r>
              <a:rPr lang="ru-RU" dirty="0" smtClean="0"/>
              <a:t>	Широкое применение в ЭВМ нашли также восьмеричная и шестнадцатеричная системы счисления. Обмен информацией между устройствами большинства ЭВМ осуществляется путем передачи двоичных слов. Пользоваться такими словами из-за их большой длины и зрительной однородности человеку неудобно. Поэтому специалисты (программисты, инженеры) как на этапах составления несложных программ для </a:t>
            </a:r>
            <a:r>
              <a:rPr lang="ru-RU" dirty="0" err="1" smtClean="0"/>
              <a:t>микроЭВМ</a:t>
            </a:r>
            <a:r>
              <a:rPr lang="ru-RU" dirty="0" smtClean="0"/>
              <a:t>, их отладки, ручного ввода-вывода данных, так и на этапах их разработки, создания, настройки вычислительных систем заменяют коды машинных команд, адреса и операнды на эквивалентные им величины в восьмеричной или шестнадцатеричной системе счисления. В результате длина исходного слова сокращается в 3 или 4 раза соответственно. Это делает информацию более удобной для рассмотрения и анализа. Таким образом, восьмеричная и шестнадцатеричная системы счисления выступают в качестве простейшего языка общения человека с ЭВМ, достаточно близкого как к привычной для человека десятичной системе счисления, так и к двоичному "языку" машины.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7029C6-666C-4928-8E31-3BF51A930DCC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5264A9-1203-4E97-9199-1FF1F6E43F36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C104F8C-27AF-4661-9D98-66BE976D78B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gif"/><Relationship Id="rId3" Type="http://schemas.openxmlformats.org/officeDocument/2006/relationships/image" Target="../media/image12.jpeg"/><Relationship Id="rId7" Type="http://schemas.openxmlformats.org/officeDocument/2006/relationships/image" Target="../media/image16.gif"/><Relationship Id="rId12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11" Type="http://schemas.openxmlformats.org/officeDocument/2006/relationships/image" Target="../media/image20.gif"/><Relationship Id="rId5" Type="http://schemas.openxmlformats.org/officeDocument/2006/relationships/image" Target="../media/image14.gif"/><Relationship Id="rId15" Type="http://schemas.openxmlformats.org/officeDocument/2006/relationships/image" Target="../media/image24.png"/><Relationship Id="rId10" Type="http://schemas.openxmlformats.org/officeDocument/2006/relationships/image" Target="../media/image19.gif"/><Relationship Id="rId4" Type="http://schemas.openxmlformats.org/officeDocument/2006/relationships/image" Target="../media/image13.jpeg"/><Relationship Id="rId9" Type="http://schemas.openxmlformats.org/officeDocument/2006/relationships/image" Target="../media/image18.gif"/><Relationship Id="rId14" Type="http://schemas.openxmlformats.org/officeDocument/2006/relationships/image" Target="../media/image2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6951" y="1243180"/>
            <a:ext cx="78701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Позициялык</a:t>
            </a:r>
            <a:r>
              <a:rPr lang="ru-RU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5400" b="1" cap="all" spc="0" dirty="0" err="1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эсептоо</a:t>
            </a:r>
            <a:r>
              <a:rPr lang="ru-RU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ru-RU" sz="54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системасы</a:t>
            </a:r>
            <a:endParaRPr lang="ru-RU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8" descr="arg-0-25-trans-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" y="3140968"/>
            <a:ext cx="9525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rg-2-50-tran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100965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 descr="arg-8-50-tran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76" y="2997506"/>
            <a:ext cx="9112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arg-1-25-trans-y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82083"/>
            <a:ext cx="9906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arg-6-25-trans-y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47540"/>
            <a:ext cx="952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60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1000125" y="2000250"/>
            <a:ext cx="2000250" cy="438150"/>
          </a:xfrm>
          <a:extLst/>
        </p:spPr>
        <p:txBody>
          <a:bodyPr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-бирдик</a:t>
            </a:r>
          </a:p>
        </p:txBody>
      </p:sp>
      <p:pic>
        <p:nvPicPr>
          <p:cNvPr id="11267" name="Рисунок 3" descr="image059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28938"/>
            <a:ext cx="4819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AutoShape 8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2800" b="1" u="sng">
              <a:solidFill>
                <a:srgbClr val="910120"/>
              </a:solidFill>
              <a:latin typeface="Comic Sans MS" pitchFamily="66" charset="0"/>
            </a:endParaRPr>
          </a:p>
          <a:p>
            <a:r>
              <a:rPr lang="ru-RU" sz="3000" b="1" u="sng">
                <a:solidFill>
                  <a:srgbClr val="910120"/>
                </a:solidFill>
                <a:latin typeface="Comic Sans MS" pitchFamily="66" charset="0"/>
              </a:rPr>
              <a:t>ПОЗИЦИЯЛЫК ЭСЕПТӨӨ СИСТЕМАСЫ</a:t>
            </a:r>
            <a:r>
              <a:rPr lang="ru-RU" sz="2800" b="1" u="sng">
                <a:solidFill>
                  <a:srgbClr val="910120"/>
                </a:solidFill>
                <a:latin typeface="Comic Sans MS" pitchFamily="66" charset="0"/>
              </a:rPr>
              <a:t/>
            </a:r>
            <a:br>
              <a:rPr lang="ru-RU" sz="2800" b="1" u="sng">
                <a:solidFill>
                  <a:srgbClr val="910120"/>
                </a:solidFill>
                <a:latin typeface="Comic Sans MS" pitchFamily="66" charset="0"/>
              </a:rPr>
            </a:br>
            <a:endParaRPr lang="ru-RU" sz="2800"/>
          </a:p>
        </p:txBody>
      </p:sp>
      <p:pic>
        <p:nvPicPr>
          <p:cNvPr id="11269" name="Picture 14" descr="D:\вика\УММ\Все есть число, — говорили пифагорийцы.files\image0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4095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6" descr="D:\вика\УММ\Все есть число, — говорили пифагорийцы.files\image06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714500"/>
            <a:ext cx="5000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8" descr="D:\вика\УММ\Все есть число, — говорили пифагорийцы.files\image06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785938"/>
            <a:ext cx="428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4357688" y="2000250"/>
            <a:ext cx="2000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- ондук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7572375" y="2000250"/>
            <a:ext cx="1143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0" hangingPunct="0">
              <a:defRPr/>
            </a:pPr>
            <a:r>
              <a:rPr lang="ru-RU" sz="2800" kern="0" dirty="0">
                <a:latin typeface="Times New Roman" pitchFamily="18" charset="0"/>
                <a:ea typeface="+mj-ea"/>
                <a:cs typeface="Times New Roman" pitchFamily="18" charset="0"/>
              </a:rPr>
              <a:t>- ноль</a:t>
            </a:r>
          </a:p>
        </p:txBody>
      </p:sp>
      <p:sp>
        <p:nvSpPr>
          <p:cNvPr id="18442" name="Заголовок 1"/>
          <p:cNvSpPr txBox="1">
            <a:spLocks/>
          </p:cNvSpPr>
          <p:nvPr/>
        </p:nvSpPr>
        <p:spPr bwMode="auto">
          <a:xfrm>
            <a:off x="214313" y="785813"/>
            <a:ext cx="86439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Вавилондук</a:t>
            </a:r>
            <a:r>
              <a:rPr lang="ru-RU" sz="2800" b="1" dirty="0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эсептөө</a:t>
            </a:r>
            <a:r>
              <a:rPr lang="ru-RU" sz="2800" b="1" dirty="0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системасы</a:t>
            </a:r>
            <a:endParaRPr lang="ru-RU" sz="2800" b="1" dirty="0">
              <a:solidFill>
                <a:srgbClr val="91012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ky-KG" sz="2800" dirty="0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(алтымыштык)</a:t>
            </a:r>
            <a:endParaRPr lang="ru-RU" sz="2800" dirty="0">
              <a:solidFill>
                <a:srgbClr val="91012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" name="Группа 45"/>
          <p:cNvGrpSpPr>
            <a:grpSpLocks/>
          </p:cNvGrpSpPr>
          <p:nvPr/>
        </p:nvGrpSpPr>
        <p:grpSpPr bwMode="auto">
          <a:xfrm>
            <a:off x="5429250" y="2857500"/>
            <a:ext cx="714375" cy="561975"/>
            <a:chOff x="587375" y="30163"/>
            <a:chExt cx="387350" cy="419100"/>
          </a:xfrm>
        </p:grpSpPr>
        <p:pic>
          <p:nvPicPr>
            <p:cNvPr id="18455" name="Picture 21" descr="D:\вика\УММ\Все есть число, — говорили пифагорийцы.files\image06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30163"/>
              <a:ext cx="1333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56" name="Группа 44"/>
            <p:cNvGrpSpPr>
              <a:grpSpLocks/>
            </p:cNvGrpSpPr>
            <p:nvPr/>
          </p:nvGrpSpPr>
          <p:grpSpPr bwMode="auto">
            <a:xfrm>
              <a:off x="587375" y="30163"/>
              <a:ext cx="387350" cy="419100"/>
              <a:chOff x="587375" y="30163"/>
              <a:chExt cx="387350" cy="419100"/>
            </a:xfrm>
          </p:grpSpPr>
          <p:pic>
            <p:nvPicPr>
              <p:cNvPr id="18457" name="Picture 20" descr="D:\вика\УММ\Все есть число, — говорили пифагорийцы.files\image067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375" y="30163"/>
                <a:ext cx="13335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8" name="Picture 22" descr="D:\вика\УММ\Все есть число, — говорили пифагорийцы.files\image067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375" y="30163"/>
                <a:ext cx="13335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" name="Группа 48"/>
          <p:cNvGrpSpPr>
            <a:grpSpLocks/>
          </p:cNvGrpSpPr>
          <p:nvPr/>
        </p:nvGrpSpPr>
        <p:grpSpPr bwMode="auto">
          <a:xfrm>
            <a:off x="5429250" y="3571875"/>
            <a:ext cx="571500" cy="561975"/>
            <a:chOff x="5643570" y="3786190"/>
            <a:chExt cx="423864" cy="419100"/>
          </a:xfrm>
        </p:grpSpPr>
        <p:pic>
          <p:nvPicPr>
            <p:cNvPr id="18453" name="Picture 23" descr="D:\вика\УММ\Все есть число, — говорили пифагорийцы.files\image06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570" y="3786190"/>
              <a:ext cx="2095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4" name="Picture 24" descr="D:\вика\УММ\Все есть число, — говорили пифагорийцы.files\image06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884" y="3786190"/>
              <a:ext cx="2095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Группа 47"/>
          <p:cNvGrpSpPr>
            <a:grpSpLocks/>
          </p:cNvGrpSpPr>
          <p:nvPr/>
        </p:nvGrpSpPr>
        <p:grpSpPr bwMode="auto">
          <a:xfrm>
            <a:off x="5429250" y="4286250"/>
            <a:ext cx="1143000" cy="633413"/>
            <a:chOff x="1714480" y="0"/>
            <a:chExt cx="919168" cy="419100"/>
          </a:xfrm>
        </p:grpSpPr>
        <p:pic>
          <p:nvPicPr>
            <p:cNvPr id="18448" name="Picture 25" descr="D:\вика\УММ\Все есть число, — говорили пифагорийцы.files\image06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0"/>
              <a:ext cx="2095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9" name="Picture 26" descr="D:\вика\УММ\Все есть число, — говорили пифагорийцы.files\image06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0"/>
              <a:ext cx="2095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27" descr="D:\вика\УММ\Все есть число, — говорили пифагорийцы.files\image06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0"/>
              <a:ext cx="2095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1" name="Picture 28" descr="D:\вика\УММ\Все есть число, — говорили пифагорийцы.files\image06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0"/>
              <a:ext cx="1333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Picture 29" descr="D:\вика\УММ\Все есть число, — говорили пифагорийцы.files\image06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0"/>
              <a:ext cx="1333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/>
          <a:srcRect l="42675" t="78320" r="35351" b="8984"/>
          <a:stretch>
            <a:fillRect/>
          </a:stretch>
        </p:blipFill>
        <p:spPr bwMode="auto">
          <a:xfrm>
            <a:off x="5552216" y="5301208"/>
            <a:ext cx="2736850" cy="14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94474"/>
              </p:ext>
            </p:extLst>
          </p:nvPr>
        </p:nvGraphicFramePr>
        <p:xfrm>
          <a:off x="2670212" y="6421415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41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1500188" y="857250"/>
            <a:ext cx="6353175" cy="500063"/>
          </a:xfrm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smtClean="0">
                <a:solidFill>
                  <a:srgbClr val="910120"/>
                </a:solidFill>
                <a:latin typeface="Comic Sans MS" pitchFamily="66" charset="0"/>
              </a:rPr>
              <a:t>ОНДУК ЭСЕПТОО СИСТЕМАСЫ</a:t>
            </a:r>
          </a:p>
        </p:txBody>
      </p:sp>
      <p:sp>
        <p:nvSpPr>
          <p:cNvPr id="20483" name="AutoShape 8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2800" b="1" u="sng">
              <a:solidFill>
                <a:srgbClr val="910120"/>
              </a:solidFill>
              <a:latin typeface="Comic Sans MS" pitchFamily="66" charset="0"/>
            </a:endParaRPr>
          </a:p>
          <a:p>
            <a:r>
              <a:rPr lang="ru-RU" sz="3000" b="1" u="sng">
                <a:solidFill>
                  <a:srgbClr val="910120"/>
                </a:solidFill>
                <a:latin typeface="Comic Sans MS" pitchFamily="66" charset="0"/>
              </a:rPr>
              <a:t>ПОЗИЦИЯЛЫК ЭСЕПТӨӨ СИСТЕМАСЫ</a:t>
            </a:r>
            <a:endParaRPr lang="ru-RU" sz="2800"/>
          </a:p>
        </p:txBody>
      </p:sp>
      <p:pic>
        <p:nvPicPr>
          <p:cNvPr id="6" name="Рисунок 5" descr="image08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/>
          <a:stretch>
            <a:fillRect/>
          </a:stretch>
        </p:blipFill>
        <p:spPr bwMode="auto">
          <a:xfrm>
            <a:off x="681038" y="1785938"/>
            <a:ext cx="5329237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lip_image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715000"/>
            <a:ext cx="7250112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Группа 26"/>
          <p:cNvGrpSpPr>
            <a:grpSpLocks/>
          </p:cNvGrpSpPr>
          <p:nvPr/>
        </p:nvGrpSpPr>
        <p:grpSpPr bwMode="auto">
          <a:xfrm>
            <a:off x="2357438" y="1357313"/>
            <a:ext cx="4295775" cy="428625"/>
            <a:chOff x="2490781" y="1357297"/>
            <a:chExt cx="4295798" cy="428629"/>
          </a:xfrm>
        </p:grpSpPr>
        <p:pic>
          <p:nvPicPr>
            <p:cNvPr id="20488" name="Picture 12" descr="6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6" y="1357298"/>
              <a:ext cx="428629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3" descr="7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0" name="Picture 14" descr="8"/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1357298"/>
              <a:ext cx="428629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1" name="Picture 15" descr="9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50" y="1357298"/>
              <a:ext cx="428629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2" name="Picture 9" descr="3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3" name="Picture 10" descr="4"/>
            <p:cNvPicPr>
              <a:picLocks noChangeAspect="1" noChangeArrowheads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396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4" name="Picture 11" descr="5"/>
            <p:cNvPicPr>
              <a:picLocks noChangeAspect="1" noChangeArrowheads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Picture 6" descr="0"/>
            <p:cNvPicPr>
              <a:picLocks noChangeAspect="1" noChangeArrowheads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781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6" name="Picture 7" descr="1"/>
            <p:cNvPicPr>
              <a:picLocks noChangeAspect="1" noChangeArrowheads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926" y="1357297"/>
              <a:ext cx="427041" cy="42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7" name="Picture 8" descr="2"/>
            <p:cNvPicPr>
              <a:picLocks noChangeAspect="1" noChangeArrowheads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68" y="1357298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4" name="Picture 13" descr="пальцы0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t="10207" r="41313" b="24550"/>
          <a:stretch>
            <a:fillRect/>
          </a:stretch>
        </p:blipFill>
        <p:spPr bwMode="auto">
          <a:xfrm>
            <a:off x="5867400" y="2492375"/>
            <a:ext cx="2757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3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2938"/>
            <a:ext cx="9144000" cy="1346200"/>
          </a:xfrm>
        </p:spPr>
        <p:txBody>
          <a:bodyPr/>
          <a:lstStyle/>
          <a:p>
            <a:pPr marR="0" algn="just" eaLnBrk="1" hangingPunct="1"/>
            <a:endParaRPr lang="ru-RU" sz="3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marR="0" eaLnBrk="1" hangingPunct="1"/>
            <a:r>
              <a:rPr lang="ru-RU" b="1" smtClean="0">
                <a:solidFill>
                  <a:srgbClr val="003300"/>
                </a:solidFill>
                <a:latin typeface="Comic Sans MS" pitchFamily="66" charset="0"/>
              </a:rPr>
              <a:t>ОНДУК 0,1,2,3,4,5,6,7,8,9 </a:t>
            </a:r>
          </a:p>
        </p:txBody>
      </p:sp>
      <p:sp>
        <p:nvSpPr>
          <p:cNvPr id="19459" name="AutoShape 8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2800" b="1" u="sng">
              <a:solidFill>
                <a:srgbClr val="910120"/>
              </a:solidFill>
              <a:latin typeface="Comic Sans MS" pitchFamily="66" charset="0"/>
            </a:endParaRPr>
          </a:p>
          <a:p>
            <a:r>
              <a:rPr lang="ru-RU" sz="3000" b="1" u="sng">
                <a:solidFill>
                  <a:srgbClr val="910120"/>
                </a:solidFill>
                <a:latin typeface="Comic Sans MS" pitchFamily="66" charset="0"/>
              </a:rPr>
              <a:t>ПОЗИЦИЯЛЫК ЭСЕПТӨӨ СИСТЕМАСЫ</a:t>
            </a:r>
            <a:endParaRPr lang="ru-RU" sz="280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 bwMode="auto">
          <a:xfrm>
            <a:off x="186106" y="313083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3200" b="1" dirty="0">
                <a:latin typeface="Comic Sans MS" pitchFamily="66" charset="0"/>
              </a:rPr>
              <a:t>ОН ЭКИЛИК </a:t>
            </a:r>
            <a:endParaRPr lang="en-US" sz="3200" b="1" dirty="0">
              <a:latin typeface="Comic Sans MS" pitchFamily="66" charset="0"/>
            </a:endParaRPr>
          </a:p>
          <a:p>
            <a:pPr algn="ctr" eaLnBrk="1" hangingPunct="1"/>
            <a:r>
              <a:rPr lang="ru-RU" sz="3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0, 1, 2, 3, 4, 5, 6, 7, 8, 9, </a:t>
            </a:r>
            <a:r>
              <a:rPr lang="en-US" sz="3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ru-RU" sz="3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endParaRPr lang="ru-RU" sz="800" b="1" dirty="0">
              <a:solidFill>
                <a:srgbClr val="910120"/>
              </a:solidFill>
              <a:latin typeface="Comic Sans MS" pitchFamily="66" charset="0"/>
            </a:endParaRPr>
          </a:p>
        </p:txBody>
      </p:sp>
      <p:grpSp>
        <p:nvGrpSpPr>
          <p:cNvPr id="2" name="Группа 21"/>
          <p:cNvGrpSpPr>
            <a:grpSpLocks/>
          </p:cNvGrpSpPr>
          <p:nvPr/>
        </p:nvGrpSpPr>
        <p:grpSpPr bwMode="auto">
          <a:xfrm>
            <a:off x="428625" y="4286250"/>
            <a:ext cx="1381125" cy="1238250"/>
            <a:chOff x="571472" y="4786322"/>
            <a:chExt cx="1381128" cy="1238252"/>
          </a:xfrm>
        </p:grpSpPr>
        <p:pic>
          <p:nvPicPr>
            <p:cNvPr id="19474" name="Рисунок 17" descr="143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5072074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5" name="Рисунок 18" descr="142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4786322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Группа 22"/>
          <p:cNvGrpSpPr>
            <a:grpSpLocks/>
          </p:cNvGrpSpPr>
          <p:nvPr/>
        </p:nvGrpSpPr>
        <p:grpSpPr bwMode="auto">
          <a:xfrm>
            <a:off x="7358063" y="4286250"/>
            <a:ext cx="1309687" cy="1238250"/>
            <a:chOff x="7358082" y="4714884"/>
            <a:chExt cx="1309690" cy="1238252"/>
          </a:xfrm>
        </p:grpSpPr>
        <p:pic>
          <p:nvPicPr>
            <p:cNvPr id="19472" name="Рисунок 19" descr="142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82" y="4714884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3" name="Рисунок 20" descr="143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72" y="5000636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Подзаголовок 2"/>
          <p:cNvSpPr txBox="1">
            <a:spLocks/>
          </p:cNvSpPr>
          <p:nvPr/>
        </p:nvSpPr>
        <p:spPr bwMode="auto">
          <a:xfrm>
            <a:off x="0" y="5572125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</a:pPr>
            <a:endParaRPr lang="ru-RU" sz="800" b="1">
              <a:solidFill>
                <a:srgbClr val="910120"/>
              </a:solidFill>
              <a:latin typeface="Comic Sans MS" pitchFamily="66" charset="0"/>
            </a:endParaRPr>
          </a:p>
          <a:p>
            <a:pPr eaLnBrk="1" hangingPunct="1"/>
            <a:r>
              <a:rPr lang="ru-RU" sz="3000" b="1">
                <a:latin typeface="Comic Sans MS" pitchFamily="66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ru-RU" sz="2800" b="1">
                <a:solidFill>
                  <a:srgbClr val="0033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2566988" y="1911350"/>
            <a:ext cx="318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y-KG" sz="3600" b="1">
                <a:solidFill>
                  <a:srgbClr val="910120"/>
                </a:solidFill>
              </a:rPr>
              <a:t>ЭКИЛИК    0,1</a:t>
            </a:r>
            <a:endParaRPr lang="ru-RU" sz="3600" b="1">
              <a:solidFill>
                <a:srgbClr val="910120"/>
              </a:solidFill>
            </a:endParaRPr>
          </a:p>
        </p:txBody>
      </p:sp>
      <p:pic>
        <p:nvPicPr>
          <p:cNvPr id="19471" name="Рисунок 17" descr="PA03575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16589" r="39844" b="18677"/>
          <a:stretch>
            <a:fillRect/>
          </a:stretch>
        </p:blipFill>
        <p:spPr bwMode="auto">
          <a:xfrm>
            <a:off x="179388" y="4365625"/>
            <a:ext cx="16557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9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кругленный 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2313" y="2928938"/>
            <a:ext cx="571500" cy="714375"/>
          </a:xfrm>
        </p:spPr>
        <p:txBody>
          <a:bodyPr/>
          <a:lstStyle/>
          <a:p>
            <a:pPr marR="0" eaLnBrk="1" hangingPunct="1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6" name="Picture 24" descr="1198520702_1194200028_computer_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6250"/>
            <a:ext cx="3795712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Рисунок 28" descr="000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70"/>
          <a:stretch>
            <a:fillRect/>
          </a:stretch>
        </p:blipFill>
        <p:spPr bwMode="auto">
          <a:xfrm>
            <a:off x="6443663" y="1484313"/>
            <a:ext cx="85725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Подзаголовок 2"/>
          <p:cNvSpPr txBox="1">
            <a:spLocks/>
          </p:cNvSpPr>
          <p:nvPr/>
        </p:nvSpPr>
        <p:spPr bwMode="auto">
          <a:xfrm>
            <a:off x="7885113" y="2796269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defRPr/>
            </a:pPr>
            <a:r>
              <a:rPr lang="ru-RU" sz="3600" b="1" kern="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16393" name="Рисунок 10" descr="50637656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888"/>
            <a:ext cx="18669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284507" y="476250"/>
            <a:ext cx="6980125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32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Экилик</a:t>
            </a:r>
            <a:r>
              <a:rPr lang="ru-RU" sz="3200" b="1" dirty="0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эсептоо</a:t>
            </a:r>
            <a:r>
              <a:rPr lang="ru-RU" sz="3200" b="1" dirty="0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910120"/>
                </a:solidFill>
                <a:latin typeface="Comic Sans MS" pitchFamily="66" charset="0"/>
                <a:cs typeface="Times New Roman" pitchFamily="18" charset="0"/>
              </a:rPr>
              <a:t>системасы</a:t>
            </a:r>
            <a:endParaRPr lang="ru-RU" sz="3200" b="1" dirty="0">
              <a:solidFill>
                <a:srgbClr val="91012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357313" y="4000500"/>
            <a:ext cx="6572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ru-RU" sz="2800" b="1">
                <a:latin typeface="Comic Sans MS" pitchFamily="66" charset="0"/>
              </a:rPr>
              <a:t>Сегиздик эсептөө системасы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 bwMode="auto">
          <a:xfrm>
            <a:off x="1857375" y="4941888"/>
            <a:ext cx="7286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ru-RU" sz="2800" b="1">
                <a:latin typeface="Comic Sans MS" pitchFamily="66" charset="0"/>
              </a:rPr>
              <a:t>Он алтылык эсептөө системасы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 bwMode="auto">
          <a:xfrm>
            <a:off x="2071688" y="4429125"/>
            <a:ext cx="43576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ru-RU" sz="32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0, 1, 2, 3, 4, 5, 6, 7</a:t>
            </a:r>
          </a:p>
        </p:txBody>
      </p:sp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2071688" y="5429250"/>
            <a:ext cx="70723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0" hangingPunct="0">
              <a:defRPr/>
            </a:pPr>
            <a:r>
              <a:rPr lang="ru-RU" sz="32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0, 1, 2, 3, 4, 5, 6, 7, 8, 9, </a:t>
            </a:r>
            <a:r>
              <a:rPr lang="en-US" sz="32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A, B, C, D, E, F</a:t>
            </a:r>
            <a:endParaRPr lang="ru-RU" sz="3200" b="1" kern="0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8" name="Рисунок 28" descr="000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1" r="-11456" b="-11765"/>
          <a:stretch>
            <a:fillRect/>
          </a:stretch>
        </p:blipFill>
        <p:spPr bwMode="auto">
          <a:xfrm>
            <a:off x="7885113" y="1412875"/>
            <a:ext cx="7858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645333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dirty="0" smtClean="0"/>
              <a:t>А символу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6505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30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5" y="692696"/>
            <a:ext cx="89274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4000" b="1" dirty="0" smtClean="0">
                <a:solidFill>
                  <a:srgbClr val="FF0000"/>
                </a:solidFill>
              </a:rPr>
              <a:t>Белгилүү орус математиги Н.Н. Лузин</a:t>
            </a:r>
            <a:r>
              <a:rPr lang="ky-KG" sz="4000" dirty="0" smtClean="0"/>
              <a:t>:</a:t>
            </a:r>
          </a:p>
          <a:p>
            <a:pPr algn="ctr"/>
            <a:r>
              <a:rPr lang="ky-KG" sz="4000" dirty="0" smtClean="0"/>
              <a:t> </a:t>
            </a:r>
            <a:r>
              <a:rPr lang="ky-KG" sz="4000" b="1" dirty="0" smtClean="0"/>
              <a:t>«Ондук системанын артыкчылыгы </a:t>
            </a:r>
          </a:p>
          <a:p>
            <a:pPr algn="ctr"/>
            <a:r>
              <a:rPr lang="ky-KG" sz="4000" b="1" dirty="0" smtClean="0"/>
              <a:t>Математикалык эмес, зоологиялык. </a:t>
            </a:r>
          </a:p>
          <a:p>
            <a:pPr algn="ctr"/>
            <a:r>
              <a:rPr lang="ky-KG" sz="4000" b="1" dirty="0" smtClean="0"/>
              <a:t>Эгерде биздин колдорубузда он эмес</a:t>
            </a:r>
          </a:p>
          <a:p>
            <a:pPr algn="ctr"/>
            <a:r>
              <a:rPr lang="ky-KG" sz="4000" b="1" dirty="0" smtClean="0"/>
              <a:t>Сегиз манжа болуп каланда, </a:t>
            </a:r>
          </a:p>
          <a:p>
            <a:pPr algn="ctr"/>
            <a:r>
              <a:rPr lang="ky-KG" sz="4000" b="1" dirty="0" smtClean="0"/>
              <a:t>адам баласы сегиздик системаны </a:t>
            </a:r>
          </a:p>
          <a:p>
            <a:pPr algn="ctr"/>
            <a:r>
              <a:rPr lang="ky-KG" sz="4000" b="1" dirty="0" smtClean="0"/>
              <a:t>колдонмок</a:t>
            </a:r>
            <a:r>
              <a:rPr lang="ky-KG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6963"/>
              </p:ext>
            </p:extLst>
          </p:nvPr>
        </p:nvGraphicFramePr>
        <p:xfrm>
          <a:off x="251520" y="116632"/>
          <a:ext cx="8424936" cy="71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818"/>
                <a:gridCol w="2202598"/>
                <a:gridCol w="2418269"/>
                <a:gridCol w="2262251"/>
              </a:tblGrid>
              <a:tr h="370840">
                <a:tc>
                  <a:txBody>
                    <a:bodyPr/>
                    <a:lstStyle/>
                    <a:p>
                      <a:r>
                        <a:rPr lang="ky-KG" dirty="0" smtClean="0"/>
                        <a:t>Ондук э.</a:t>
                      </a:r>
                      <a:r>
                        <a:rPr lang="ky-KG" baseline="0" dirty="0" smtClean="0"/>
                        <a:t> с.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y-KG" dirty="0" smtClean="0"/>
                        <a:t>Экилик э.с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y-KG" dirty="0" smtClean="0"/>
                        <a:t>8 э.с.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y-KG" dirty="0" smtClean="0"/>
                        <a:t>16 э.с.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6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400" b="1" dirty="0" smtClean="0"/>
                        <a:t>7</a:t>
                      </a:r>
                      <a:endParaRPr lang="ru-RU" sz="2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y-KG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A=10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B=11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C=12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D=13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E=14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F=15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25542"/>
              </p:ext>
            </p:extLst>
          </p:nvPr>
        </p:nvGraphicFramePr>
        <p:xfrm>
          <a:off x="827584" y="1412776"/>
          <a:ext cx="756084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472"/>
                <a:gridCol w="33123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 dirty="0">
                          <a:effectLst/>
                        </a:rPr>
                        <a:t>23145</a:t>
                      </a:r>
                      <a:r>
                        <a:rPr lang="ky-KG" sz="3600" baseline="-25000" dirty="0">
                          <a:effectLst/>
                        </a:rPr>
                        <a:t>10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>
                          <a:effectLst/>
                        </a:rPr>
                        <a:t>27543</a:t>
                      </a:r>
                      <a:r>
                        <a:rPr lang="ky-KG" sz="3600" baseline="-25000">
                          <a:effectLst/>
                        </a:rPr>
                        <a:t>10</a:t>
                      </a:r>
                      <a:endParaRPr lang="ru-RU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 dirty="0">
                          <a:effectLst/>
                        </a:rPr>
                        <a:t>100101</a:t>
                      </a:r>
                      <a:r>
                        <a:rPr lang="ky-KG" sz="3600" baseline="-25000" dirty="0">
                          <a:effectLst/>
                        </a:rPr>
                        <a:t>2</a:t>
                      </a:r>
                      <a:r>
                        <a:rPr lang="ky-KG" sz="3600" dirty="0">
                          <a:effectLst/>
                        </a:rPr>
                        <a:t>=х</a:t>
                      </a:r>
                      <a:r>
                        <a:rPr lang="ky-KG" sz="3600" baseline="-25000" dirty="0">
                          <a:effectLst/>
                        </a:rPr>
                        <a:t>10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>
                          <a:effectLst/>
                        </a:rPr>
                        <a:t>110010</a:t>
                      </a:r>
                      <a:r>
                        <a:rPr lang="ky-KG" sz="3600" baseline="-25000">
                          <a:effectLst/>
                        </a:rPr>
                        <a:t>2</a:t>
                      </a:r>
                      <a:r>
                        <a:rPr lang="ky-KG" sz="3600">
                          <a:effectLst/>
                        </a:rPr>
                        <a:t>=х</a:t>
                      </a:r>
                      <a:r>
                        <a:rPr lang="ky-KG" sz="3600" baseline="-25000">
                          <a:effectLst/>
                        </a:rPr>
                        <a:t>10</a:t>
                      </a:r>
                      <a:endParaRPr lang="ru-RU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 dirty="0">
                          <a:effectLst/>
                        </a:rPr>
                        <a:t>1100101</a:t>
                      </a:r>
                      <a:r>
                        <a:rPr lang="ky-KG" sz="3600" baseline="-25000" dirty="0">
                          <a:effectLst/>
                        </a:rPr>
                        <a:t>2</a:t>
                      </a:r>
                      <a:r>
                        <a:rPr lang="ky-KG" sz="3600" dirty="0">
                          <a:effectLst/>
                        </a:rPr>
                        <a:t>=х</a:t>
                      </a:r>
                      <a:r>
                        <a:rPr lang="ky-KG" sz="3600" baseline="-25000" dirty="0">
                          <a:effectLst/>
                        </a:rPr>
                        <a:t>10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y-KG" sz="3600">
                          <a:effectLst/>
                        </a:rPr>
                        <a:t>1110000</a:t>
                      </a:r>
                      <a:r>
                        <a:rPr lang="ky-KG" sz="3600" baseline="-25000">
                          <a:effectLst/>
                        </a:rPr>
                        <a:t>2</a:t>
                      </a:r>
                      <a:endParaRPr lang="ru-RU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1FC</a:t>
                      </a:r>
                      <a:r>
                        <a:rPr lang="en-US" sz="3600" baseline="-25000" dirty="0">
                          <a:effectLst/>
                        </a:rPr>
                        <a:t>16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AFD</a:t>
                      </a:r>
                      <a:r>
                        <a:rPr lang="en-US" sz="3600" baseline="-25000">
                          <a:effectLst/>
                        </a:rPr>
                        <a:t>16</a:t>
                      </a:r>
                      <a:endParaRPr lang="ru-RU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256</a:t>
                      </a:r>
                      <a:r>
                        <a:rPr lang="en-US" sz="3600" baseline="-25000" dirty="0">
                          <a:effectLst/>
                        </a:rPr>
                        <a:t>8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149</a:t>
                      </a:r>
                      <a:r>
                        <a:rPr lang="en-US" sz="3600" baseline="-25000" dirty="0">
                          <a:effectLst/>
                        </a:rPr>
                        <a:t>8</a:t>
                      </a:r>
                      <a:endParaRPr lang="ru-RU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228</Words>
  <Application>Microsoft Office PowerPoint</Application>
  <PresentationFormat>Экран (4:3)</PresentationFormat>
  <Paragraphs>115</Paragraphs>
  <Slides>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Презентация PowerPoint</vt:lpstr>
      <vt:lpstr>-бирдик</vt:lpstr>
      <vt:lpstr>ОНДУК ЭСЕПТОО СИСТЕМАСЫ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2014-04-20T14:37:46Z</dcterms:created>
  <dcterms:modified xsi:type="dcterms:W3CDTF">2014-04-20T16:16:31Z</dcterms:modified>
</cp:coreProperties>
</file>