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5" r:id="rId3"/>
    <p:sldId id="286" r:id="rId4"/>
    <p:sldId id="319" r:id="rId5"/>
    <p:sldId id="314" r:id="rId6"/>
    <p:sldId id="323" r:id="rId7"/>
    <p:sldId id="325" r:id="rId8"/>
    <p:sldId id="315" r:id="rId9"/>
    <p:sldId id="288" r:id="rId10"/>
    <p:sldId id="312" r:id="rId11"/>
    <p:sldId id="287" r:id="rId12"/>
    <p:sldId id="320" r:id="rId13"/>
    <p:sldId id="321" r:id="rId14"/>
    <p:sldId id="322" r:id="rId15"/>
    <p:sldId id="329" r:id="rId16"/>
    <p:sldId id="326" r:id="rId17"/>
    <p:sldId id="327" r:id="rId18"/>
    <p:sldId id="328" r:id="rId19"/>
    <p:sldId id="28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AA"/>
  </p:clrMru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 autoAdjust="0"/>
    <p:restoredTop sz="94707" autoAdjust="0"/>
  </p:normalViewPr>
  <p:slideViewPr>
    <p:cSldViewPr>
      <p:cViewPr>
        <p:scale>
          <a:sx n="66" d="100"/>
          <a:sy n="66" d="100"/>
        </p:scale>
        <p:origin x="-1506" y="-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9D17-C7A9-4767-AD99-0C6F3B75FEB3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680B-5F1D-4493-B0F0-6ADA296B46D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412-2C88-4324-951E-8EC72B1DFAE6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B956-5C36-442E-87F6-E35017C53A1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AD88-2802-4CDB-975A-B5D839F48B7A}" type="datetimeFigureOut">
              <a:rPr lang="ru-RU" smtClean="0"/>
              <a:pPr/>
              <a:t>16.12.2018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gif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14612" y="285728"/>
            <a:ext cx="36039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7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7-класс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5720" y="1489344"/>
            <a:ext cx="8643998" cy="1296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182880" lvl="0"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ru-RU" sz="8800" b="1" dirty="0" smtClean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rPr>
              <a:t>Информатика</a:t>
            </a:r>
            <a:endParaRPr kumimoji="0" lang="ru-RU" sz="8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9" name="Picture 5" descr="E:\картинки2\информатика\11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928934"/>
            <a:ext cx="3857652" cy="2980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E:\картинки2\информатика\den-infomatik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928934"/>
            <a:ext cx="3810000" cy="2928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3076" name="Picture 4" descr="E:\картинки2\algoritm\220px-Gas_fla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285728"/>
            <a:ext cx="2357454" cy="1571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E:\картинки2\algoritm\rda129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357166"/>
            <a:ext cx="2286016" cy="15001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9" name="Picture 7" descr="E:\картинки2\algoritm\113253a2384a550f28781198d2b197b9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72264" y="2214554"/>
            <a:ext cx="2188113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0" name="Picture 8" descr="E:\картинки2\algoritm\candling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00760" y="4357694"/>
            <a:ext cx="2362812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81" name="Picture 9" descr="E:\картинки2\algoritm\0028-020-JAichnitsa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8662" y="4357694"/>
            <a:ext cx="2500330" cy="1714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Прямоугольник с двумя скругленными противолежащими углами 19"/>
          <p:cNvSpPr/>
          <p:nvPr/>
        </p:nvSpPr>
        <p:spPr>
          <a:xfrm>
            <a:off x="3143240" y="1928802"/>
            <a:ext cx="3143272" cy="2357454"/>
          </a:xfrm>
          <a:prstGeom prst="round2DiagRect">
            <a:avLst>
              <a:gd name="adj1" fmla="val 16667"/>
              <a:gd name="adj2" fmla="val 456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Жумуртка бышыруу алгоритми</a:t>
            </a:r>
          </a:p>
          <a:p>
            <a:pPr algn="ctr"/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0" descr="E:\картинки2\algoritm\omlety_i_yaichnits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720" y="2214554"/>
            <a:ext cx="2334150" cy="17506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E:\kartinki\kartinki\анимационные картинки\еда\edaa-34.gif"/>
          <p:cNvPicPr>
            <a:picLocks noChangeAspect="1" noChangeArrowheads="1" noCrop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714744" y="3143248"/>
            <a:ext cx="2495550" cy="1143000"/>
          </a:xfrm>
          <a:prstGeom prst="rect">
            <a:avLst/>
          </a:prstGeom>
          <a:noFill/>
        </p:spPr>
      </p:pic>
      <p:sp>
        <p:nvSpPr>
          <p:cNvPr id="22" name="Стрелка вправо 21"/>
          <p:cNvSpPr/>
          <p:nvPr/>
        </p:nvSpPr>
        <p:spPr>
          <a:xfrm>
            <a:off x="3786182" y="928670"/>
            <a:ext cx="1571636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/>
          <p:cNvSpPr/>
          <p:nvPr/>
        </p:nvSpPr>
        <p:spPr>
          <a:xfrm rot="5400000">
            <a:off x="7429520" y="1857364"/>
            <a:ext cx="357190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5400000">
            <a:off x="7393801" y="3893347"/>
            <a:ext cx="500066" cy="42862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10800000">
            <a:off x="3857621" y="5000636"/>
            <a:ext cx="1500197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16200000">
            <a:off x="1893075" y="3964785"/>
            <a:ext cx="428628" cy="357190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2643174" y="2786058"/>
            <a:ext cx="500066" cy="35719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 advClick="0" advTm="5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85720" y="1071546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 Газды күйгүз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5720" y="1643050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2. Сковородканы газга кой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85720" y="2214554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3. Сковородка ысыганда ага май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5720" y="2786058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4. Жумуртканы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85720" y="3357562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5. Жумуртканы  чагып сковородкага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85720" y="3929066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6. Даамдуулукка туз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5720" y="4500570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7. Жумуртка бышканча күт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85720" y="5072074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8. Жумуртка бышканда аны тарелкга сал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285720" y="5643578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latin typeface="Arial" pitchFamily="34" charset="0"/>
                <a:cs typeface="Arial" pitchFamily="34" charset="0"/>
              </a:rPr>
              <a:t>9. Газды өчүр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285720" y="285728"/>
            <a:ext cx="8286808" cy="5000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Жумуртка бышыруунун алгоритми</a:t>
            </a:r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(рецепт)</a:t>
            </a:r>
            <a:endParaRPr lang="ru-RU" sz="28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1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785786" y="428604"/>
            <a:ext cx="2286016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Башы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1285860"/>
            <a:ext cx="3357586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Ачкычты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5720" y="2143116"/>
            <a:ext cx="3357586" cy="8572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Кулпунун оюна ачкычты сал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5720" y="3286124"/>
            <a:ext cx="3357586" cy="12858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Сааттын жебесине каршы багытта 2 жолу бура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85720" y="4857760"/>
            <a:ext cx="3357586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 ач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85786" y="5572140"/>
            <a:ext cx="2286016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Аягы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rot="5400000">
            <a:off x="1785123" y="11421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1785123" y="1999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1785124" y="314245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1785124" y="47140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>
            <a:off x="1785124" y="549990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ictures\картинки2\замок\20103772_ks3695.JPG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000108"/>
            <a:ext cx="3674854" cy="2357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:\pictures\картинки2\замок\345d9bb9dbadt.jpg"/>
          <p:cNvPicPr>
            <a:picLocks noChangeAspect="1" noChangeArrowheads="1"/>
          </p:cNvPicPr>
          <p:nvPr/>
        </p:nvPicPr>
        <p:blipFill>
          <a:blip r:embed="rId4"/>
          <a:srcRect b="8878"/>
          <a:stretch>
            <a:fillRect/>
          </a:stretch>
        </p:blipFill>
        <p:spPr bwMode="auto">
          <a:xfrm>
            <a:off x="4857752" y="3500438"/>
            <a:ext cx="3011363" cy="2500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Прямоугольник 15"/>
          <p:cNvSpPr/>
          <p:nvPr/>
        </p:nvSpPr>
        <p:spPr>
          <a:xfrm>
            <a:off x="4071934" y="214290"/>
            <a:ext cx="4643470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Кулпуну ачуу алгоритми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1857356" y="357166"/>
            <a:ext cx="228601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Башы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7290" y="1000108"/>
            <a:ext cx="335758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Ачкычты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Ромб 9"/>
          <p:cNvSpPr/>
          <p:nvPr/>
        </p:nvSpPr>
        <p:spPr>
          <a:xfrm>
            <a:off x="1214414" y="2500306"/>
            <a:ext cx="3571900" cy="185738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Ачкыч туура келдиби?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57290" y="1571612"/>
            <a:ext cx="3357586" cy="7858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Кулпунун оюна ачкычты сал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0" y="3786190"/>
            <a:ext cx="1643042" cy="114300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Башка ачкычты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57356" y="5786454"/>
            <a:ext cx="228601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Аягы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Прямая со стрелкой 23"/>
          <p:cNvCxnSpPr>
            <a:stCxn id="6" idx="2"/>
          </p:cNvCxnSpPr>
          <p:nvPr/>
        </p:nvCxnSpPr>
        <p:spPr>
          <a:xfrm rot="5400000">
            <a:off x="2856694" y="928670"/>
            <a:ext cx="28654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2894001" y="1535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2858282" y="249951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318126" y="5214950"/>
            <a:ext cx="335758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 ач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rot="5400000">
            <a:off x="2858282" y="57142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/>
          <p:nvPr/>
        </p:nvCxnSpPr>
        <p:spPr>
          <a:xfrm>
            <a:off x="4786314" y="3429000"/>
            <a:ext cx="357190" cy="200026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22" idx="3"/>
          </p:cNvCxnSpPr>
          <p:nvPr/>
        </p:nvCxnSpPr>
        <p:spPr>
          <a:xfrm rot="10800000">
            <a:off x="4675712" y="5429264"/>
            <a:ext cx="4677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pictures\картинки2\замок\1613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1071546"/>
            <a:ext cx="2976548" cy="2185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 descr="C:\pictures\картинки2\замок\20379311.origin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3357562"/>
            <a:ext cx="2770169" cy="2757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TextBox 45"/>
          <p:cNvSpPr txBox="1"/>
          <p:nvPr/>
        </p:nvSpPr>
        <p:spPr>
          <a:xfrm>
            <a:off x="214282" y="2928934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жок</a:t>
            </a:r>
            <a:endParaRPr lang="ru-RU" sz="2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7686" y="300037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ооба</a:t>
            </a:r>
            <a:endParaRPr lang="ru-RU" sz="2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143504" y="142852"/>
            <a:ext cx="3786214" cy="857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Кулпуну ачуу алгоритми</a:t>
            </a:r>
            <a:endParaRPr lang="ru-RU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hape 28"/>
          <p:cNvCxnSpPr>
            <a:endCxn id="19" idx="0"/>
          </p:cNvCxnSpPr>
          <p:nvPr/>
        </p:nvCxnSpPr>
        <p:spPr>
          <a:xfrm rot="5400000">
            <a:off x="803654" y="3446868"/>
            <a:ext cx="357190" cy="321455"/>
          </a:xfrm>
          <a:prstGeom prst="bentConnector3">
            <a:avLst>
              <a:gd name="adj1" fmla="val 312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rot="10800000" flipH="1">
            <a:off x="857224" y="5429264"/>
            <a:ext cx="4677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/>
          <p:nvPr/>
        </p:nvCxnSpPr>
        <p:spPr>
          <a:xfrm rot="5400000">
            <a:off x="607191" y="5179231"/>
            <a:ext cx="500066" cy="158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 animBg="1"/>
      <p:bldP spid="19" grpId="0" animBg="1"/>
      <p:bldP spid="21" grpId="0" animBg="1"/>
      <p:bldP spid="22" grpId="0" animBg="1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142844" y="142852"/>
            <a:ext cx="8858312" cy="621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85720" y="285728"/>
            <a:ext cx="8572560" cy="35394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y-KG" sz="3600" b="1" dirty="0" smtClean="0">
                <a:solidFill>
                  <a:srgbClr val="FF0000"/>
                </a:solidFill>
                <a:latin typeface="A97_Oktom_Times" pitchFamily="18" charset="0"/>
                <a:cs typeface="Arial" charset="0"/>
              </a:rPr>
              <a:t>Тармактуу алгоритм.</a:t>
            </a:r>
          </a:p>
          <a:p>
            <a:pPr algn="ctr"/>
            <a:endParaRPr lang="ky-KG" sz="28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/>
            <a:r>
              <a:rPr lang="ru-RU" sz="3200" dirty="0" err="1" smtClean="0">
                <a:latin typeface="A97_Oktom_Times" pitchFamily="18" charset="0"/>
              </a:rPr>
              <a:t>Кандайдыр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бир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шарттын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аткарылышына</a:t>
            </a:r>
            <a:r>
              <a:rPr lang="ru-RU" sz="3200" dirty="0" smtClean="0">
                <a:latin typeface="A97_Oktom_Times" pitchFamily="18" charset="0"/>
              </a:rPr>
              <a:t> же </a:t>
            </a:r>
            <a:r>
              <a:rPr lang="ru-RU" sz="3200" dirty="0" err="1" smtClean="0">
                <a:latin typeface="A97_Oktom_Times" pitchFamily="18" charset="0"/>
              </a:rPr>
              <a:t>аткарылбашына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жараша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аракеттердин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ырааттуулугун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бир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тарапка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же</a:t>
            </a:r>
            <a:r>
              <a:rPr lang="ru-RU" sz="3200" dirty="0" smtClean="0">
                <a:latin typeface="A97_Oktom_Times" pitchFamily="18" charset="0"/>
              </a:rPr>
              <a:t> башка </a:t>
            </a:r>
            <a:r>
              <a:rPr lang="ru-RU" sz="3200" dirty="0" err="1" smtClean="0">
                <a:latin typeface="A97_Oktom_Times" pitchFamily="18" charset="0"/>
              </a:rPr>
              <a:t>тарапка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ашыруучу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аракеттердин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уюштуруу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формасы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тармактуу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деп</a:t>
            </a:r>
            <a:r>
              <a:rPr lang="ru-RU" sz="3200" dirty="0" smtClean="0">
                <a:latin typeface="A97_Oktom_Times" pitchFamily="18" charset="0"/>
              </a:rPr>
              <a:t> </a:t>
            </a:r>
            <a:r>
              <a:rPr lang="ru-RU" sz="3200" dirty="0" err="1" smtClean="0">
                <a:latin typeface="A97_Oktom_Times" pitchFamily="18" charset="0"/>
              </a:rPr>
              <a:t>аталат</a:t>
            </a:r>
            <a:r>
              <a:rPr lang="ru-RU" sz="3200" dirty="0" smtClean="0">
                <a:latin typeface="A97_Oktom_Times" pitchFamily="18" charset="0"/>
              </a:rPr>
              <a:t>.</a:t>
            </a:r>
            <a:endParaRPr lang="ky-KG" sz="3200" b="1" dirty="0" smtClean="0">
              <a:solidFill>
                <a:srgbClr val="FF0000"/>
              </a:solidFill>
              <a:latin typeface="A97_Oktom_Times" pitchFamily="18" charset="0"/>
              <a:cs typeface="Arial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85720" y="285728"/>
            <a:ext cx="8429684" cy="156966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y-KG" sz="3600" b="1" dirty="0" smtClean="0">
                <a:solidFill>
                  <a:srgbClr val="FF0000"/>
                </a:solidFill>
                <a:latin typeface="A97_Oktom_Times" pitchFamily="18" charset="0"/>
                <a:cs typeface="Arial" charset="0"/>
              </a:rPr>
              <a:t>Тармактуу алгоритм.</a:t>
            </a:r>
          </a:p>
          <a:p>
            <a:pPr algn="ctr"/>
            <a:endParaRPr lang="ky-KG" sz="2800" b="1" dirty="0" smtClean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algn="ctr"/>
            <a:endParaRPr lang="ky-KG" sz="3200" b="1" dirty="0" smtClean="0">
              <a:solidFill>
                <a:srgbClr val="FF0000"/>
              </a:solidFill>
              <a:latin typeface="A97_Oktom_Times" pitchFamily="18" charset="0"/>
              <a:cs typeface="Arial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rot="16200000" flipH="1">
            <a:off x="4230562" y="2198802"/>
            <a:ext cx="540000" cy="0"/>
          </a:xfrm>
          <a:prstGeom prst="straightConnector1">
            <a:avLst/>
          </a:prstGeom>
          <a:ln w="57150">
            <a:solidFill>
              <a:srgbClr val="060AAA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Блок-схема: решение 8"/>
          <p:cNvSpPr/>
          <p:nvPr/>
        </p:nvSpPr>
        <p:spPr>
          <a:xfrm>
            <a:off x="3428992" y="2500306"/>
            <a:ext cx="2143140" cy="11430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060AAA"/>
                </a:solidFill>
                <a:latin typeface="A97_Oktom_Times" pitchFamily="18" charset="0"/>
              </a:rPr>
              <a:t>Шарты</a:t>
            </a:r>
            <a:endParaRPr lang="ru-RU" b="1" dirty="0">
              <a:solidFill>
                <a:srgbClr val="060AAA"/>
              </a:solidFill>
              <a:latin typeface="A97_Oktom_Times" pitchFamily="18" charset="0"/>
            </a:endParaRPr>
          </a:p>
        </p:txBody>
      </p:sp>
      <p:sp>
        <p:nvSpPr>
          <p:cNvPr id="10" name="Блок-схема: процесс 9"/>
          <p:cNvSpPr/>
          <p:nvPr/>
        </p:nvSpPr>
        <p:spPr>
          <a:xfrm>
            <a:off x="5572132" y="4000504"/>
            <a:ext cx="2428892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060AAA"/>
                </a:solidFill>
                <a:latin typeface="A97_Oktom_Times" pitchFamily="18" charset="0"/>
              </a:rPr>
              <a:t>1-аракет.</a:t>
            </a:r>
            <a:endParaRPr lang="ru-RU" sz="2800" b="1" dirty="0">
              <a:solidFill>
                <a:srgbClr val="060AAA"/>
              </a:solidFill>
              <a:latin typeface="A97_Oktom_Times" pitchFamily="18" charset="0"/>
            </a:endParaRPr>
          </a:p>
        </p:txBody>
      </p:sp>
      <p:sp>
        <p:nvSpPr>
          <p:cNvPr id="11" name="Блок-схема: процесс 10"/>
          <p:cNvSpPr/>
          <p:nvPr/>
        </p:nvSpPr>
        <p:spPr>
          <a:xfrm>
            <a:off x="1071538" y="4000504"/>
            <a:ext cx="2428892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060AAA"/>
                </a:solidFill>
                <a:latin typeface="A97_Oktom_Times" pitchFamily="18" charset="0"/>
              </a:rPr>
              <a:t>2-аракет</a:t>
            </a:r>
            <a:r>
              <a:rPr lang="ru-RU" sz="2800" b="1" dirty="0" smtClean="0">
                <a:solidFill>
                  <a:srgbClr val="060AAA"/>
                </a:solidFill>
                <a:latin typeface="A97_Oktom_Times" pitchFamily="18" charset="0"/>
              </a:rPr>
              <a:t>.</a:t>
            </a:r>
            <a:endParaRPr lang="ru-RU" sz="2800" b="1" dirty="0">
              <a:solidFill>
                <a:srgbClr val="060AAA"/>
              </a:solidFill>
              <a:latin typeface="A97_Oktom_Times" pitchFamily="18" charset="0"/>
            </a:endParaRPr>
          </a:p>
        </p:txBody>
      </p:sp>
      <p:cxnSp>
        <p:nvCxnSpPr>
          <p:cNvPr id="15" name="Соединительная линия уступом 14"/>
          <p:cNvCxnSpPr/>
          <p:nvPr/>
        </p:nvCxnSpPr>
        <p:spPr>
          <a:xfrm>
            <a:off x="5572132" y="3071810"/>
            <a:ext cx="1143008" cy="928694"/>
          </a:xfrm>
          <a:prstGeom prst="bentConnector2">
            <a:avLst/>
          </a:prstGeom>
          <a:ln w="57150">
            <a:solidFill>
              <a:srgbClr val="060A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4"/>
          <p:cNvCxnSpPr/>
          <p:nvPr/>
        </p:nvCxnSpPr>
        <p:spPr>
          <a:xfrm flipH="1">
            <a:off x="2285984" y="3071810"/>
            <a:ext cx="1143008" cy="928694"/>
          </a:xfrm>
          <a:prstGeom prst="bentConnector2">
            <a:avLst/>
          </a:prstGeom>
          <a:ln w="57150">
            <a:solidFill>
              <a:srgbClr val="060A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500694" y="2571744"/>
            <a:ext cx="135732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  <a:latin typeface="A97_Oktom_Times" pitchFamily="18" charset="0"/>
              </a:rPr>
              <a:t>Ооба</a:t>
            </a:r>
            <a:endParaRPr lang="ru-RU" b="1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357422" y="2571744"/>
            <a:ext cx="1000132" cy="428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  <a:latin typeface="A97_Oktom_Times" pitchFamily="18" charset="0"/>
              </a:rPr>
              <a:t>Жок</a:t>
            </a:r>
            <a:endParaRPr lang="ru-RU" b="1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cxnSp>
        <p:nvCxnSpPr>
          <p:cNvPr id="23" name="Shape 22"/>
          <p:cNvCxnSpPr>
            <a:stCxn id="11" idx="2"/>
          </p:cNvCxnSpPr>
          <p:nvPr/>
        </p:nvCxnSpPr>
        <p:spPr>
          <a:xfrm rot="16200000" flipH="1">
            <a:off x="3036083" y="3893347"/>
            <a:ext cx="785818" cy="2286016"/>
          </a:xfrm>
          <a:prstGeom prst="bentConnector2">
            <a:avLst/>
          </a:prstGeom>
          <a:ln w="57150">
            <a:solidFill>
              <a:srgbClr val="060A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hape 25"/>
          <p:cNvCxnSpPr/>
          <p:nvPr/>
        </p:nvCxnSpPr>
        <p:spPr>
          <a:xfrm rot="5400000">
            <a:off x="5179223" y="3893348"/>
            <a:ext cx="785818" cy="2286016"/>
          </a:xfrm>
          <a:prstGeom prst="bentConnector2">
            <a:avLst/>
          </a:prstGeom>
          <a:ln w="57150">
            <a:solidFill>
              <a:srgbClr val="060AA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4215604" y="5715016"/>
            <a:ext cx="570710" cy="794"/>
          </a:xfrm>
          <a:prstGeom prst="straightConnector1">
            <a:avLst/>
          </a:prstGeom>
          <a:ln w="57150">
            <a:solidFill>
              <a:srgbClr val="060AA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928662" y="285728"/>
            <a:ext cx="7358114" cy="7143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err="1" smtClean="0">
                <a:solidFill>
                  <a:srgbClr val="FF0000"/>
                </a:solidFill>
                <a:latin typeface="A97_Oktom_Times" pitchFamily="18" charset="0"/>
              </a:rPr>
              <a:t>Тармактуу</a:t>
            </a:r>
            <a:r>
              <a:rPr lang="ru-RU" sz="3600" dirty="0" smtClean="0">
                <a:solidFill>
                  <a:srgbClr val="FF0000"/>
                </a:solidFill>
                <a:latin typeface="A97_Oktom_Times" pitchFamily="18" charset="0"/>
              </a:rPr>
              <a:t> алгоритм</a:t>
            </a:r>
            <a:endParaRPr lang="ru-RU" sz="3600" dirty="0">
              <a:solidFill>
                <a:srgbClr val="FF0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28662" y="214290"/>
            <a:ext cx="7358114" cy="64294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0000"/>
                </a:solidFill>
                <a:latin typeface="A97_Oktom_Times" pitchFamily="18" charset="0"/>
              </a:rPr>
              <a:t>Тармактуу</a:t>
            </a:r>
            <a:r>
              <a:rPr lang="ru-RU" sz="3200" dirty="0" smtClean="0">
                <a:solidFill>
                  <a:srgbClr val="FF0000"/>
                </a:solidFill>
                <a:latin typeface="A97_Oktom_Times" pitchFamily="18" charset="0"/>
              </a:rPr>
              <a:t> алгоритм.</a:t>
            </a:r>
            <a:endParaRPr lang="ru-RU" sz="3200" dirty="0">
              <a:solidFill>
                <a:srgbClr val="FF0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48" name="Скругленный прямоугольник 47"/>
          <p:cNvSpPr/>
          <p:nvPr/>
        </p:nvSpPr>
        <p:spPr>
          <a:xfrm>
            <a:off x="3214678" y="214290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Башы</a:t>
            </a:r>
            <a:r>
              <a:rPr lang="ky-KG" dirty="0" smtClean="0"/>
              <a:t> </a:t>
            </a:r>
            <a:endParaRPr lang="ru-RU" dirty="0"/>
          </a:p>
        </p:txBody>
      </p:sp>
      <p:sp>
        <p:nvSpPr>
          <p:cNvPr id="50" name="Ромб 49"/>
          <p:cNvSpPr/>
          <p:nvPr/>
        </p:nvSpPr>
        <p:spPr>
          <a:xfrm>
            <a:off x="3214678" y="2000240"/>
            <a:ext cx="2143140" cy="92869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a&gt;b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Параллелограмм 50"/>
          <p:cNvSpPr/>
          <p:nvPr/>
        </p:nvSpPr>
        <p:spPr>
          <a:xfrm>
            <a:off x="2643174" y="1000108"/>
            <a:ext cx="3286148" cy="85725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сандарын киргиз</a:t>
            </a:r>
            <a:endParaRPr lang="ru-RU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143504" y="2714620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саны</a:t>
            </a:r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санынан чоң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Ромб 52"/>
          <p:cNvSpPr/>
          <p:nvPr/>
        </p:nvSpPr>
        <p:spPr>
          <a:xfrm>
            <a:off x="1714480" y="2714620"/>
            <a:ext cx="2143140" cy="92869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a=b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643306" y="3714752"/>
            <a:ext cx="2143140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Эки сан барабар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85720" y="3714752"/>
            <a:ext cx="2143140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 а санынан чоң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3589516" y="5286388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Аягы</a:t>
            </a:r>
            <a:r>
              <a:rPr lang="ky-KG" dirty="0" smtClean="0"/>
              <a:t> </a:t>
            </a:r>
            <a:endParaRPr lang="ru-RU" dirty="0"/>
          </a:p>
        </p:txBody>
      </p:sp>
      <p:cxnSp>
        <p:nvCxnSpPr>
          <p:cNvPr id="58" name="Shape 57"/>
          <p:cNvCxnSpPr>
            <a:endCxn id="53" idx="0"/>
          </p:cNvCxnSpPr>
          <p:nvPr/>
        </p:nvCxnSpPr>
        <p:spPr>
          <a:xfrm rot="10800000" flipV="1">
            <a:off x="2786050" y="2428868"/>
            <a:ext cx="428628" cy="2857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/>
          <p:nvPr/>
        </p:nvCxnSpPr>
        <p:spPr>
          <a:xfrm>
            <a:off x="5386224" y="2457274"/>
            <a:ext cx="928694" cy="2143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/>
          <p:nvPr/>
        </p:nvCxnSpPr>
        <p:spPr>
          <a:xfrm>
            <a:off x="3857620" y="3175522"/>
            <a:ext cx="857256" cy="5715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endCxn id="55" idx="0"/>
          </p:cNvCxnSpPr>
          <p:nvPr/>
        </p:nvCxnSpPr>
        <p:spPr>
          <a:xfrm rot="5400000">
            <a:off x="1230551" y="3230823"/>
            <a:ext cx="610668" cy="357190"/>
          </a:xfrm>
          <a:prstGeom prst="bentConnector3">
            <a:avLst>
              <a:gd name="adj1" fmla="val 948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1285852" y="4857760"/>
            <a:ext cx="50006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52" idx="2"/>
          </p:cNvCxnSpPr>
          <p:nvPr/>
        </p:nvCxnSpPr>
        <p:spPr>
          <a:xfrm rot="5400000">
            <a:off x="5572132" y="4143380"/>
            <a:ext cx="14287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5400000">
            <a:off x="1071538" y="4643446"/>
            <a:ext cx="4286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5400000">
            <a:off x="4358480" y="4642652"/>
            <a:ext cx="4286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rot="5400000">
            <a:off x="4357686" y="50720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rot="5400000">
            <a:off x="4065761" y="922497"/>
            <a:ext cx="286546" cy="11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rot="5400000">
            <a:off x="4148751" y="1923423"/>
            <a:ext cx="286546" cy="11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00694" y="2000240"/>
            <a:ext cx="86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ооба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6182" y="2786058"/>
            <a:ext cx="86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ооба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1736" y="200024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жок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976" y="264318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жок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85984" y="285728"/>
            <a:ext cx="4786346" cy="919401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4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Υй тапшырма</a:t>
            </a:r>
            <a:endParaRPr lang="ru-RU" sz="4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14414" y="1643050"/>
            <a:ext cx="6858048" cy="392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Υйдөн</a:t>
            </a:r>
            <a:r>
              <a:rPr lang="ru-RU" sz="32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Тармактуу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алгоритмге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мисал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түзүп келгиле</a:t>
            </a:r>
            <a:r>
              <a:rPr lang="ru-RU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</a:t>
            </a:r>
            <a:endParaRPr lang="ru-RU" sz="32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4" name="Picture 2" descr="E:\картинки2\ученики\95790c51294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68" y="4143380"/>
            <a:ext cx="1285884" cy="17177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5" name="Picture 3" descr="E:\картинки2\ученики\fa853715c7e5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1214422"/>
            <a:ext cx="1357322" cy="1583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7" name="Picture 5" descr="E:\картинки2\ученики\Статья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72330" y="1214422"/>
            <a:ext cx="1260863" cy="14873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8" name="Picture 6" descr="E:\картинки2\ученики\original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4143380"/>
            <a:ext cx="1236527" cy="1714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357554" y="357166"/>
            <a:ext cx="2201863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Arial" charset="0"/>
                <a:cs typeface="Arial" charset="0"/>
              </a:rPr>
              <a:t>ТЕМА: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1643050"/>
            <a:ext cx="8215370" cy="1643074"/>
          </a:xfrm>
          <a:prstGeom prst="rect">
            <a:avLst/>
          </a:prstGeom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kumimoji="0" lang="ky-KG" sz="6000" b="1" i="0" u="none" strike="noStrike" kern="1200" cap="none" spc="0" normalizeH="0" baseline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Тармактуу</a:t>
            </a:r>
            <a:r>
              <a:rPr kumimoji="0" lang="ky-KG" sz="6000" b="1" i="0" u="none" strike="noStrike" kern="1200" cap="none" spc="0" normalizeH="0" noProof="0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алгоритм</a:t>
            </a:r>
            <a:endParaRPr kumimoji="0" lang="ru-RU" sz="6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5362" name="Picture 2" descr="E:\картинки2\информатика\komputeri-582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3286124"/>
            <a:ext cx="4714908" cy="2675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6778950" cy="96797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571472" y="2643182"/>
            <a:ext cx="8143932" cy="2857520"/>
          </a:xfrm>
          <a:prstGeom prst="round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Тармактуу</a:t>
            </a:r>
            <a:r>
              <a:rPr lang="ru-RU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 алгоритм </a:t>
            </a:r>
            <a:r>
              <a:rPr lang="ru-RU" sz="2800" dirty="0" err="1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тууралуу</a:t>
            </a:r>
            <a:r>
              <a:rPr lang="ru-RU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кеёири</a:t>
            </a:r>
            <a:r>
              <a:rPr lang="ru-RU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таанышасыёар</a:t>
            </a:r>
            <a:r>
              <a:rPr lang="ru-RU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.</a:t>
            </a:r>
            <a:endParaRPr lang="ru-RU" sz="2800" dirty="0">
              <a:solidFill>
                <a:schemeClr val="tx1"/>
              </a:solidFill>
              <a:latin typeface="A97_Oktom_Times" pitchFamily="18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  </a:t>
            </a:r>
            <a:r>
              <a:rPr lang="ru-RU" sz="2800" dirty="0" err="1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Тармактуу</a:t>
            </a:r>
            <a:r>
              <a:rPr lang="ru-RU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алгоритмдин</a:t>
            </a:r>
            <a:r>
              <a:rPr lang="ru-RU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жашоо-турмуштагы</a:t>
            </a:r>
            <a:r>
              <a:rPr lang="ru-RU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  </a:t>
            </a:r>
            <a:r>
              <a:rPr lang="ky-KG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маанисин</a:t>
            </a:r>
            <a:r>
              <a:rPr lang="ru-RU" sz="2800" dirty="0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A97_Oktom_Times" pitchFamily="18" charset="0"/>
                <a:cs typeface="Arial" pitchFamily="34" charset="0"/>
              </a:rPr>
              <a:t>аныктайсыңар.</a:t>
            </a:r>
            <a:endParaRPr lang="ru-RU" sz="2800" dirty="0" smtClean="0">
              <a:solidFill>
                <a:schemeClr val="tx1"/>
              </a:solidFill>
              <a:latin typeface="A97_Oktom_Times" pitchFamily="18" charset="0"/>
              <a:cs typeface="Arial" pitchFamily="34" charset="0"/>
            </a:endParaRP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Новая папка\Новая папка\0002-003-Otvette-na-vopros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1428736"/>
            <a:ext cx="1143008" cy="11259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9" name="Прямоугольник 18"/>
          <p:cNvSpPr/>
          <p:nvPr/>
        </p:nvSpPr>
        <p:spPr>
          <a:xfrm>
            <a:off x="5857884" y="214290"/>
            <a:ext cx="3143272" cy="6143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1071538" y="5143512"/>
            <a:ext cx="71438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857224" y="5000636"/>
            <a:ext cx="928694" cy="85725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/>
          <p:cNvSpPr/>
          <p:nvPr/>
        </p:nvSpPr>
        <p:spPr>
          <a:xfrm>
            <a:off x="500034" y="4500570"/>
            <a:ext cx="1428760" cy="142876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7572396" y="2143116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01024" y="2143116"/>
            <a:ext cx="142876" cy="142876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Равнобедренный треугольник 8"/>
          <p:cNvSpPr/>
          <p:nvPr/>
        </p:nvSpPr>
        <p:spPr>
          <a:xfrm rot="5799073">
            <a:off x="7999759" y="2174927"/>
            <a:ext cx="145404" cy="414576"/>
          </a:xfrm>
          <a:prstGeom prst="triangl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Арка 9"/>
          <p:cNvSpPr/>
          <p:nvPr/>
        </p:nvSpPr>
        <p:spPr>
          <a:xfrm rot="10800000">
            <a:off x="7572396" y="2428868"/>
            <a:ext cx="571504" cy="214314"/>
          </a:xfrm>
          <a:prstGeom prst="blockArc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Трапеция 10"/>
          <p:cNvSpPr/>
          <p:nvPr/>
        </p:nvSpPr>
        <p:spPr>
          <a:xfrm>
            <a:off x="7390356" y="928670"/>
            <a:ext cx="928694" cy="1071570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7715272" y="3214686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7715272" y="3643314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7715272" y="4643446"/>
            <a:ext cx="285752" cy="285752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8429652" y="3143248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6715140" y="5857892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8429652" y="5857892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 rot="21050511">
            <a:off x="6429388" y="785794"/>
            <a:ext cx="928694" cy="5428494"/>
            <a:chOff x="3714744" y="786588"/>
            <a:chExt cx="928694" cy="5428494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4143372" y="1785926"/>
              <a:ext cx="142876" cy="442915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2" name="Прямая соединительная линия 21"/>
            <p:cNvCxnSpPr/>
            <p:nvPr/>
          </p:nvCxnSpPr>
          <p:spPr>
            <a:xfrm rot="16200000" flipH="1">
              <a:off x="3178959" y="1464455"/>
              <a:ext cx="1500198" cy="42862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 rot="16200000" flipH="1">
              <a:off x="3321835" y="1464455"/>
              <a:ext cx="1428760" cy="35719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rot="16200000" flipH="1">
              <a:off x="3393273" y="1464455"/>
              <a:ext cx="1428760" cy="21431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rot="5400000">
              <a:off x="3464711" y="1535893"/>
              <a:ext cx="1500198" cy="1588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 rot="5400000">
              <a:off x="3571868" y="1500174"/>
              <a:ext cx="1500198" cy="21431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 rot="5400000">
              <a:off x="3679025" y="1464455"/>
              <a:ext cx="1571636" cy="35719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8" name="Скругленный прямоугольник 27"/>
            <p:cNvSpPr/>
            <p:nvPr/>
          </p:nvSpPr>
          <p:spPr>
            <a:xfrm>
              <a:off x="4071934" y="2214554"/>
              <a:ext cx="285752" cy="285752"/>
            </a:xfrm>
            <a:prstGeom prst="roundRect">
              <a:avLst/>
            </a:prstGeom>
            <a:blipFill>
              <a:blip r:embed="rId4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Овал 14"/>
          <p:cNvSpPr/>
          <p:nvPr/>
        </p:nvSpPr>
        <p:spPr>
          <a:xfrm>
            <a:off x="6715140" y="3143248"/>
            <a:ext cx="571504" cy="5000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357158" y="214290"/>
            <a:ext cx="507209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Алгоритми</a:t>
            </a:r>
            <a:endParaRPr lang="ru-RU" sz="3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285720" y="714356"/>
            <a:ext cx="507209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.Карды тоголотуп чоң тоголок жаса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с двумя вырезанными противолежащими углами 41"/>
          <p:cNvSpPr/>
          <p:nvPr/>
        </p:nvSpPr>
        <p:spPr>
          <a:xfrm>
            <a:off x="214282" y="1500174"/>
            <a:ext cx="542928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Андан кичине тоголок жасап биринчинин үстүнө кой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Прямоугольник с двумя вырезанными противолежащими углами 42"/>
          <p:cNvSpPr/>
          <p:nvPr/>
        </p:nvSpPr>
        <p:spPr>
          <a:xfrm>
            <a:off x="214282" y="2285992"/>
            <a:ext cx="542928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Үчүнчүсүн тоголоктоп экинчинин үстүнө кой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Прямоугольник с двумя вырезанными противолежащими углами 43"/>
          <p:cNvSpPr/>
          <p:nvPr/>
        </p:nvSpPr>
        <p:spPr>
          <a:xfrm>
            <a:off x="214282" y="3071810"/>
            <a:ext cx="5429288" cy="71438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Көздөрүн, мурдун, оозун жаса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Прямоугольник с двумя вырезанными противолежащими углами 44"/>
          <p:cNvSpPr/>
          <p:nvPr/>
        </p:nvSpPr>
        <p:spPr>
          <a:xfrm>
            <a:off x="285720" y="3857628"/>
            <a:ext cx="542928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Башына чака кийгиз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Прямоугольник с двумя вырезанными противолежащими углами 45"/>
          <p:cNvSpPr/>
          <p:nvPr/>
        </p:nvSpPr>
        <p:spPr>
          <a:xfrm>
            <a:off x="285720" y="4357694"/>
            <a:ext cx="542928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Эки колун, эки бутун жаса 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с двумя вырезанными противолежащими углами 46"/>
          <p:cNvSpPr/>
          <p:nvPr/>
        </p:nvSpPr>
        <p:spPr>
          <a:xfrm>
            <a:off x="285720" y="5500702"/>
            <a:ext cx="5429288" cy="78581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Бир колуна шыпыргы кармат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с двумя вырезанными противолежащими углами 47"/>
          <p:cNvSpPr/>
          <p:nvPr/>
        </p:nvSpPr>
        <p:spPr>
          <a:xfrm>
            <a:off x="285720" y="4857760"/>
            <a:ext cx="5429288" cy="428628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Топчуларын жаса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71895E-7 L 0.72153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" y="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62156E-6 L 0.50521 0.0067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" y="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521 0.00671 C 0.50555 -0.02105 0.50521 -0.05112 0.51285 -0.07749 C 0.51614 -0.08998 0.52066 -0.09854 0.52465 -0.11011 C 0.53125 -0.12815 0.52413 -0.1145 0.53021 -0.12561 C 0.53316 -0.14226 0.53802 -0.15892 0.54219 -0.17534 C 0.54427 -0.19732 0.5408 -0.226 0.55 -0.24566 C 0.55104 -0.25931 0.55104 -0.27527 0.55694 -0.2866 C 0.56024 -0.30927 0.5651 -0.33194 0.58368 -0.33981 C 0.5901 -0.34559 0.59757 -0.34675 0.60521 -0.34999 C 0.61753 -0.34883 0.63021 -0.34814 0.64271 -0.34652 C 0.65156 -0.34559 0.65851 -0.33657 0.66684 -0.3331 C 0.67118 -0.32732 0.67587 -0.32015 0.68142 -0.3176 C 0.68889 -0.31043 0.69514 -0.30187 0.70295 -0.2954 C 0.70868 -0.28406 0.70677 -0.28846 0.71007 -0.28175 " pathEditMode="relative" rAng="0" ptsTypes="fffffffffffff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" y="-1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28244E-6 L 0.4776 0.00231 " pathEditMode="relative" rAng="0" ptsTypes="AA">
                                      <p:cBhvr>
                                        <p:cTn id="2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341 -0.0037 C 0.49636 -0.17465 0.49931 -0.34559 0.53403 -0.42123 C 0.56858 -0.49641 0.67309 -0.45223 0.70105 -0.45778 " pathEditMode="relative" rAng="0" ptsTypes="aaA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4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2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9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1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10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200"/>
                            </p:stCondLst>
                            <p:childTnLst>
                              <p:par>
                                <p:cTn id="8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6700"/>
                            </p:stCondLst>
                            <p:childTnLst>
                              <p:par>
                                <p:cTn id="8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200"/>
                            </p:stCondLst>
                            <p:childTnLst>
                              <p:par>
                                <p:cTn id="9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7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4" grpId="0" animBg="1"/>
      <p:bldP spid="4" grpId="1" animBg="1"/>
      <p:bldP spid="4" grpId="2" animBg="1"/>
      <p:bldP spid="3" grpId="0" animBg="1"/>
      <p:bldP spid="3" grpId="1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714612" y="285728"/>
            <a:ext cx="4071966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4800" b="1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Аныктама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2214554"/>
            <a:ext cx="8501122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3600" dirty="0" err="1" smtClean="0">
                <a:latin typeface="A97_Oktom_Times" pitchFamily="18" charset="0"/>
              </a:rPr>
              <a:t>Командалары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жазылыш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тартиби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боюнча</a:t>
            </a:r>
            <a:r>
              <a:rPr lang="ru-RU" sz="3600" dirty="0" smtClean="0">
                <a:latin typeface="A97_Oktom_Times" pitchFamily="18" charset="0"/>
              </a:rPr>
              <a:t>, б. а. </a:t>
            </a:r>
            <a:r>
              <a:rPr lang="ru-RU" sz="3600" dirty="0" err="1" smtClean="0">
                <a:latin typeface="A97_Oktom_Times" pitchFamily="18" charset="0"/>
              </a:rPr>
              <a:t>бири-бирине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удаалаш</a:t>
            </a:r>
            <a:r>
              <a:rPr lang="ru-RU" sz="3600" dirty="0" smtClean="0">
                <a:latin typeface="A97_Oktom_Times" pitchFamily="18" charset="0"/>
              </a:rPr>
              <a:t> </a:t>
            </a:r>
            <a:r>
              <a:rPr lang="ru-RU" sz="3600" dirty="0" err="1" smtClean="0">
                <a:latin typeface="A97_Oktom_Times" pitchFamily="18" charset="0"/>
              </a:rPr>
              <a:t>аткарылган</a:t>
            </a:r>
            <a:r>
              <a:rPr lang="ru-RU" sz="3600" dirty="0" smtClean="0">
                <a:latin typeface="A97_Oktom_Times" pitchFamily="18" charset="0"/>
              </a:rPr>
              <a:t> алгоритм </a:t>
            </a:r>
            <a:r>
              <a:rPr lang="ru-RU" sz="3600" b="1" dirty="0" err="1" smtClean="0">
                <a:latin typeface="A97_Oktom_Times" pitchFamily="18" charset="0"/>
              </a:rPr>
              <a:t>сызыктуу</a:t>
            </a:r>
            <a:r>
              <a:rPr lang="ru-RU" sz="3600" b="1" dirty="0" smtClean="0">
                <a:latin typeface="A97_Oktom_Times" pitchFamily="18" charset="0"/>
              </a:rPr>
              <a:t> </a:t>
            </a:r>
            <a:r>
              <a:rPr lang="ru-RU" sz="3600" b="1" dirty="0" err="1" smtClean="0">
                <a:latin typeface="A97_Oktom_Times" pitchFamily="18" charset="0"/>
              </a:rPr>
              <a:t>деп</a:t>
            </a:r>
            <a:r>
              <a:rPr lang="ru-RU" sz="3600" b="1" dirty="0" smtClean="0">
                <a:latin typeface="A97_Oktom_Times" pitchFamily="18" charset="0"/>
              </a:rPr>
              <a:t> </a:t>
            </a:r>
            <a:r>
              <a:rPr lang="ru-RU" sz="3600" b="1" dirty="0" err="1" smtClean="0">
                <a:latin typeface="A97_Oktom_Times" pitchFamily="18" charset="0"/>
              </a:rPr>
              <a:t>аталат</a:t>
            </a:r>
            <a:r>
              <a:rPr lang="ru-RU" sz="3200" b="1" dirty="0" smtClean="0"/>
              <a:t>.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Сураныч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Теория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План 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Сунуш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34" y="1281058"/>
            <a:ext cx="8358246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 бул кандайдыр бир аракеттерди жасоого болгон...?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2" descr="E:\Новая папка\Новая папка\0002-003-Otvette-na-vopro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643182"/>
            <a:ext cx="1928826" cy="18999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428596" y="714356"/>
            <a:ext cx="8358246" cy="3357586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 –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көздөгөн максатка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жетүүгө 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же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коюлган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маселени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чечүүгө багытталган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аракеттердин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ырааттуулугун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ишке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ашыруу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үчүн  </a:t>
            </a:r>
            <a:r>
              <a:rPr lang="ru-RU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аткаруучуга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берилген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так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түшүнүктүү буйрук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32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көрсөтмө</a:t>
            </a:r>
            <a:r>
              <a:rPr lang="ru-RU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 план)</a:t>
            </a:r>
            <a:endParaRPr lang="ru-RU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451456" y="428604"/>
            <a:ext cx="2415510" cy="428628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Аныктама</a:t>
            </a:r>
            <a:r>
              <a:rPr lang="ru-RU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с двумя вырезанными противолежащими углами 4"/>
          <p:cNvSpPr/>
          <p:nvPr/>
        </p:nvSpPr>
        <p:spPr>
          <a:xfrm>
            <a:off x="428596" y="4429132"/>
            <a:ext cx="8358246" cy="164307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Алгоритмдештирүү 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алгоритмди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аракеттердин</a:t>
            </a:r>
            <a:r>
              <a:rPr lang="ru-RU" sz="3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планы) </a:t>
            </a:r>
            <a:r>
              <a:rPr lang="ru-RU" sz="32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түзүү процесси</a:t>
            </a:r>
            <a:endParaRPr lang="ru-RU" sz="3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3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2641301" cy="421484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Прямоугольник с двумя вырезанными противолежащими углами 3"/>
          <p:cNvSpPr/>
          <p:nvPr/>
        </p:nvSpPr>
        <p:spPr>
          <a:xfrm>
            <a:off x="2285984" y="214290"/>
            <a:ext cx="521497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“Алгоритм” термини</a:t>
            </a:r>
            <a:endParaRPr lang="ru-RU" sz="32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143240" y="1142984"/>
            <a:ext cx="5715040" cy="49292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Алгоритм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термини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биздин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замандын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787- 850-жылдары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Өзбекстандын 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Хорезм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шаарында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төрөлүп жашап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өткөн улуу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математик,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биринчи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жолу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көп орундуу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сандар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иштөөнүн арифметикалык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ыкмасын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киргизген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Мухаммед ибн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Муса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аль -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Хорезминин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латынча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аталышынан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келип</a:t>
            </a:r>
            <a:r>
              <a:rPr lang="ru-RU" sz="2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6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чыккан</a:t>
            </a:r>
            <a:r>
              <a:rPr lang="ru-RU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6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ky-KG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аль-Хорезми</a:t>
            </a:r>
            <a:r>
              <a:rPr lang="ky-KG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” </a:t>
            </a:r>
            <a:r>
              <a:rPr lang="ky-KG" sz="2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латынча</a:t>
            </a:r>
            <a:r>
              <a:rPr lang="ky-KG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26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Algorithmi</a:t>
            </a:r>
            <a:r>
              <a:rPr lang="ky-KG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”</a:t>
            </a:r>
            <a:endParaRPr lang="ru-RU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6759</TotalTime>
  <Words>365</Words>
  <Application>Microsoft Office PowerPoint</Application>
  <PresentationFormat>Экран (4:3)</PresentationFormat>
  <Paragraphs>97</Paragraphs>
  <Slides>19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kjunusaliev</dc:creator>
  <cp:lastModifiedBy>1212</cp:lastModifiedBy>
  <cp:revision>1236</cp:revision>
  <dcterms:created xsi:type="dcterms:W3CDTF">2011-07-20T10:28:55Z</dcterms:created>
  <dcterms:modified xsi:type="dcterms:W3CDTF">2018-12-16T09:43:09Z</dcterms:modified>
</cp:coreProperties>
</file>