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60" r:id="rId6"/>
    <p:sldId id="261" r:id="rId7"/>
    <p:sldId id="259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8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images.yandex.ru/yandpage?q=1490024016&amp;p=1&amp;ag=ih&amp;rpt2=simage&amp;qs=text=%C4%D2%C5%D7%CE%C9%CA+%DE%C5%CC%CF%D7%C5%CB&amp;isize=&amp;ogo=5&amp;rpt=image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ИНФОРМАТИКА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0000"/>
                </a:solidFill>
              </a:rPr>
              <a:t>8-КЛАСС</a:t>
            </a:r>
            <a:endParaRPr lang="ru-RU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28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835150" y="863555"/>
            <a:ext cx="8459787" cy="1071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altLang="ru-RU" sz="4800" b="1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Римдиктердин</a:t>
            </a:r>
            <a:r>
              <a:rPr lang="ru-RU" altLang="ru-RU" sz="48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ru-RU" altLang="ru-RU" sz="4800" b="1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цифралары</a:t>
            </a:r>
            <a:endParaRPr lang="ru-RU" altLang="ru-RU" sz="4800" b="1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6" descr="j017821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2589" y="863555"/>
            <a:ext cx="144145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j0178215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34727" y="669668"/>
            <a:ext cx="553788" cy="63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j017822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62859" y="1011539"/>
            <a:ext cx="86518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j0178230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9706" y="1686837"/>
            <a:ext cx="844617" cy="77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52589" y="2758400"/>
            <a:ext cx="101325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y-KG" sz="3600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Байыркы цифралардан эң эле туруктуу колдонгону болуп Рим цифралары эсептелди(азыркыга чейин колдонулат).</a:t>
            </a:r>
            <a:endParaRPr lang="ru-RU" sz="3600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459" y="4490942"/>
            <a:ext cx="1013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y-KG" sz="36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Римдиктердин номерлөөсүндө болгону 7 сан кезигет</a:t>
            </a:r>
            <a:endParaRPr lang="ru-RU" sz="36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166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1008" y="982132"/>
            <a:ext cx="9601196" cy="1303867"/>
          </a:xfrm>
        </p:spPr>
        <p:txBody>
          <a:bodyPr/>
          <a:lstStyle/>
          <a:p>
            <a:r>
              <a:rPr lang="ky-KG" b="1" dirty="0" smtClean="0">
                <a:solidFill>
                  <a:srgbClr val="FF0000"/>
                </a:solidFill>
              </a:rPr>
              <a:t>РИМ ЦИФРАЛАРЫ</a:t>
            </a:r>
            <a:endParaRPr lang="ru-RU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Group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378227883"/>
              </p:ext>
            </p:extLst>
          </p:nvPr>
        </p:nvGraphicFramePr>
        <p:xfrm>
          <a:off x="1295402" y="2879435"/>
          <a:ext cx="9831945" cy="2787269"/>
        </p:xfrm>
        <a:graphic>
          <a:graphicData uri="http://schemas.openxmlformats.org/drawingml/2006/table">
            <a:tbl>
              <a:tblPr/>
              <a:tblGrid>
                <a:gridCol w="3109173"/>
                <a:gridCol w="798490"/>
                <a:gridCol w="708338"/>
                <a:gridCol w="837127"/>
                <a:gridCol w="811369"/>
                <a:gridCol w="1030309"/>
                <a:gridCol w="1030310"/>
                <a:gridCol w="1506829"/>
              </a:tblGrid>
              <a:tr h="809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Рим </a:t>
                      </a:r>
                      <a:r>
                        <a:rPr kumimoji="0" lang="ru-RU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цифрасы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V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endParaRPr kumimoji="0" lang="ru-RU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9776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Кайсы</a:t>
                      </a:r>
                      <a:r>
                        <a:rPr kumimoji="0" lang="ru-R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ru-RU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санды</a:t>
                      </a:r>
                      <a:r>
                        <a:rPr kumimoji="0" lang="ru-R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ru-RU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билдирет</a:t>
                      </a:r>
                      <a:endParaRPr kumimoji="0" lang="ru-RU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7706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y-KG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ЭРЕЖЕСИ:</a:t>
            </a:r>
            <a:endParaRPr lang="ru-RU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y-KG" sz="3200" dirty="0" smtClean="0">
                <a:latin typeface="Calibri" panose="020F0502020204030204" pitchFamily="34" charset="0"/>
              </a:rPr>
              <a:t>Эгерде кичине сан </a:t>
            </a:r>
            <a:r>
              <a:rPr lang="ky-KG" sz="3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сол</a:t>
            </a:r>
            <a:r>
              <a:rPr lang="ky-KG" sz="3200" dirty="0" smtClean="0">
                <a:latin typeface="Calibri" panose="020F0502020204030204" pitchFamily="34" charset="0"/>
              </a:rPr>
              <a:t> </a:t>
            </a:r>
            <a:r>
              <a:rPr lang="ky-KG" sz="3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жагында</a:t>
            </a:r>
            <a:r>
              <a:rPr lang="ky-KG" sz="3200" dirty="0" smtClean="0">
                <a:latin typeface="Calibri" panose="020F0502020204030204" pitchFamily="34" charset="0"/>
              </a:rPr>
              <a:t> турса кемитилет, </a:t>
            </a:r>
            <a:r>
              <a:rPr lang="ky-KG" sz="3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оң жагында</a:t>
            </a:r>
            <a:r>
              <a:rPr lang="ky-KG" sz="3200" dirty="0" smtClean="0">
                <a:latin typeface="Calibri" panose="020F0502020204030204" pitchFamily="34" charset="0"/>
              </a:rPr>
              <a:t> турса кошулат.</a:t>
            </a:r>
          </a:p>
          <a:p>
            <a:r>
              <a:rPr lang="ky-KG" sz="3200" u="sng" dirty="0" smtClean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Мисалы:  </a:t>
            </a:r>
            <a:r>
              <a:rPr lang="en-US" altLang="ru-RU" sz="2800" dirty="0" smtClean="0">
                <a:latin typeface="Arial" panose="020B0604020202020204" pitchFamily="34" charset="0"/>
              </a:rPr>
              <a:t>MDC</a:t>
            </a:r>
            <a:r>
              <a:rPr lang="en-US" altLang="ru-RU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ru-RU" sz="2800" dirty="0" smtClean="0">
                <a:latin typeface="Arial" panose="020B0604020202020204" pitchFamily="34" charset="0"/>
              </a:rPr>
              <a:t>L</a:t>
            </a:r>
            <a:r>
              <a:rPr lang="en-US" altLang="ru-RU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ru-RU" sz="2800" dirty="0" smtClean="0">
                <a:latin typeface="Arial" panose="020B0604020202020204" pitchFamily="34" charset="0"/>
              </a:rPr>
              <a:t>V =</a:t>
            </a:r>
            <a:r>
              <a:rPr lang="ky-KG" altLang="ru-RU" sz="2800" dirty="0" smtClean="0">
                <a:latin typeface="Arial" panose="020B0604020202020204" pitchFamily="34" charset="0"/>
              </a:rPr>
              <a:t>1000</a:t>
            </a:r>
            <a:r>
              <a:rPr lang="ru-RU" altLang="ru-RU" sz="2800" dirty="0" smtClean="0">
                <a:latin typeface="Arial" panose="020B0604020202020204" pitchFamily="34" charset="0"/>
              </a:rPr>
              <a:t>+500+100</a:t>
            </a:r>
            <a:r>
              <a:rPr lang="ru-RU" altLang="ru-RU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-10</a:t>
            </a:r>
            <a:r>
              <a:rPr lang="ru-RU" altLang="ru-RU" sz="2800" dirty="0" smtClean="0">
                <a:latin typeface="Arial" panose="020B0604020202020204" pitchFamily="34" charset="0"/>
              </a:rPr>
              <a:t>+50</a:t>
            </a:r>
            <a:r>
              <a:rPr lang="ru-RU" altLang="ru-RU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-1</a:t>
            </a:r>
            <a:r>
              <a:rPr lang="ru-RU" altLang="ru-RU" sz="2800" dirty="0" smtClean="0">
                <a:latin typeface="Arial" panose="020B0604020202020204" pitchFamily="34" charset="0"/>
              </a:rPr>
              <a:t>+5=1644</a:t>
            </a:r>
            <a:endParaRPr lang="ru-RU" altLang="ru-RU" sz="2800" dirty="0">
              <a:latin typeface="Arial" panose="020B0604020202020204" pitchFamily="34" charset="0"/>
            </a:endParaRPr>
          </a:p>
          <a:p>
            <a:endParaRPr lang="ru-RU" sz="3200" dirty="0">
              <a:latin typeface="Calibri" panose="020F0502020204030204" pitchFamily="34" charset="0"/>
            </a:endParaRP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4139015" y="4670761"/>
            <a:ext cx="1008062" cy="936625"/>
            <a:chOff x="1247" y="2523"/>
            <a:chExt cx="635" cy="590"/>
          </a:xfrm>
        </p:grpSpPr>
        <p:sp>
          <p:nvSpPr>
            <p:cNvPr id="5" name="Oval 20"/>
            <p:cNvSpPr>
              <a:spLocks noChangeArrowheads="1"/>
            </p:cNvSpPr>
            <p:nvPr/>
          </p:nvSpPr>
          <p:spPr bwMode="auto">
            <a:xfrm>
              <a:off x="1247" y="2750"/>
              <a:ext cx="635" cy="3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V="1">
              <a:off x="1565" y="2523"/>
              <a:ext cx="0" cy="22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3202390" y="4310398"/>
            <a:ext cx="5208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ru-RU" sz="2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2389 = 2000   +   300   +    80    +    9</a:t>
            </a:r>
            <a:endParaRPr lang="ru-RU" altLang="ru-RU" sz="24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3696363" y="5685695"/>
            <a:ext cx="50352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ru-RU" sz="2800" b="1" dirty="0">
                <a:solidFill>
                  <a:srgbClr val="00B050"/>
                </a:solidFill>
                <a:latin typeface="Arial" panose="020B0604020202020204" pitchFamily="34" charset="0"/>
              </a:rPr>
              <a:t>2389 = M </a:t>
            </a:r>
            <a:r>
              <a:rPr lang="en-US" altLang="ru-RU" sz="2800" b="1" dirty="0" err="1">
                <a:solidFill>
                  <a:srgbClr val="00B050"/>
                </a:solidFill>
                <a:latin typeface="Arial" panose="020B0604020202020204" pitchFamily="34" charset="0"/>
              </a:rPr>
              <a:t>M</a:t>
            </a:r>
            <a:r>
              <a:rPr lang="en-US" altLang="ru-RU" sz="2800" b="1" dirty="0">
                <a:solidFill>
                  <a:srgbClr val="00B050"/>
                </a:solidFill>
                <a:latin typeface="Arial" panose="020B0604020202020204" pitchFamily="34" charset="0"/>
              </a:rPr>
              <a:t> C </a:t>
            </a:r>
            <a:r>
              <a:rPr lang="en-US" altLang="ru-RU" sz="2800" b="1" dirty="0" err="1">
                <a:solidFill>
                  <a:srgbClr val="00B050"/>
                </a:solidFill>
                <a:latin typeface="Arial" panose="020B0604020202020204" pitchFamily="34" charset="0"/>
              </a:rPr>
              <a:t>C</a:t>
            </a:r>
            <a:r>
              <a:rPr lang="en-US" altLang="ru-RU" sz="2800" b="1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altLang="ru-RU" sz="2800" b="1" dirty="0" err="1">
                <a:solidFill>
                  <a:srgbClr val="00B050"/>
                </a:solidFill>
                <a:latin typeface="Arial" panose="020B0604020202020204" pitchFamily="34" charset="0"/>
              </a:rPr>
              <a:t>C</a:t>
            </a:r>
            <a:r>
              <a:rPr lang="en-US" altLang="ru-RU" sz="2800" b="1" dirty="0">
                <a:solidFill>
                  <a:srgbClr val="00B050"/>
                </a:solidFill>
                <a:latin typeface="Arial" panose="020B0604020202020204" pitchFamily="34" charset="0"/>
              </a:rPr>
              <a:t> L X </a:t>
            </a:r>
            <a:r>
              <a:rPr lang="en-US" altLang="ru-RU" sz="2800" b="1" dirty="0" err="1">
                <a:solidFill>
                  <a:srgbClr val="00B050"/>
                </a:solidFill>
                <a:latin typeface="Arial" panose="020B0604020202020204" pitchFamily="34" charset="0"/>
              </a:rPr>
              <a:t>X</a:t>
            </a:r>
            <a:r>
              <a:rPr lang="en-US" altLang="ru-RU" sz="2800" b="1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lang="en-US" altLang="ru-RU" sz="2800" b="1" dirty="0" err="1">
                <a:solidFill>
                  <a:srgbClr val="00B050"/>
                </a:solidFill>
                <a:latin typeface="Arial" panose="020B0604020202020204" pitchFamily="34" charset="0"/>
              </a:rPr>
              <a:t>X</a:t>
            </a:r>
            <a:r>
              <a:rPr lang="en-US" altLang="ru-RU" sz="2800" b="1" dirty="0">
                <a:solidFill>
                  <a:srgbClr val="00B050"/>
                </a:solidFill>
                <a:latin typeface="Arial" panose="020B0604020202020204" pitchFamily="34" charset="0"/>
              </a:rPr>
              <a:t> I X</a:t>
            </a:r>
            <a:endParaRPr lang="ru-RU" altLang="ru-RU" sz="28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19"/>
          <p:cNvSpPr>
            <a:spLocks noChangeArrowheads="1"/>
          </p:cNvSpPr>
          <p:nvPr/>
        </p:nvSpPr>
        <p:spPr bwMode="auto">
          <a:xfrm>
            <a:off x="4254902" y="5091448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ru-RU" sz="2400" b="1">
                <a:latin typeface="Arial" panose="020B0604020202020204" pitchFamily="34" charset="0"/>
              </a:rPr>
              <a:t>M M</a:t>
            </a:r>
            <a:endParaRPr lang="ru-RU" altLang="ru-RU" sz="2400" b="1">
              <a:latin typeface="Arial" panose="020B0604020202020204" pitchFamily="34" charset="0"/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5426477" y="4670761"/>
            <a:ext cx="1008063" cy="936625"/>
            <a:chOff x="1247" y="2523"/>
            <a:chExt cx="635" cy="590"/>
          </a:xfrm>
        </p:grpSpPr>
        <p:sp>
          <p:nvSpPr>
            <p:cNvPr id="11" name="Oval 26"/>
            <p:cNvSpPr>
              <a:spLocks noChangeArrowheads="1"/>
            </p:cNvSpPr>
            <p:nvPr/>
          </p:nvSpPr>
          <p:spPr bwMode="auto">
            <a:xfrm>
              <a:off x="1247" y="2750"/>
              <a:ext cx="635" cy="3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 flipV="1">
              <a:off x="1565" y="2523"/>
              <a:ext cx="0" cy="22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5507440" y="5102561"/>
            <a:ext cx="846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ru-RU" sz="2400" b="1" dirty="0">
                <a:latin typeface="Arial" panose="020B0604020202020204" pitchFamily="34" charset="0"/>
              </a:rPr>
              <a:t>CCC</a:t>
            </a:r>
            <a:endParaRPr lang="ru-RU" altLang="ru-RU" sz="2400" b="1" dirty="0">
              <a:latin typeface="Arial" panose="020B0604020202020204" pitchFamily="34" charset="0"/>
            </a:endParaRPr>
          </a:p>
        </p:txBody>
      </p:sp>
      <p:grpSp>
        <p:nvGrpSpPr>
          <p:cNvPr id="14" name="Group 28"/>
          <p:cNvGrpSpPr>
            <a:grpSpLocks/>
          </p:cNvGrpSpPr>
          <p:nvPr/>
        </p:nvGrpSpPr>
        <p:grpSpPr bwMode="auto">
          <a:xfrm>
            <a:off x="6675840" y="4670761"/>
            <a:ext cx="1008062" cy="936625"/>
            <a:chOff x="1247" y="2523"/>
            <a:chExt cx="635" cy="590"/>
          </a:xfrm>
        </p:grpSpPr>
        <p:sp>
          <p:nvSpPr>
            <p:cNvPr id="15" name="Oval 29"/>
            <p:cNvSpPr>
              <a:spLocks noChangeArrowheads="1"/>
            </p:cNvSpPr>
            <p:nvPr/>
          </p:nvSpPr>
          <p:spPr bwMode="auto">
            <a:xfrm>
              <a:off x="1247" y="2750"/>
              <a:ext cx="635" cy="3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 flipV="1">
              <a:off x="1565" y="2523"/>
              <a:ext cx="0" cy="22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6691715" y="5102561"/>
            <a:ext cx="979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ru-RU" sz="2400" b="1">
                <a:latin typeface="Arial" panose="020B0604020202020204" pitchFamily="34" charset="0"/>
              </a:rPr>
              <a:t>LXXX</a:t>
            </a:r>
            <a:endParaRPr lang="ru-RU" altLang="ru-RU" sz="2400" b="1">
              <a:latin typeface="Arial" panose="020B0604020202020204" pitchFamily="34" charset="0"/>
            </a:endParaRPr>
          </a:p>
        </p:txBody>
      </p:sp>
      <p:grpSp>
        <p:nvGrpSpPr>
          <p:cNvPr id="18" name="Group 32"/>
          <p:cNvGrpSpPr>
            <a:grpSpLocks/>
          </p:cNvGrpSpPr>
          <p:nvPr/>
        </p:nvGrpSpPr>
        <p:grpSpPr bwMode="auto">
          <a:xfrm>
            <a:off x="7723590" y="4670761"/>
            <a:ext cx="1008062" cy="936625"/>
            <a:chOff x="1247" y="2523"/>
            <a:chExt cx="635" cy="590"/>
          </a:xfrm>
        </p:grpSpPr>
        <p:sp>
          <p:nvSpPr>
            <p:cNvPr id="19" name="Oval 33"/>
            <p:cNvSpPr>
              <a:spLocks noChangeArrowheads="1"/>
            </p:cNvSpPr>
            <p:nvPr/>
          </p:nvSpPr>
          <p:spPr bwMode="auto">
            <a:xfrm>
              <a:off x="1247" y="2750"/>
              <a:ext cx="635" cy="36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ru-RU" altLang="ru-RU">
                <a:latin typeface="Arial" panose="020B0604020202020204" pitchFamily="34" charset="0"/>
              </a:endParaRPr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 flipV="1">
              <a:off x="1565" y="2523"/>
              <a:ext cx="0" cy="22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7991877" y="5102561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/>
            <a:r>
              <a:rPr lang="en-US" altLang="ru-RU" sz="2400" b="1">
                <a:latin typeface="Arial" panose="020B0604020202020204" pitchFamily="34" charset="0"/>
              </a:rPr>
              <a:t>IX</a:t>
            </a:r>
            <a:endParaRPr lang="ru-RU" altLang="ru-RU" sz="24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51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7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Алфавиттик</a:t>
            </a:r>
            <a:r>
              <a:rPr lang="ru-RU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ru-RU" b="1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номерл</a:t>
            </a:r>
            <a:r>
              <a:rPr lang="ky-KG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өө</a:t>
            </a:r>
            <a:endParaRPr lang="ru-RU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15443" y="2556932"/>
            <a:ext cx="4881154" cy="3318936"/>
          </a:xfrm>
        </p:spPr>
        <p:txBody>
          <a:bodyPr>
            <a:noAutofit/>
          </a:bodyPr>
          <a:lstStyle/>
          <a:p>
            <a:pPr algn="ctr"/>
            <a:r>
              <a:rPr lang="ky-KG" sz="3200" dirty="0" smtClean="0">
                <a:latin typeface="Calibri" panose="020F0502020204030204" pitchFamily="34" charset="0"/>
              </a:rPr>
              <a:t>Биздин заманга чейин 5-кылымдарда гректерде </a:t>
            </a:r>
            <a:r>
              <a:rPr lang="ky-KG" sz="3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алфавиттик</a:t>
            </a:r>
            <a:r>
              <a:rPr lang="ky-KG" sz="3200" dirty="0" smtClean="0">
                <a:latin typeface="Calibri" panose="020F0502020204030204" pitchFamily="34" charset="0"/>
              </a:rPr>
              <a:t> деп аталган  эсептөө системасы пайда болгон.</a:t>
            </a:r>
          </a:p>
          <a:p>
            <a:pPr algn="ctr"/>
            <a:r>
              <a:rPr lang="ky-KG" sz="3200" dirty="0" smtClean="0">
                <a:latin typeface="Calibri" panose="020F0502020204030204" pitchFamily="34" charset="0"/>
              </a:rPr>
              <a:t>М:</a:t>
            </a:r>
            <a:r>
              <a:rPr lang="ru-RU" altLang="ru-RU" sz="3200" b="1" dirty="0">
                <a:solidFill>
                  <a:srgbClr val="FF66CC"/>
                </a:solidFill>
                <a:sym typeface="Symbol" panose="05050102010706020507" pitchFamily="18" charset="2"/>
              </a:rPr>
              <a:t> </a:t>
            </a:r>
            <a:r>
              <a:rPr lang="ru-RU" altLang="ru-RU" sz="32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 = </a:t>
            </a:r>
            <a:r>
              <a:rPr lang="ru-RU" altLang="ru-RU" sz="3200" b="1" dirty="0" smtClean="0">
                <a:solidFill>
                  <a:srgbClr val="0070C0"/>
                </a:solidFill>
                <a:sym typeface="Symbol" panose="05050102010706020507" pitchFamily="18" charset="2"/>
              </a:rPr>
              <a:t>532</a:t>
            </a:r>
            <a:endParaRPr lang="ru-RU" sz="32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295402" y="2487649"/>
            <a:ext cx="4668727" cy="3457502"/>
            <a:chOff x="3261" y="2594"/>
            <a:chExt cx="2154" cy="1624"/>
          </a:xfrm>
        </p:grpSpPr>
        <p:pic>
          <p:nvPicPr>
            <p:cNvPr id="5" name="Picture 5" descr="пальцы0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1" y="2594"/>
              <a:ext cx="2154" cy="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4123" y="4046"/>
              <a:ext cx="45" cy="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endParaRPr lang="ru-RU" altLang="ru-RU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260" y="3955"/>
              <a:ext cx="49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ru-RU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90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976" y="3972"/>
              <a:ext cx="344" cy="2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ru-RU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900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4831" y="403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xmlns="" val="21629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          </a:t>
            </a:r>
            <a:r>
              <a:rPr lang="ru-RU" b="1" dirty="0" err="1" smtClean="0">
                <a:solidFill>
                  <a:schemeClr val="accent4"/>
                </a:solidFill>
                <a:latin typeface="Calibri" panose="020F0502020204030204" pitchFamily="34" charset="0"/>
              </a:rPr>
              <a:t>Вавилондук</a:t>
            </a:r>
            <a:r>
              <a:rPr lang="ru-RU" b="1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 </a:t>
            </a:r>
            <a:r>
              <a:rPr lang="ru-RU" b="1" dirty="0" err="1" smtClean="0">
                <a:solidFill>
                  <a:schemeClr val="accent4"/>
                </a:solidFill>
                <a:latin typeface="Calibri" panose="020F0502020204030204" pitchFamily="34" charset="0"/>
              </a:rPr>
              <a:t>эсептөө</a:t>
            </a:r>
            <a:r>
              <a:rPr lang="ru-RU" b="1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 </a:t>
            </a:r>
            <a:r>
              <a:rPr lang="ru-RU" b="1" dirty="0" err="1" smtClean="0">
                <a:solidFill>
                  <a:schemeClr val="accent4"/>
                </a:solidFill>
                <a:latin typeface="Calibri" panose="020F0502020204030204" pitchFamily="34" charset="0"/>
              </a:rPr>
              <a:t>системасы</a:t>
            </a:r>
            <a:endParaRPr lang="ru-RU" b="1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13" descr="Untitled-1%20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7222" y="911431"/>
            <a:ext cx="11715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295402" y="2698600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y-KG" sz="3200" dirty="0" smtClean="0">
                <a:latin typeface="Calibri" panose="020F0502020204030204" pitchFamily="34" charset="0"/>
              </a:rPr>
              <a:t>Биздин заманга чейинки </a:t>
            </a:r>
            <a:r>
              <a:rPr lang="ky-KG" sz="3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2500-2000-жылдары</a:t>
            </a:r>
            <a:r>
              <a:rPr lang="ky-KG" sz="3200" dirty="0" smtClean="0">
                <a:latin typeface="Calibri" panose="020F0502020204030204" pitchFamily="34" charset="0"/>
              </a:rPr>
              <a:t> бизге белгилүү болгон биринчи позициялык эсептөө системасы пайда болгон. Анын негизи </a:t>
            </a:r>
            <a:r>
              <a:rPr lang="ky-KG" sz="3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60 саны </a:t>
            </a:r>
            <a:r>
              <a:rPr lang="ky-KG" sz="3200" dirty="0" smtClean="0">
                <a:latin typeface="Calibri" panose="020F0502020204030204" pitchFamily="34" charset="0"/>
              </a:rPr>
              <a:t>болгон. Башкача айтканда ал системада 60 сан камтылган.</a:t>
            </a:r>
            <a:endParaRPr lang="ru-RU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432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vavil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619956"/>
            <a:ext cx="4355786" cy="348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          </a:t>
            </a:r>
            <a:r>
              <a:rPr lang="ru-RU" b="1" dirty="0" err="1" smtClean="0">
                <a:solidFill>
                  <a:schemeClr val="accent4"/>
                </a:solidFill>
                <a:latin typeface="Calibri" panose="020F0502020204030204" pitchFamily="34" charset="0"/>
              </a:rPr>
              <a:t>Вавилондук</a:t>
            </a:r>
            <a:r>
              <a:rPr lang="ru-RU" b="1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 </a:t>
            </a:r>
            <a:r>
              <a:rPr lang="ru-RU" b="1" dirty="0" err="1" smtClean="0">
                <a:solidFill>
                  <a:schemeClr val="accent4"/>
                </a:solidFill>
                <a:latin typeface="Calibri" panose="020F0502020204030204" pitchFamily="34" charset="0"/>
              </a:rPr>
              <a:t>эсептөө</a:t>
            </a:r>
            <a:r>
              <a:rPr lang="ru-RU" b="1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 </a:t>
            </a:r>
            <a:r>
              <a:rPr lang="ru-RU" b="1" dirty="0" err="1" smtClean="0">
                <a:solidFill>
                  <a:schemeClr val="accent4"/>
                </a:solidFill>
                <a:latin typeface="Calibri" panose="020F0502020204030204" pitchFamily="34" charset="0"/>
              </a:rPr>
              <a:t>системасы</a:t>
            </a:r>
            <a:endParaRPr lang="ru-RU" b="1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2917" y="2743200"/>
            <a:ext cx="5267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36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Мисалы</a:t>
            </a:r>
            <a:r>
              <a:rPr lang="ky-KG" sz="3600" dirty="0" smtClean="0">
                <a:latin typeface="Calibri" panose="020F0502020204030204" pitchFamily="34" charset="0"/>
              </a:rPr>
              <a:t>: </a:t>
            </a:r>
            <a:r>
              <a:rPr lang="ky-KG" sz="36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53</a:t>
            </a:r>
            <a:r>
              <a:rPr lang="ky-KG" sz="3600" dirty="0" smtClean="0">
                <a:latin typeface="Calibri" panose="020F0502020204030204" pitchFamily="34" charset="0"/>
              </a:rPr>
              <a:t> санын жазуу төмөнкүдөй жүргүзүлгөн</a:t>
            </a:r>
            <a:endParaRPr lang="ru-RU" sz="3600" dirty="0">
              <a:latin typeface="Calibri" panose="020F0502020204030204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6483706" y="3943529"/>
            <a:ext cx="3909543" cy="2161056"/>
            <a:chOff x="3714750" y="3786188"/>
            <a:chExt cx="2508250" cy="1500187"/>
          </a:xfrm>
        </p:grpSpPr>
        <p:pic>
          <p:nvPicPr>
            <p:cNvPr id="10" name="Picture 7" descr="klin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250" y="4143375"/>
              <a:ext cx="714375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9" descr="klin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0" y="4500563"/>
              <a:ext cx="714375" cy="785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klin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4750" y="3786188"/>
              <a:ext cx="714375" cy="785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" descr="klin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250" y="4143375"/>
              <a:ext cx="436563" cy="719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2" descr="klin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7775" y="4144963"/>
              <a:ext cx="436563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6" descr="klin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38" y="4143375"/>
              <a:ext cx="436562" cy="719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98606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1006" y="2479658"/>
            <a:ext cx="9601196" cy="3624927"/>
          </a:xfrm>
        </p:spPr>
        <p:txBody>
          <a:bodyPr>
            <a:noAutofit/>
          </a:bodyPr>
          <a:lstStyle/>
          <a:p>
            <a:r>
              <a:rPr lang="ky-KG" sz="2800" dirty="0" smtClean="0">
                <a:latin typeface="Calibri" panose="020F0502020204030204" pitchFamily="34" charset="0"/>
              </a:rPr>
              <a:t>Азыркы кезде кеңири колдонулушка ээ болгон  </a:t>
            </a:r>
            <a:r>
              <a:rPr lang="ky-KG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10 негизиндеги</a:t>
            </a:r>
            <a:r>
              <a:rPr lang="ky-KG" sz="2800" dirty="0" smtClean="0">
                <a:latin typeface="Calibri" panose="020F0502020204030204" pitchFamily="34" charset="0"/>
              </a:rPr>
              <a:t> </a:t>
            </a:r>
            <a:r>
              <a:rPr lang="ky-KG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0,1,2,3,4,5,6,7,8,9</a:t>
            </a:r>
            <a:r>
              <a:rPr lang="ky-KG" sz="2800" dirty="0" smtClean="0">
                <a:latin typeface="Calibri" panose="020F0502020204030204" pitchFamily="34" charset="0"/>
              </a:rPr>
              <a:t> цифраларын камтыган позициялык эсептөө системасы  биздин замандын </a:t>
            </a:r>
            <a:r>
              <a:rPr lang="ky-KG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400 жылдарынан </a:t>
            </a:r>
            <a:r>
              <a:rPr lang="ky-KG" sz="2800" dirty="0" smtClean="0">
                <a:latin typeface="Calibri" panose="020F0502020204030204" pitchFamily="34" charset="0"/>
              </a:rPr>
              <a:t>баштап индияда колдонула баштаган. Ал эми арабдар болсо мындай эсептөө системасы менен биздин замандын </a:t>
            </a:r>
            <a:r>
              <a:rPr lang="ky-KG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800 – жылдарынан </a:t>
            </a:r>
            <a:r>
              <a:rPr lang="ky-KG" sz="2800" dirty="0" smtClean="0">
                <a:latin typeface="Calibri" panose="020F0502020204030204" pitchFamily="34" charset="0"/>
              </a:rPr>
              <a:t>баштап колдоно башташкан.</a:t>
            </a:r>
          </a:p>
          <a:p>
            <a:r>
              <a:rPr lang="ky-KG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«цифра» </a:t>
            </a:r>
            <a:r>
              <a:rPr lang="ky-KG" sz="2800" dirty="0" smtClean="0">
                <a:latin typeface="Calibri" panose="020F0502020204030204" pitchFamily="34" charset="0"/>
              </a:rPr>
              <a:t>деген сөз арабдын </a:t>
            </a:r>
            <a:r>
              <a:rPr lang="ky-KG" sz="28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«сыфр-бош орун» </a:t>
            </a:r>
            <a:r>
              <a:rPr lang="ky-KG" sz="2800" dirty="0" smtClean="0">
                <a:latin typeface="Calibri" panose="020F0502020204030204" pitchFamily="34" charset="0"/>
              </a:rPr>
              <a:t>деген сөзүнөн алынган</a:t>
            </a:r>
            <a:endParaRPr lang="ru-RU" sz="2800" dirty="0">
              <a:latin typeface="Calibri" panose="020F0502020204030204" pitchFamily="34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36824" y="414387"/>
            <a:ext cx="6182929" cy="1303867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          Араб </a:t>
            </a:r>
            <a:r>
              <a:rPr lang="ru-RU" b="1" dirty="0" err="1" smtClean="0">
                <a:solidFill>
                  <a:schemeClr val="accent4"/>
                </a:solidFill>
                <a:latin typeface="Calibri" panose="020F0502020204030204" pitchFamily="34" charset="0"/>
              </a:rPr>
              <a:t>цифралары</a:t>
            </a:r>
            <a:endParaRPr lang="ru-RU" b="1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8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06086" y="1436350"/>
            <a:ext cx="4250028" cy="70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7" descr="in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46423" y="611982"/>
            <a:ext cx="795666" cy="164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01239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y-KG" sz="3600" dirty="0" smtClean="0"/>
              <a:t>Мисалы: </a:t>
            </a:r>
          </a:p>
          <a:p>
            <a:r>
              <a:rPr lang="ky-KG" sz="3600" dirty="0" smtClean="0"/>
              <a:t>324 саны жайылган формада 3*100</a:t>
            </a:r>
            <a:r>
              <a:rPr lang="ru-RU" sz="3600" dirty="0" smtClean="0"/>
              <a:t>+2*10+4*1 </a:t>
            </a:r>
            <a:r>
              <a:rPr lang="ru-RU" sz="3600" dirty="0" err="1" smtClean="0"/>
              <a:t>деп</a:t>
            </a:r>
            <a:r>
              <a:rPr lang="ru-RU" sz="3600" dirty="0" smtClean="0"/>
              <a:t> </a:t>
            </a:r>
            <a:r>
              <a:rPr lang="ru-RU" sz="3600" dirty="0" err="1" smtClean="0"/>
              <a:t>жазсак</a:t>
            </a:r>
            <a:r>
              <a:rPr lang="ru-RU" sz="3600" dirty="0" smtClean="0"/>
              <a:t> болот.</a:t>
            </a:r>
          </a:p>
          <a:p>
            <a:r>
              <a:rPr lang="ru-RU" sz="3600" dirty="0" smtClean="0"/>
              <a:t>2357 саны 2*1000+3*100+5*10+7*1 </a:t>
            </a:r>
            <a:r>
              <a:rPr lang="ru-RU" sz="3600" dirty="0" err="1" smtClean="0"/>
              <a:t>деп</a:t>
            </a:r>
            <a:r>
              <a:rPr lang="ru-RU" sz="3600" dirty="0" smtClean="0"/>
              <a:t> </a:t>
            </a:r>
            <a:r>
              <a:rPr lang="ru-RU" sz="3600" dirty="0" err="1" smtClean="0"/>
              <a:t>жазылат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123945" y="800754"/>
            <a:ext cx="6182929" cy="1303867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4"/>
                </a:solidFill>
                <a:latin typeface="Calibri" panose="020F0502020204030204" pitchFamily="34" charset="0"/>
              </a:rPr>
              <a:t>          Араб </a:t>
            </a:r>
            <a:r>
              <a:rPr lang="ru-RU" b="1" dirty="0" err="1" smtClean="0">
                <a:solidFill>
                  <a:schemeClr val="accent4"/>
                </a:solidFill>
                <a:latin typeface="Calibri" panose="020F0502020204030204" pitchFamily="34" charset="0"/>
              </a:rPr>
              <a:t>цифралары</a:t>
            </a:r>
            <a:endParaRPr lang="ru-RU" b="1" dirty="0">
              <a:solidFill>
                <a:schemeClr val="accent4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406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37068" y="1399588"/>
            <a:ext cx="8353425" cy="5081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ru-RU" sz="2000" b="1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Эсеп</a:t>
            </a:r>
            <a:r>
              <a:rPr lang="ky-KG" sz="20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төө                                        </a:t>
            </a:r>
            <a:r>
              <a:rPr lang="ru-RU" sz="2000" b="1" dirty="0" err="1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негизи</a:t>
            </a:r>
            <a:r>
              <a:rPr lang="ru-RU" sz="20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      </a:t>
            </a:r>
            <a:r>
              <a:rPr lang="ky-KG" sz="20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Сандар</a:t>
            </a:r>
          </a:p>
          <a:p>
            <a:pPr>
              <a:buFontTx/>
              <a:buNone/>
            </a:pPr>
            <a:r>
              <a:rPr lang="ky-KG" sz="20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системасы</a:t>
            </a:r>
            <a:endParaRPr lang="ru-RU" sz="2000" b="1" dirty="0" smtClean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>
              <a:buFontTx/>
              <a:buNone/>
            </a:pPr>
            <a:endParaRPr lang="ru-RU" sz="2000" b="1" dirty="0" smtClean="0">
              <a:solidFill>
                <a:schemeClr val="folHlink"/>
              </a:solidFill>
            </a:endParaRPr>
          </a:p>
          <a:p>
            <a:pPr>
              <a:buFontTx/>
              <a:buNone/>
            </a:pPr>
            <a:r>
              <a:rPr lang="ru-RU" b="1" dirty="0" err="1" smtClean="0"/>
              <a:t>Ондук</a:t>
            </a:r>
            <a:r>
              <a:rPr lang="ru-RU" b="1" dirty="0" smtClean="0"/>
              <a:t>                                  10       0,1,2,3,4,5,6,7,8,9  </a:t>
            </a:r>
          </a:p>
          <a:p>
            <a:pPr>
              <a:buFontTx/>
              <a:buNone/>
            </a:pPr>
            <a:r>
              <a:rPr lang="ru-RU" b="1" dirty="0" err="1" smtClean="0"/>
              <a:t>Экилик</a:t>
            </a:r>
            <a:r>
              <a:rPr lang="ru-RU" b="1" dirty="0" smtClean="0"/>
              <a:t>                                2         0,1</a:t>
            </a:r>
          </a:p>
          <a:p>
            <a:pPr>
              <a:buFontTx/>
              <a:buNone/>
            </a:pPr>
            <a:r>
              <a:rPr lang="ru-RU" b="1" dirty="0" err="1" smtClean="0"/>
              <a:t>Үчтүк</a:t>
            </a:r>
            <a:r>
              <a:rPr lang="ru-RU" b="1" dirty="0" smtClean="0"/>
              <a:t>                                   3         0,1,2</a:t>
            </a:r>
          </a:p>
          <a:p>
            <a:pPr>
              <a:buFontTx/>
              <a:buNone/>
            </a:pPr>
            <a:r>
              <a:rPr lang="ru-RU" b="1" dirty="0" err="1" smtClean="0"/>
              <a:t>Сегиздик</a:t>
            </a:r>
            <a:r>
              <a:rPr lang="ru-RU" b="1" dirty="0" smtClean="0"/>
              <a:t>                             8         0,1,2,3,4,5,6,7</a:t>
            </a:r>
          </a:p>
          <a:p>
            <a:pPr>
              <a:buFontTx/>
              <a:buNone/>
            </a:pPr>
            <a:r>
              <a:rPr lang="ru-RU" b="1" dirty="0" smtClean="0"/>
              <a:t>Он </a:t>
            </a:r>
            <a:r>
              <a:rPr lang="ru-RU" b="1" dirty="0" err="1" smtClean="0"/>
              <a:t>алтылык</a:t>
            </a:r>
            <a:r>
              <a:rPr lang="ru-RU" b="1" dirty="0" smtClean="0"/>
              <a:t>                       16     </a:t>
            </a:r>
            <a:r>
              <a:rPr lang="en-US" b="1" dirty="0" smtClean="0"/>
              <a:t>  </a:t>
            </a:r>
            <a:r>
              <a:rPr lang="ru-RU" b="1" dirty="0" smtClean="0"/>
              <a:t> 0,1,2,3,4,5,6,7,8,9,</a:t>
            </a:r>
            <a:r>
              <a:rPr lang="en-US" b="1" dirty="0" smtClean="0"/>
              <a:t>A,B,C,D,E,F</a:t>
            </a:r>
            <a:r>
              <a:rPr lang="ru-RU" b="1" dirty="0" smtClean="0"/>
              <a:t> 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>
            <a:off x="4224270" y="1455313"/>
            <a:ext cx="12879" cy="374775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5600901" y="1455313"/>
            <a:ext cx="12879" cy="374775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421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5250" y="930617"/>
            <a:ext cx="9601196" cy="1303867"/>
          </a:xfrm>
        </p:spPr>
        <p:txBody>
          <a:bodyPr/>
          <a:lstStyle/>
          <a:p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b="1" dirty="0" err="1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Эсепт</a:t>
            </a:r>
            <a:r>
              <a:rPr lang="ky-KG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өө системасы</a:t>
            </a:r>
            <a:endParaRPr lang="ru-RU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69952" y="2395470"/>
            <a:ext cx="4671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y-KG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Сабактын жүрүшүндө:</a:t>
            </a:r>
            <a:endParaRPr lang="ru-RU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6524" y="3181082"/>
            <a:ext cx="98523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y-KG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Эсептөө системасынын келип чыгуу тарыхы менен таанышасыңар;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y-KG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Эсептөө системасынын түрлөрүн билесиңер;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y-KG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Эсептөө системаларынын түрлөрүн салыштырасыңар.</a:t>
            </a:r>
            <a:endParaRPr lang="ru-RU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16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2523" y="698797"/>
            <a:ext cx="9601196" cy="627727"/>
          </a:xfrm>
        </p:spPr>
        <p:txBody>
          <a:bodyPr>
            <a:normAutofit fontScale="90000"/>
          </a:bodyPr>
          <a:lstStyle/>
          <a:p>
            <a:r>
              <a:rPr lang="ky-KG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ЭСЕПТӨӨ СИСТЕМАСЫ</a:t>
            </a:r>
            <a:endParaRPr lang="ru-RU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609859" y="2575775"/>
            <a:ext cx="4211392" cy="7598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b="1" dirty="0" smtClean="0">
                <a:latin typeface="Calibri" panose="020F0502020204030204" pitchFamily="34" charset="0"/>
              </a:rPr>
              <a:t>Позициялык ЭС</a:t>
            </a:r>
            <a:endParaRPr lang="ru-RU" sz="3200" b="1" dirty="0">
              <a:latin typeface="Calibri" panose="020F050202020403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490952" y="2575774"/>
            <a:ext cx="4211392" cy="7598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b="1" dirty="0" smtClean="0">
                <a:latin typeface="Calibri" panose="020F0502020204030204" pitchFamily="34" charset="0"/>
              </a:rPr>
              <a:t>Позициялык эмес ЭС</a:t>
            </a:r>
            <a:endParaRPr lang="ru-RU" sz="3200" b="1" dirty="0">
              <a:latin typeface="Calibri" panose="020F050202020403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282523" y="1523045"/>
            <a:ext cx="9601196" cy="62772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y-KG" sz="2800" b="1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ЭСЕПТӨӨ СИСТЕМАСЫ-бул </a:t>
            </a:r>
            <a:r>
              <a:rPr lang="ky-KG" sz="28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сандарды атайын белгилер(цифралар) менен жазуу ыкмасы</a:t>
            </a:r>
            <a:endParaRPr lang="ru-RU" sz="28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09859" y="3425780"/>
            <a:ext cx="4211392" cy="2678806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Calibri" panose="020F0502020204030204" pitchFamily="34" charset="0"/>
              </a:rPr>
              <a:t>Цифралардын маанилери санды жазуудагы орундан көз каранды.</a:t>
            </a:r>
          </a:p>
          <a:p>
            <a:pPr algn="ctr"/>
            <a:r>
              <a:rPr lang="ky-KG" sz="28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Арабдар, индиялыктар, Вавилондуктар колдонушкан</a:t>
            </a:r>
            <a:endParaRPr lang="ru-RU" sz="28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490952" y="3425780"/>
            <a:ext cx="4211392" cy="2678806"/>
          </a:xfrm>
          <a:prstGeom prst="rect">
            <a:avLst/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Calibri" panose="020F0502020204030204" pitchFamily="34" charset="0"/>
              </a:rPr>
              <a:t>Цифралардын маанилери санды жазуудагы орундан көз каранды эмес.</a:t>
            </a:r>
          </a:p>
          <a:p>
            <a:pPr algn="ctr"/>
            <a:r>
              <a:rPr lang="ky-KG" sz="28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Гректер, Римдиктер колдонушкан</a:t>
            </a:r>
            <a:endParaRPr lang="ru-RU" sz="2800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70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y-KG" b="1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Ар кайсы элдин эсеп жүргүзүүлөрү жана алардын келип чыгышы</a:t>
            </a:r>
            <a:endParaRPr lang="ru-RU" b="1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ky-KG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Египеттик номерлөө;</a:t>
            </a:r>
          </a:p>
          <a:p>
            <a:pPr marL="514350" indent="-514350">
              <a:buFont typeface="+mj-lt"/>
              <a:buAutoNum type="arabicParenR"/>
            </a:pPr>
            <a:r>
              <a:rPr lang="ky-KG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Римдик номерлөө;</a:t>
            </a:r>
          </a:p>
          <a:p>
            <a:pPr marL="514350" indent="-514350">
              <a:buFont typeface="+mj-lt"/>
              <a:buAutoNum type="arabicParenR"/>
            </a:pPr>
            <a:r>
              <a:rPr lang="ky-KG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Алфавиттик номерлөө;</a:t>
            </a:r>
          </a:p>
          <a:p>
            <a:pPr marL="514350" indent="-514350">
              <a:buFont typeface="+mj-lt"/>
              <a:buAutoNum type="arabicParenR"/>
            </a:pPr>
            <a:r>
              <a:rPr lang="ky-KG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Вавилондуктардын номерлөөсү;</a:t>
            </a:r>
          </a:p>
          <a:p>
            <a:pPr marL="514350" indent="-514350">
              <a:buFont typeface="+mj-lt"/>
              <a:buAutoNum type="arabicParenR"/>
            </a:pPr>
            <a:r>
              <a:rPr lang="ky-KG" sz="3200" b="1" dirty="0" smtClean="0">
                <a:solidFill>
                  <a:srgbClr val="002060"/>
                </a:solidFill>
                <a:latin typeface="Calibri" panose="020F0502020204030204" pitchFamily="34" charset="0"/>
              </a:rPr>
              <a:t>Арабдардын номерлөөсү.</a:t>
            </a:r>
            <a:endParaRPr lang="ru-RU" sz="3200" b="1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695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710974"/>
            <a:ext cx="9601196" cy="1574800"/>
          </a:xfrm>
        </p:spPr>
        <p:txBody>
          <a:bodyPr>
            <a:noAutofit/>
          </a:bodyPr>
          <a:lstStyle/>
          <a:p>
            <a:r>
              <a:rPr lang="ky-KG" sz="3600" dirty="0" smtClean="0">
                <a:latin typeface="Calibri" panose="020F0502020204030204" pitchFamily="34" charset="0"/>
              </a:rPr>
              <a:t>Эсеп, байыркы адамдардын бири –бирине табылган предметтердин санын билдирүү муктаждыгынан келип чыккан </a:t>
            </a:r>
            <a:endParaRPr lang="ru-RU" sz="3600" dirty="0">
              <a:latin typeface="Calibri" panose="020F0502020204030204" pitchFamily="34" charset="0"/>
            </a:endParaRPr>
          </a:p>
        </p:txBody>
      </p:sp>
      <p:pic>
        <p:nvPicPr>
          <p:cNvPr id="4" name="Picture 5" descr="i?id=13144389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1572813" y="2826343"/>
            <a:ext cx="2381000" cy="299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soch copy"/>
          <p:cNvPicPr>
            <a:picLocks noChangeAspect="1" noChangeArrowheads="1"/>
          </p:cNvPicPr>
          <p:nvPr/>
        </p:nvPicPr>
        <p:blipFill>
          <a:blip r:embed="rId4">
            <a:lum bright="-12000"/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98773" l="1667" r="99667">
                        <a14:foregroundMark x1="12667" y1="29448" x2="13667" y2="83436"/>
                        <a14:foregroundMark x1="87667" y1="12270" x2="97000" y2="17178"/>
                        <a14:foregroundMark x1="32333" y1="95092" x2="64333" y2="86503"/>
                        <a14:foregroundMark x1="35667" y1="96319" x2="99667" y2="98773"/>
                        <a14:foregroundMark x1="96333" y1="55215" x2="99667" y2="50920"/>
                        <a14:backgroundMark x1="94000" y1="52761" x2="99333" y2="18405"/>
                        <a14:backgroundMark x1="97333" y1="2454" x2="99000" y2="177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49737" y="2826343"/>
            <a:ext cx="4385936" cy="2818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08872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710974"/>
            <a:ext cx="9601196" cy="1574800"/>
          </a:xfrm>
        </p:spPr>
        <p:txBody>
          <a:bodyPr>
            <a:noAutofit/>
          </a:bodyPr>
          <a:lstStyle/>
          <a:p>
            <a:r>
              <a:rPr lang="ky-KG" sz="36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Эсептөөнүн эң жөнөкөй каражаты катары алар колдун манжаларын колдонушкан.</a:t>
            </a:r>
            <a:endParaRPr lang="ru-RU" sz="36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pic>
        <p:nvPicPr>
          <p:cNvPr id="6" name="Picture 3" descr="пальцы0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578"/>
          <a:stretch>
            <a:fillRect/>
          </a:stretch>
        </p:blipFill>
        <p:spPr bwMode="auto">
          <a:xfrm>
            <a:off x="1814715" y="2501364"/>
            <a:ext cx="7935789" cy="230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1153734" y="4651909"/>
            <a:ext cx="9601196" cy="1574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y-KG" sz="3200" dirty="0" smtClean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</a:rPr>
              <a:t>Ошонун негизинде 5 тик жана эки колдун манжалары 10 дук эсептөө системалары пайда болгон.</a:t>
            </a:r>
            <a:endParaRPr lang="ru-RU" sz="32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555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3802" y="982132"/>
            <a:ext cx="8642795" cy="1303867"/>
          </a:xfrm>
        </p:spPr>
        <p:txBody>
          <a:bodyPr/>
          <a:lstStyle/>
          <a:p>
            <a:r>
              <a:rPr lang="ky-KG" b="1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t>1.) Египеттик номерлөө системасы</a:t>
            </a:r>
            <a:endParaRPr lang="ru-RU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3670479" y="2556932"/>
            <a:ext cx="4945487" cy="3318936"/>
          </a:xfrm>
        </p:spPr>
        <p:txBody>
          <a:bodyPr>
            <a:noAutofit/>
          </a:bodyPr>
          <a:lstStyle/>
          <a:p>
            <a:pPr algn="ctr"/>
            <a:r>
              <a:rPr lang="ky-KG" sz="3200" dirty="0" smtClean="0">
                <a:latin typeface="Calibri" panose="020F0502020204030204" pitchFamily="34" charset="0"/>
              </a:rPr>
              <a:t>Адамдарга белгилүү болгон эң байыркы эсептөө системасы –бул </a:t>
            </a:r>
            <a:r>
              <a:rPr lang="ky-KG" sz="32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Египеттиктердики</a:t>
            </a:r>
            <a:r>
              <a:rPr lang="ky-KG" sz="3200" dirty="0" smtClean="0">
                <a:latin typeface="Calibri" panose="020F0502020204030204" pitchFamily="34" charset="0"/>
              </a:rPr>
              <a:t>. Анын пайда болгонуна </a:t>
            </a:r>
            <a:r>
              <a:rPr lang="ky-KG" sz="3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5000 жылдын </a:t>
            </a:r>
            <a:r>
              <a:rPr lang="ky-KG" sz="3200" dirty="0" smtClean="0">
                <a:latin typeface="Calibri" panose="020F0502020204030204" pitchFamily="34" charset="0"/>
              </a:rPr>
              <a:t>жүзү болгону аныкталган</a:t>
            </a:r>
            <a:endParaRPr lang="ru-RU" sz="3200" dirty="0">
              <a:latin typeface="Calibri" panose="020F0502020204030204" pitchFamily="34" charset="0"/>
            </a:endParaRPr>
          </a:p>
        </p:txBody>
      </p:sp>
      <p:pic>
        <p:nvPicPr>
          <p:cNvPr id="8" name="Picture 5" descr="egipet2"/>
          <p:cNvPicPr>
            <a:picLocks noChangeAspect="1" noChangeArrowheads="1"/>
          </p:cNvPicPr>
          <p:nvPr/>
        </p:nvPicPr>
        <p:blipFill>
          <a:blip r:embed="rId2">
            <a:lum bright="-12000" contrast="12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189" y="571896"/>
            <a:ext cx="1260424" cy="184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egip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043" y="2556932"/>
            <a:ext cx="2116649" cy="157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EGYPT_S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0040" y="4305351"/>
            <a:ext cx="2186653" cy="142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 descr="TUTMAS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08624" y="2570835"/>
            <a:ext cx="2316163" cy="310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3536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 descr="e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89067" y="807133"/>
            <a:ext cx="720725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 descr="e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3726" y="836613"/>
            <a:ext cx="441325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008438" y="746432"/>
            <a:ext cx="72507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2400" b="1" dirty="0" err="1" smtClean="0">
                <a:solidFill>
                  <a:srgbClr val="0070C0"/>
                </a:solidFill>
              </a:rPr>
              <a:t>Бирдиктер</a:t>
            </a:r>
            <a:r>
              <a:rPr lang="ru-RU" altLang="ru-RU" sz="2400" b="1" dirty="0" smtClean="0">
                <a:solidFill>
                  <a:srgbClr val="0070C0"/>
                </a:solidFill>
              </a:rPr>
              <a:t>. </a:t>
            </a:r>
            <a:r>
              <a:rPr lang="ru-RU" altLang="ru-RU" sz="2400" dirty="0" smtClean="0">
                <a:solidFill>
                  <a:schemeClr val="tx1"/>
                </a:solidFill>
              </a:rPr>
              <a:t>Аз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сандар</a:t>
            </a:r>
            <a:r>
              <a:rPr lang="ru-RU" altLang="ru-RU" sz="2400" dirty="0" smtClean="0">
                <a:solidFill>
                  <a:schemeClr val="tx1"/>
                </a:solidFill>
              </a:rPr>
              <a:t>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болсо</a:t>
            </a:r>
            <a:r>
              <a:rPr lang="ru-RU" altLang="ru-RU" sz="2400" dirty="0" smtClean="0">
                <a:solidFill>
                  <a:schemeClr val="tx1"/>
                </a:solidFill>
              </a:rPr>
              <a:t>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ушундай</a:t>
            </a:r>
            <a:r>
              <a:rPr lang="ru-RU" altLang="ru-RU" sz="2400" dirty="0" smtClean="0">
                <a:solidFill>
                  <a:schemeClr val="tx1"/>
                </a:solidFill>
              </a:rPr>
              <a:t>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таякчалар</a:t>
            </a:r>
            <a:r>
              <a:rPr lang="ru-RU" altLang="ru-RU" sz="2400" dirty="0" smtClean="0">
                <a:solidFill>
                  <a:schemeClr val="tx1"/>
                </a:solidFill>
              </a:rPr>
              <a:t>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менен</a:t>
            </a:r>
            <a:r>
              <a:rPr lang="ru-RU" altLang="ru-RU" sz="2400" dirty="0" smtClean="0">
                <a:solidFill>
                  <a:schemeClr val="tx1"/>
                </a:solidFill>
              </a:rPr>
              <a:t>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белгилешкен</a:t>
            </a:r>
            <a:endParaRPr lang="ru-RU" altLang="ru-RU" sz="2400" dirty="0">
              <a:solidFill>
                <a:schemeClr val="tx1"/>
              </a:solidFill>
            </a:endParaRPr>
          </a:p>
        </p:txBody>
      </p:sp>
      <p:pic>
        <p:nvPicPr>
          <p:cNvPr id="27655" name="Picture 7" descr="e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78157" y="1512123"/>
            <a:ext cx="539552" cy="86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8" descr="e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05008" y="1946701"/>
            <a:ext cx="582249" cy="92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9" descr="eg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40281" y="1680258"/>
            <a:ext cx="511165" cy="81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847851" y="765176"/>
            <a:ext cx="900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1793116" y="1946701"/>
            <a:ext cx="900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3948331" y="2790688"/>
            <a:ext cx="63007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 dirty="0" err="1" smtClean="0">
                <a:solidFill>
                  <a:srgbClr val="0070C0"/>
                </a:solidFill>
              </a:rPr>
              <a:t>Жүздүктөр</a:t>
            </a:r>
            <a:r>
              <a:rPr lang="ru-RU" altLang="ru-RU" sz="2400" dirty="0" smtClean="0">
                <a:solidFill>
                  <a:schemeClr val="tx1"/>
                </a:solidFill>
              </a:rPr>
              <a:t>.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Бул</a:t>
            </a:r>
            <a:r>
              <a:rPr lang="ru-RU" altLang="ru-RU" sz="2400" dirty="0" smtClean="0">
                <a:solidFill>
                  <a:schemeClr val="tx1"/>
                </a:solidFill>
              </a:rPr>
              <a:t>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өлчөөчү</a:t>
            </a:r>
            <a:r>
              <a:rPr lang="ru-RU" altLang="ru-RU" sz="2400" dirty="0" smtClean="0">
                <a:solidFill>
                  <a:schemeClr val="tx1"/>
                </a:solidFill>
              </a:rPr>
              <a:t>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жип</a:t>
            </a:r>
            <a:r>
              <a:rPr lang="ru-RU" altLang="ru-RU" sz="2400" dirty="0" smtClean="0">
                <a:solidFill>
                  <a:schemeClr val="tx1"/>
                </a:solidFill>
              </a:rPr>
              <a:t>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жер</a:t>
            </a:r>
            <a:r>
              <a:rPr lang="ru-RU" altLang="ru-RU" sz="2400" dirty="0" smtClean="0">
                <a:solidFill>
                  <a:schemeClr val="tx1"/>
                </a:solidFill>
              </a:rPr>
              <a:t>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тилкелерин</a:t>
            </a:r>
            <a:r>
              <a:rPr lang="ru-RU" altLang="ru-RU" sz="2400" dirty="0" smtClean="0">
                <a:solidFill>
                  <a:schemeClr val="tx1"/>
                </a:solidFill>
              </a:rPr>
              <a:t>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эсептешкен</a:t>
            </a:r>
            <a:endParaRPr lang="ru-RU" altLang="ru-RU" sz="2400" dirty="0">
              <a:solidFill>
                <a:schemeClr val="tx1"/>
              </a:solidFill>
            </a:endParaRPr>
          </a:p>
        </p:txBody>
      </p:sp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1736794" y="3058005"/>
            <a:ext cx="900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100</a:t>
            </a:r>
          </a:p>
        </p:txBody>
      </p:sp>
      <p:pic>
        <p:nvPicPr>
          <p:cNvPr id="27662" name="Picture 14" descr="eg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5995" y="2782056"/>
            <a:ext cx="632561" cy="964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1774826" y="3860801"/>
            <a:ext cx="1223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1000</a:t>
            </a:r>
          </a:p>
        </p:txBody>
      </p:sp>
      <p:pic>
        <p:nvPicPr>
          <p:cNvPr id="27664" name="Picture 16" descr="eg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28929" y="3739658"/>
            <a:ext cx="447657" cy="674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6" name="Picture 18" descr="eg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32176" y="4941888"/>
            <a:ext cx="4667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3503613" y="188914"/>
            <a:ext cx="6049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altLang="ru-RU" sz="2000" dirty="0" err="1" smtClean="0">
                <a:solidFill>
                  <a:srgbClr val="FF0000"/>
                </a:solidFill>
              </a:rPr>
              <a:t>Египеттиктердин</a:t>
            </a:r>
            <a:r>
              <a:rPr lang="ru-RU" altLang="ru-RU" sz="2000" dirty="0" smtClean="0">
                <a:solidFill>
                  <a:srgbClr val="FF0000"/>
                </a:solidFill>
              </a:rPr>
              <a:t> </a:t>
            </a:r>
            <a:r>
              <a:rPr lang="ru-RU" altLang="ru-RU" sz="2000" dirty="0" err="1" smtClean="0">
                <a:solidFill>
                  <a:srgbClr val="FF0000"/>
                </a:solidFill>
              </a:rPr>
              <a:t>сандары</a:t>
            </a:r>
            <a:endParaRPr lang="ru-RU" altLang="ru-RU" sz="2000" dirty="0">
              <a:solidFill>
                <a:srgbClr val="FF0000"/>
              </a:solidFill>
            </a:endParaRP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1703388" y="4868863"/>
            <a:ext cx="1441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100 000</a:t>
            </a:r>
          </a:p>
        </p:txBody>
      </p:sp>
      <p:pic>
        <p:nvPicPr>
          <p:cNvPr id="27670" name="Picture 22" descr="eg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3613" y="5516563"/>
            <a:ext cx="43815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1524001" y="5516563"/>
            <a:ext cx="2233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1 000  000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6229728" y="5477924"/>
            <a:ext cx="2233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10 000  000</a:t>
            </a:r>
          </a:p>
        </p:txBody>
      </p:sp>
      <p:pic>
        <p:nvPicPr>
          <p:cNvPr id="27675" name="Picture 27" descr="eg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92929" y="5516563"/>
            <a:ext cx="4445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76" name="Line 28"/>
          <p:cNvSpPr>
            <a:spLocks noChangeShapeType="1"/>
          </p:cNvSpPr>
          <p:nvPr/>
        </p:nvSpPr>
        <p:spPr bwMode="auto">
          <a:xfrm flipV="1">
            <a:off x="1919287" y="1584324"/>
            <a:ext cx="9130785" cy="2449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1919288" y="2717006"/>
            <a:ext cx="923035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1774826" y="3739657"/>
            <a:ext cx="84963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1793116" y="4941888"/>
            <a:ext cx="84963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>
            <a:off x="1703388" y="5437188"/>
            <a:ext cx="84963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>
            <a:off x="1793116" y="6087552"/>
            <a:ext cx="84963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 flipV="1">
            <a:off x="1919288" y="757238"/>
            <a:ext cx="9230352" cy="79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1774826" y="4437063"/>
            <a:ext cx="1223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10000</a:t>
            </a:r>
            <a:endParaRPr lang="ru-RU" altLang="ru-RU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7684" name="Picture 36" descr="eg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1595" y="4462641"/>
            <a:ext cx="2476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1793116" y="4437063"/>
            <a:ext cx="84963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3898901" y="1605781"/>
            <a:ext cx="72507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ru-RU" altLang="ru-RU" sz="2400" b="1" dirty="0" err="1" smtClean="0">
                <a:solidFill>
                  <a:srgbClr val="0070C0"/>
                </a:solidFill>
              </a:rPr>
              <a:t>Ондуктар</a:t>
            </a:r>
            <a:r>
              <a:rPr lang="ru-RU" altLang="ru-RU" sz="2400" b="1" dirty="0" smtClean="0">
                <a:solidFill>
                  <a:srgbClr val="0070C0"/>
                </a:solidFill>
              </a:rPr>
              <a:t>.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Мындай</a:t>
            </a:r>
            <a:r>
              <a:rPr lang="ru-RU" altLang="ru-RU" sz="2400" dirty="0" smtClean="0">
                <a:solidFill>
                  <a:schemeClr val="tx1"/>
                </a:solidFill>
              </a:rPr>
              <a:t>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жиптер</a:t>
            </a:r>
            <a:r>
              <a:rPr lang="ru-RU" altLang="ru-RU" sz="2400" dirty="0" smtClean="0">
                <a:solidFill>
                  <a:schemeClr val="tx1"/>
                </a:solidFill>
              </a:rPr>
              <a:t>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менен</a:t>
            </a:r>
            <a:r>
              <a:rPr lang="ru-RU" altLang="ru-RU" sz="2400" dirty="0" smtClean="0">
                <a:solidFill>
                  <a:schemeClr val="tx1"/>
                </a:solidFill>
              </a:rPr>
              <a:t>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египеттикер</a:t>
            </a:r>
            <a:r>
              <a:rPr lang="ru-RU" altLang="ru-RU" sz="2400" dirty="0" smtClean="0">
                <a:solidFill>
                  <a:schemeClr val="tx1"/>
                </a:solidFill>
              </a:rPr>
              <a:t>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уй</a:t>
            </a:r>
            <a:r>
              <a:rPr lang="ru-RU" altLang="ru-RU" sz="2400" dirty="0" smtClean="0">
                <a:solidFill>
                  <a:schemeClr val="tx1"/>
                </a:solidFill>
              </a:rPr>
              <a:t> </a:t>
            </a:r>
            <a:r>
              <a:rPr lang="ky-KG" altLang="ru-RU" sz="2400" dirty="0" smtClean="0">
                <a:solidFill>
                  <a:schemeClr val="tx1"/>
                </a:solidFill>
              </a:rPr>
              <a:t>байлашкан. Канча ондук болсо ошончо иероглиф болгон  </a:t>
            </a:r>
            <a:endParaRPr lang="ru-RU" altLang="ru-RU" sz="2400" dirty="0">
              <a:solidFill>
                <a:schemeClr val="tx1"/>
              </a:solidFill>
            </a:endParaRPr>
          </a:p>
        </p:txBody>
      </p:sp>
      <p:sp>
        <p:nvSpPr>
          <p:cNvPr id="41" name="Rectangle 12"/>
          <p:cNvSpPr>
            <a:spLocks noChangeArrowheads="1"/>
          </p:cNvSpPr>
          <p:nvPr/>
        </p:nvSpPr>
        <p:spPr bwMode="auto">
          <a:xfrm>
            <a:off x="3962178" y="3876394"/>
            <a:ext cx="6300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 dirty="0" err="1" smtClean="0">
                <a:solidFill>
                  <a:srgbClr val="0070C0"/>
                </a:solidFill>
              </a:rPr>
              <a:t>Миңдиктер</a:t>
            </a:r>
            <a:r>
              <a:rPr lang="ru-RU" altLang="ru-RU" sz="2400" dirty="0" smtClean="0">
                <a:solidFill>
                  <a:schemeClr val="tx1"/>
                </a:solidFill>
              </a:rPr>
              <a:t>. Лотос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гүлү</a:t>
            </a:r>
            <a:endParaRPr lang="ru-RU" altLang="ru-RU" sz="2400" dirty="0">
              <a:solidFill>
                <a:schemeClr val="tx1"/>
              </a:solidFill>
            </a:endParaRP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3948331" y="4466794"/>
            <a:ext cx="6300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 dirty="0" smtClean="0">
                <a:solidFill>
                  <a:srgbClr val="0070C0"/>
                </a:solidFill>
              </a:rPr>
              <a:t>Он </a:t>
            </a:r>
            <a:r>
              <a:rPr lang="ru-RU" altLang="ru-RU" sz="2400" b="1" dirty="0" err="1" smtClean="0">
                <a:solidFill>
                  <a:srgbClr val="0070C0"/>
                </a:solidFill>
              </a:rPr>
              <a:t>миңдиктер</a:t>
            </a:r>
            <a:r>
              <a:rPr lang="ru-RU" altLang="ru-RU" sz="2400" dirty="0" smtClean="0">
                <a:solidFill>
                  <a:schemeClr val="tx1"/>
                </a:solidFill>
              </a:rPr>
              <a:t>.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Бармакты</a:t>
            </a:r>
            <a:r>
              <a:rPr lang="ru-RU" altLang="ru-RU" sz="2400" dirty="0" smtClean="0">
                <a:solidFill>
                  <a:schemeClr val="tx1"/>
                </a:solidFill>
              </a:rPr>
              <a:t>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өйдө</a:t>
            </a:r>
            <a:r>
              <a:rPr lang="ru-RU" altLang="ru-RU" sz="2400" dirty="0" smtClean="0">
                <a:solidFill>
                  <a:schemeClr val="tx1"/>
                </a:solidFill>
              </a:rPr>
              <a:t>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көтөр</a:t>
            </a:r>
            <a:endParaRPr lang="ru-RU" altLang="ru-RU" sz="2400" dirty="0">
              <a:solidFill>
                <a:schemeClr val="tx1"/>
              </a:solidFill>
            </a:endParaRP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3931702" y="4928449"/>
            <a:ext cx="6300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 dirty="0" err="1" smtClean="0">
                <a:solidFill>
                  <a:srgbClr val="0070C0"/>
                </a:solidFill>
              </a:rPr>
              <a:t>Жүз</a:t>
            </a:r>
            <a:r>
              <a:rPr lang="ru-RU" altLang="ru-RU" sz="2400" b="1" dirty="0" smtClean="0">
                <a:solidFill>
                  <a:srgbClr val="0070C0"/>
                </a:solidFill>
              </a:rPr>
              <a:t> </a:t>
            </a:r>
            <a:r>
              <a:rPr lang="ru-RU" altLang="ru-RU" sz="2400" b="1" dirty="0" err="1" smtClean="0">
                <a:solidFill>
                  <a:srgbClr val="0070C0"/>
                </a:solidFill>
              </a:rPr>
              <a:t>миңдиктер</a:t>
            </a:r>
            <a:r>
              <a:rPr lang="ru-RU" altLang="ru-RU" sz="2400" dirty="0" smtClean="0">
                <a:solidFill>
                  <a:schemeClr val="tx1"/>
                </a:solidFill>
              </a:rPr>
              <a:t>. </a:t>
            </a:r>
            <a:r>
              <a:rPr lang="ru-RU" altLang="ru-RU" sz="2400" dirty="0" err="1" smtClean="0">
                <a:solidFill>
                  <a:schemeClr val="tx1"/>
                </a:solidFill>
              </a:rPr>
              <a:t>Чөнөк</a:t>
            </a:r>
            <a:r>
              <a:rPr lang="ru-RU" altLang="ru-RU" sz="2400" dirty="0" smtClean="0">
                <a:solidFill>
                  <a:schemeClr val="tx1"/>
                </a:solidFill>
              </a:rPr>
              <a:t> баш</a:t>
            </a:r>
            <a:endParaRPr lang="ru-RU" altLang="ru-RU" sz="2400" dirty="0">
              <a:solidFill>
                <a:schemeClr val="tx1"/>
              </a:solidFill>
            </a:endParaRP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3931702" y="5470823"/>
            <a:ext cx="6300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 dirty="0" err="1" smtClean="0">
                <a:solidFill>
                  <a:srgbClr val="0070C0"/>
                </a:solidFill>
              </a:rPr>
              <a:t>Милиондуктар</a:t>
            </a:r>
            <a:r>
              <a:rPr lang="ru-RU" altLang="ru-RU" sz="2400" dirty="0" smtClean="0">
                <a:solidFill>
                  <a:schemeClr val="tx1"/>
                </a:solidFill>
              </a:rPr>
              <a:t>. </a:t>
            </a:r>
            <a:endParaRPr lang="ru-RU" altLang="ru-RU" sz="2400" dirty="0">
              <a:solidFill>
                <a:schemeClr val="tx1"/>
              </a:solidFill>
            </a:endParaRPr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8463341" y="5522700"/>
            <a:ext cx="30162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2400" b="1" dirty="0" smtClean="0">
                <a:solidFill>
                  <a:srgbClr val="0070C0"/>
                </a:solidFill>
              </a:rPr>
              <a:t>10 </a:t>
            </a:r>
            <a:r>
              <a:rPr lang="ru-RU" altLang="ru-RU" sz="2400" b="1" dirty="0" err="1" smtClean="0">
                <a:solidFill>
                  <a:srgbClr val="0070C0"/>
                </a:solidFill>
              </a:rPr>
              <a:t>Милиондуктар</a:t>
            </a:r>
            <a:r>
              <a:rPr lang="ru-RU" altLang="ru-RU" sz="2400" dirty="0" smtClean="0">
                <a:solidFill>
                  <a:schemeClr val="tx1"/>
                </a:solidFill>
              </a:rPr>
              <a:t>. </a:t>
            </a:r>
            <a:endParaRPr lang="ru-RU" alt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1127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62340" y="706842"/>
            <a:ext cx="11539860" cy="5414200"/>
            <a:chOff x="-870472" y="1166297"/>
            <a:chExt cx="10380372" cy="4980503"/>
          </a:xfrm>
        </p:grpSpPr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539750" y="2636838"/>
              <a:ext cx="7993063" cy="2300287"/>
              <a:chOff x="2668" y="6808"/>
              <a:chExt cx="5813" cy="900"/>
            </a:xfrm>
          </p:grpSpPr>
          <p:sp>
            <p:nvSpPr>
              <p:cNvPr id="21" name="Rectangle 3"/>
              <p:cNvSpPr>
                <a:spLocks noChangeArrowheads="1"/>
              </p:cNvSpPr>
              <p:nvPr/>
            </p:nvSpPr>
            <p:spPr bwMode="auto">
              <a:xfrm>
                <a:off x="2668" y="6808"/>
                <a:ext cx="5813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36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6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6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6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6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ru-RU" altLang="ru-RU"/>
              </a:p>
            </p:txBody>
          </p:sp>
          <p:grpSp>
            <p:nvGrpSpPr>
              <p:cNvPr id="22" name="Group 4"/>
              <p:cNvGrpSpPr>
                <a:grpSpLocks/>
              </p:cNvGrpSpPr>
              <p:nvPr/>
            </p:nvGrpSpPr>
            <p:grpSpPr bwMode="auto">
              <a:xfrm>
                <a:off x="2841" y="7001"/>
                <a:ext cx="5475" cy="562"/>
                <a:chOff x="2820" y="8727"/>
                <a:chExt cx="5475" cy="562"/>
              </a:xfrm>
            </p:grpSpPr>
            <p:grpSp>
              <p:nvGrpSpPr>
                <p:cNvPr id="23" name="Group 5"/>
                <p:cNvGrpSpPr>
                  <a:grpSpLocks/>
                </p:cNvGrpSpPr>
                <p:nvPr/>
              </p:nvGrpSpPr>
              <p:grpSpPr bwMode="auto">
                <a:xfrm>
                  <a:off x="2820" y="8816"/>
                  <a:ext cx="375" cy="420"/>
                  <a:chOff x="4230" y="6570"/>
                  <a:chExt cx="825" cy="1305"/>
                </a:xfrm>
              </p:grpSpPr>
              <p:sp>
                <p:nvSpPr>
                  <p:cNvPr id="88" name="Freeform 6"/>
                  <p:cNvSpPr>
                    <a:spLocks/>
                  </p:cNvSpPr>
                  <p:nvPr/>
                </p:nvSpPr>
                <p:spPr bwMode="auto">
                  <a:xfrm>
                    <a:off x="4230" y="6570"/>
                    <a:ext cx="825" cy="390"/>
                  </a:xfrm>
                  <a:custGeom>
                    <a:avLst/>
                    <a:gdLst>
                      <a:gd name="T0" fmla="*/ 0 w 825"/>
                      <a:gd name="T1" fmla="*/ 0 h 390"/>
                      <a:gd name="T2" fmla="*/ 0 w 825"/>
                      <a:gd name="T3" fmla="*/ 390 h 390"/>
                      <a:gd name="T4" fmla="*/ 825 w 825"/>
                      <a:gd name="T5" fmla="*/ 390 h 390"/>
                      <a:gd name="T6" fmla="*/ 825 w 825"/>
                      <a:gd name="T7" fmla="*/ 15 h 39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825"/>
                      <a:gd name="T13" fmla="*/ 0 h 390"/>
                      <a:gd name="T14" fmla="*/ 825 w 825"/>
                      <a:gd name="T15" fmla="*/ 390 h 39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825" h="390">
                        <a:moveTo>
                          <a:pt x="0" y="0"/>
                        </a:moveTo>
                        <a:lnTo>
                          <a:pt x="0" y="390"/>
                        </a:lnTo>
                        <a:lnTo>
                          <a:pt x="825" y="390"/>
                        </a:lnTo>
                        <a:lnTo>
                          <a:pt x="825" y="15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  <p:sp>
                <p:nvSpPr>
                  <p:cNvPr id="89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4515" y="6750"/>
                    <a:ext cx="270" cy="19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  <p:sp>
                <p:nvSpPr>
                  <p:cNvPr id="90" name="Freeform 8"/>
                  <p:cNvSpPr>
                    <a:spLocks/>
                  </p:cNvSpPr>
                  <p:nvPr/>
                </p:nvSpPr>
                <p:spPr bwMode="auto">
                  <a:xfrm>
                    <a:off x="4350" y="6930"/>
                    <a:ext cx="450" cy="945"/>
                  </a:xfrm>
                  <a:custGeom>
                    <a:avLst/>
                    <a:gdLst>
                      <a:gd name="T0" fmla="*/ 225 w 450"/>
                      <a:gd name="T1" fmla="*/ 45 h 945"/>
                      <a:gd name="T2" fmla="*/ 90 w 450"/>
                      <a:gd name="T3" fmla="*/ 105 h 945"/>
                      <a:gd name="T4" fmla="*/ 210 w 450"/>
                      <a:gd name="T5" fmla="*/ 855 h 945"/>
                      <a:gd name="T6" fmla="*/ 0 w 450"/>
                      <a:gd name="T7" fmla="*/ 825 h 945"/>
                      <a:gd name="T8" fmla="*/ 90 w 450"/>
                      <a:gd name="T9" fmla="*/ 915 h 945"/>
                      <a:gd name="T10" fmla="*/ 195 w 450"/>
                      <a:gd name="T11" fmla="*/ 870 h 945"/>
                      <a:gd name="T12" fmla="*/ 15 w 450"/>
                      <a:gd name="T13" fmla="*/ 945 h 945"/>
                      <a:gd name="T14" fmla="*/ 345 w 450"/>
                      <a:gd name="T15" fmla="*/ 945 h 945"/>
                      <a:gd name="T16" fmla="*/ 450 w 450"/>
                      <a:gd name="T17" fmla="*/ 120 h 945"/>
                      <a:gd name="T18" fmla="*/ 300 w 450"/>
                      <a:gd name="T19" fmla="*/ 0 h 945"/>
                      <a:gd name="T20" fmla="*/ 225 w 450"/>
                      <a:gd name="T21" fmla="*/ 45 h 94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50"/>
                      <a:gd name="T34" fmla="*/ 0 h 945"/>
                      <a:gd name="T35" fmla="*/ 450 w 450"/>
                      <a:gd name="T36" fmla="*/ 945 h 945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50" h="945">
                        <a:moveTo>
                          <a:pt x="225" y="45"/>
                        </a:moveTo>
                        <a:lnTo>
                          <a:pt x="90" y="105"/>
                        </a:lnTo>
                        <a:lnTo>
                          <a:pt x="210" y="855"/>
                        </a:lnTo>
                        <a:lnTo>
                          <a:pt x="0" y="825"/>
                        </a:lnTo>
                        <a:lnTo>
                          <a:pt x="90" y="915"/>
                        </a:lnTo>
                        <a:lnTo>
                          <a:pt x="195" y="870"/>
                        </a:lnTo>
                        <a:lnTo>
                          <a:pt x="15" y="945"/>
                        </a:lnTo>
                        <a:lnTo>
                          <a:pt x="345" y="945"/>
                        </a:lnTo>
                        <a:lnTo>
                          <a:pt x="450" y="120"/>
                        </a:lnTo>
                        <a:lnTo>
                          <a:pt x="300" y="0"/>
                        </a:lnTo>
                        <a:lnTo>
                          <a:pt x="225" y="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</p:grpSp>
            <p:grpSp>
              <p:nvGrpSpPr>
                <p:cNvPr id="24" name="Group 9"/>
                <p:cNvGrpSpPr>
                  <a:grpSpLocks/>
                </p:cNvGrpSpPr>
                <p:nvPr/>
              </p:nvGrpSpPr>
              <p:grpSpPr bwMode="auto">
                <a:xfrm>
                  <a:off x="3370" y="8779"/>
                  <a:ext cx="455" cy="147"/>
                  <a:chOff x="4045" y="6848"/>
                  <a:chExt cx="1070" cy="567"/>
                </a:xfrm>
              </p:grpSpPr>
              <p:sp>
                <p:nvSpPr>
                  <p:cNvPr id="86" name="Freeform 10"/>
                  <p:cNvSpPr>
                    <a:spLocks/>
                  </p:cNvSpPr>
                  <p:nvPr/>
                </p:nvSpPr>
                <p:spPr bwMode="auto">
                  <a:xfrm>
                    <a:off x="4045" y="6848"/>
                    <a:ext cx="1070" cy="567"/>
                  </a:xfrm>
                  <a:custGeom>
                    <a:avLst/>
                    <a:gdLst>
                      <a:gd name="T0" fmla="*/ 95 w 1070"/>
                      <a:gd name="T1" fmla="*/ 82 h 567"/>
                      <a:gd name="T2" fmla="*/ 185 w 1070"/>
                      <a:gd name="T3" fmla="*/ 7 h 567"/>
                      <a:gd name="T4" fmla="*/ 275 w 1070"/>
                      <a:gd name="T5" fmla="*/ 37 h 567"/>
                      <a:gd name="T6" fmla="*/ 440 w 1070"/>
                      <a:gd name="T7" fmla="*/ 97 h 567"/>
                      <a:gd name="T8" fmla="*/ 515 w 1070"/>
                      <a:gd name="T9" fmla="*/ 217 h 567"/>
                      <a:gd name="T10" fmla="*/ 935 w 1070"/>
                      <a:gd name="T11" fmla="*/ 382 h 567"/>
                      <a:gd name="T12" fmla="*/ 935 w 1070"/>
                      <a:gd name="T13" fmla="*/ 502 h 567"/>
                      <a:gd name="T14" fmla="*/ 125 w 1070"/>
                      <a:gd name="T15" fmla="*/ 562 h 567"/>
                      <a:gd name="T16" fmla="*/ 425 w 1070"/>
                      <a:gd name="T17" fmla="*/ 472 h 567"/>
                      <a:gd name="T18" fmla="*/ 215 w 1070"/>
                      <a:gd name="T19" fmla="*/ 322 h 567"/>
                      <a:gd name="T20" fmla="*/ 20 w 1070"/>
                      <a:gd name="T21" fmla="*/ 202 h 567"/>
                      <a:gd name="T22" fmla="*/ 95 w 1070"/>
                      <a:gd name="T23" fmla="*/ 82 h 56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070"/>
                      <a:gd name="T37" fmla="*/ 0 h 567"/>
                      <a:gd name="T38" fmla="*/ 1070 w 1070"/>
                      <a:gd name="T39" fmla="*/ 567 h 56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070" h="567">
                        <a:moveTo>
                          <a:pt x="95" y="82"/>
                        </a:moveTo>
                        <a:cubicBezTo>
                          <a:pt x="122" y="50"/>
                          <a:pt x="155" y="14"/>
                          <a:pt x="185" y="7"/>
                        </a:cubicBezTo>
                        <a:cubicBezTo>
                          <a:pt x="215" y="0"/>
                          <a:pt x="233" y="22"/>
                          <a:pt x="275" y="37"/>
                        </a:cubicBezTo>
                        <a:cubicBezTo>
                          <a:pt x="317" y="52"/>
                          <a:pt x="400" y="67"/>
                          <a:pt x="440" y="97"/>
                        </a:cubicBezTo>
                        <a:cubicBezTo>
                          <a:pt x="480" y="127"/>
                          <a:pt x="433" y="170"/>
                          <a:pt x="515" y="217"/>
                        </a:cubicBezTo>
                        <a:cubicBezTo>
                          <a:pt x="597" y="264"/>
                          <a:pt x="865" y="334"/>
                          <a:pt x="935" y="382"/>
                        </a:cubicBezTo>
                        <a:cubicBezTo>
                          <a:pt x="1005" y="430"/>
                          <a:pt x="1070" y="472"/>
                          <a:pt x="935" y="502"/>
                        </a:cubicBezTo>
                        <a:cubicBezTo>
                          <a:pt x="800" y="532"/>
                          <a:pt x="210" y="567"/>
                          <a:pt x="125" y="562"/>
                        </a:cubicBezTo>
                        <a:cubicBezTo>
                          <a:pt x="40" y="557"/>
                          <a:pt x="410" y="512"/>
                          <a:pt x="425" y="472"/>
                        </a:cubicBezTo>
                        <a:cubicBezTo>
                          <a:pt x="440" y="432"/>
                          <a:pt x="283" y="367"/>
                          <a:pt x="215" y="322"/>
                        </a:cubicBezTo>
                        <a:cubicBezTo>
                          <a:pt x="147" y="277"/>
                          <a:pt x="40" y="242"/>
                          <a:pt x="20" y="202"/>
                        </a:cubicBezTo>
                        <a:cubicBezTo>
                          <a:pt x="0" y="162"/>
                          <a:pt x="68" y="114"/>
                          <a:pt x="95" y="8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  <p:sp>
                <p:nvSpPr>
                  <p:cNvPr id="87" name="Freeform 11"/>
                  <p:cNvSpPr>
                    <a:spLocks/>
                  </p:cNvSpPr>
                  <p:nvPr/>
                </p:nvSpPr>
                <p:spPr bwMode="auto">
                  <a:xfrm>
                    <a:off x="4200" y="6975"/>
                    <a:ext cx="71" cy="90"/>
                  </a:xfrm>
                  <a:custGeom>
                    <a:avLst/>
                    <a:gdLst>
                      <a:gd name="T0" fmla="*/ 0 w 71"/>
                      <a:gd name="T1" fmla="*/ 0 h 90"/>
                      <a:gd name="T2" fmla="*/ 15 w 71"/>
                      <a:gd name="T3" fmla="*/ 60 h 90"/>
                      <a:gd name="T4" fmla="*/ 60 w 71"/>
                      <a:gd name="T5" fmla="*/ 75 h 90"/>
                      <a:gd name="T6" fmla="*/ 45 w 71"/>
                      <a:gd name="T7" fmla="*/ 15 h 90"/>
                      <a:gd name="T8" fmla="*/ 0 w 71"/>
                      <a:gd name="T9" fmla="*/ 30 h 90"/>
                      <a:gd name="T10" fmla="*/ 45 w 71"/>
                      <a:gd name="T11" fmla="*/ 45 h 90"/>
                      <a:gd name="T12" fmla="*/ 15 w 71"/>
                      <a:gd name="T13" fmla="*/ 90 h 9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1"/>
                      <a:gd name="T22" fmla="*/ 0 h 90"/>
                      <a:gd name="T23" fmla="*/ 71 w 71"/>
                      <a:gd name="T24" fmla="*/ 90 h 9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1" h="90">
                        <a:moveTo>
                          <a:pt x="0" y="0"/>
                        </a:moveTo>
                        <a:cubicBezTo>
                          <a:pt x="5" y="20"/>
                          <a:pt x="2" y="44"/>
                          <a:pt x="15" y="60"/>
                        </a:cubicBezTo>
                        <a:cubicBezTo>
                          <a:pt x="25" y="72"/>
                          <a:pt x="51" y="88"/>
                          <a:pt x="60" y="75"/>
                        </a:cubicBezTo>
                        <a:cubicBezTo>
                          <a:pt x="71" y="58"/>
                          <a:pt x="50" y="35"/>
                          <a:pt x="45" y="15"/>
                        </a:cubicBezTo>
                        <a:cubicBezTo>
                          <a:pt x="30" y="20"/>
                          <a:pt x="0" y="14"/>
                          <a:pt x="0" y="30"/>
                        </a:cubicBezTo>
                        <a:cubicBezTo>
                          <a:pt x="0" y="46"/>
                          <a:pt x="41" y="30"/>
                          <a:pt x="45" y="45"/>
                        </a:cubicBezTo>
                        <a:cubicBezTo>
                          <a:pt x="49" y="62"/>
                          <a:pt x="15" y="90"/>
                          <a:pt x="15" y="9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</p:grpSp>
            <p:grpSp>
              <p:nvGrpSpPr>
                <p:cNvPr id="25" name="Group 12"/>
                <p:cNvGrpSpPr>
                  <a:grpSpLocks/>
                </p:cNvGrpSpPr>
                <p:nvPr/>
              </p:nvGrpSpPr>
              <p:grpSpPr bwMode="auto">
                <a:xfrm>
                  <a:off x="4095" y="8891"/>
                  <a:ext cx="60" cy="300"/>
                  <a:chOff x="5835" y="6345"/>
                  <a:chExt cx="150" cy="840"/>
                </a:xfrm>
              </p:grpSpPr>
              <p:sp>
                <p:nvSpPr>
                  <p:cNvPr id="84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5835" y="6345"/>
                    <a:ext cx="147" cy="25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5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5985" y="6600"/>
                    <a:ext cx="0" cy="58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26" name="Group 15"/>
                <p:cNvGrpSpPr>
                  <a:grpSpLocks/>
                </p:cNvGrpSpPr>
                <p:nvPr/>
              </p:nvGrpSpPr>
              <p:grpSpPr bwMode="auto">
                <a:xfrm>
                  <a:off x="4980" y="8884"/>
                  <a:ext cx="146" cy="405"/>
                  <a:chOff x="5400" y="5865"/>
                  <a:chExt cx="296" cy="975"/>
                </a:xfrm>
              </p:grpSpPr>
              <p:sp>
                <p:nvSpPr>
                  <p:cNvPr id="80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865"/>
                    <a:ext cx="296" cy="375"/>
                  </a:xfrm>
                  <a:prstGeom prst="moon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  <p:sp>
                <p:nvSpPr>
                  <p:cNvPr id="8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5535" y="6195"/>
                    <a:ext cx="0" cy="55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2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430" y="6615"/>
                    <a:ext cx="225" cy="22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5400" y="6570"/>
                    <a:ext cx="270" cy="27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27" name="Freeform 20"/>
                <p:cNvSpPr>
                  <a:spLocks/>
                </p:cNvSpPr>
                <p:nvPr/>
              </p:nvSpPr>
              <p:spPr bwMode="auto">
                <a:xfrm>
                  <a:off x="6525" y="9071"/>
                  <a:ext cx="180" cy="150"/>
                </a:xfrm>
                <a:custGeom>
                  <a:avLst/>
                  <a:gdLst>
                    <a:gd name="T0" fmla="*/ 90 w 180"/>
                    <a:gd name="T1" fmla="*/ 18 h 225"/>
                    <a:gd name="T2" fmla="*/ 150 w 180"/>
                    <a:gd name="T3" fmla="*/ 6 h 225"/>
                    <a:gd name="T4" fmla="*/ 105 w 180"/>
                    <a:gd name="T5" fmla="*/ 0 h 225"/>
                    <a:gd name="T6" fmla="*/ 0 w 180"/>
                    <a:gd name="T7" fmla="*/ 21 h 225"/>
                    <a:gd name="T8" fmla="*/ 15 w 180"/>
                    <a:gd name="T9" fmla="*/ 33 h 225"/>
                    <a:gd name="T10" fmla="*/ 105 w 180"/>
                    <a:gd name="T11" fmla="*/ 45 h 225"/>
                    <a:gd name="T12" fmla="*/ 180 w 180"/>
                    <a:gd name="T13" fmla="*/ 41 h 22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0"/>
                    <a:gd name="T22" fmla="*/ 0 h 225"/>
                    <a:gd name="T23" fmla="*/ 180 w 180"/>
                    <a:gd name="T24" fmla="*/ 225 h 22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0" h="225">
                      <a:moveTo>
                        <a:pt x="90" y="90"/>
                      </a:moveTo>
                      <a:cubicBezTo>
                        <a:pt x="111" y="83"/>
                        <a:pt x="169" y="77"/>
                        <a:pt x="150" y="30"/>
                      </a:cubicBezTo>
                      <a:cubicBezTo>
                        <a:pt x="143" y="13"/>
                        <a:pt x="120" y="10"/>
                        <a:pt x="105" y="0"/>
                      </a:cubicBezTo>
                      <a:cubicBezTo>
                        <a:pt x="23" y="21"/>
                        <a:pt x="26" y="27"/>
                        <a:pt x="0" y="105"/>
                      </a:cubicBezTo>
                      <a:cubicBezTo>
                        <a:pt x="5" y="125"/>
                        <a:pt x="1" y="149"/>
                        <a:pt x="15" y="165"/>
                      </a:cubicBezTo>
                      <a:cubicBezTo>
                        <a:pt x="39" y="192"/>
                        <a:pt x="105" y="225"/>
                        <a:pt x="105" y="225"/>
                      </a:cubicBezTo>
                      <a:cubicBezTo>
                        <a:pt x="170" y="209"/>
                        <a:pt x="144" y="210"/>
                        <a:pt x="180" y="210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ru-RU" altLang="ru-RU"/>
                </a:p>
              </p:txBody>
            </p:sp>
            <p:grpSp>
              <p:nvGrpSpPr>
                <p:cNvPr id="28" name="Group 21"/>
                <p:cNvGrpSpPr>
                  <a:grpSpLocks/>
                </p:cNvGrpSpPr>
                <p:nvPr/>
              </p:nvGrpSpPr>
              <p:grpSpPr bwMode="auto">
                <a:xfrm>
                  <a:off x="3355" y="9049"/>
                  <a:ext cx="455" cy="147"/>
                  <a:chOff x="4045" y="6848"/>
                  <a:chExt cx="1070" cy="567"/>
                </a:xfrm>
              </p:grpSpPr>
              <p:sp>
                <p:nvSpPr>
                  <p:cNvPr id="78" name="Freeform 22"/>
                  <p:cNvSpPr>
                    <a:spLocks/>
                  </p:cNvSpPr>
                  <p:nvPr/>
                </p:nvSpPr>
                <p:spPr bwMode="auto">
                  <a:xfrm>
                    <a:off x="4045" y="6848"/>
                    <a:ext cx="1070" cy="567"/>
                  </a:xfrm>
                  <a:custGeom>
                    <a:avLst/>
                    <a:gdLst>
                      <a:gd name="T0" fmla="*/ 95 w 1070"/>
                      <a:gd name="T1" fmla="*/ 82 h 567"/>
                      <a:gd name="T2" fmla="*/ 185 w 1070"/>
                      <a:gd name="T3" fmla="*/ 7 h 567"/>
                      <a:gd name="T4" fmla="*/ 275 w 1070"/>
                      <a:gd name="T5" fmla="*/ 37 h 567"/>
                      <a:gd name="T6" fmla="*/ 440 w 1070"/>
                      <a:gd name="T7" fmla="*/ 97 h 567"/>
                      <a:gd name="T8" fmla="*/ 515 w 1070"/>
                      <a:gd name="T9" fmla="*/ 217 h 567"/>
                      <a:gd name="T10" fmla="*/ 935 w 1070"/>
                      <a:gd name="T11" fmla="*/ 382 h 567"/>
                      <a:gd name="T12" fmla="*/ 935 w 1070"/>
                      <a:gd name="T13" fmla="*/ 502 h 567"/>
                      <a:gd name="T14" fmla="*/ 125 w 1070"/>
                      <a:gd name="T15" fmla="*/ 562 h 567"/>
                      <a:gd name="T16" fmla="*/ 425 w 1070"/>
                      <a:gd name="T17" fmla="*/ 472 h 567"/>
                      <a:gd name="T18" fmla="*/ 215 w 1070"/>
                      <a:gd name="T19" fmla="*/ 322 h 567"/>
                      <a:gd name="T20" fmla="*/ 20 w 1070"/>
                      <a:gd name="T21" fmla="*/ 202 h 567"/>
                      <a:gd name="T22" fmla="*/ 95 w 1070"/>
                      <a:gd name="T23" fmla="*/ 82 h 56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070"/>
                      <a:gd name="T37" fmla="*/ 0 h 567"/>
                      <a:gd name="T38" fmla="*/ 1070 w 1070"/>
                      <a:gd name="T39" fmla="*/ 567 h 567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070" h="567">
                        <a:moveTo>
                          <a:pt x="95" y="82"/>
                        </a:moveTo>
                        <a:cubicBezTo>
                          <a:pt x="122" y="50"/>
                          <a:pt x="155" y="14"/>
                          <a:pt x="185" y="7"/>
                        </a:cubicBezTo>
                        <a:cubicBezTo>
                          <a:pt x="215" y="0"/>
                          <a:pt x="233" y="22"/>
                          <a:pt x="275" y="37"/>
                        </a:cubicBezTo>
                        <a:cubicBezTo>
                          <a:pt x="317" y="52"/>
                          <a:pt x="400" y="67"/>
                          <a:pt x="440" y="97"/>
                        </a:cubicBezTo>
                        <a:cubicBezTo>
                          <a:pt x="480" y="127"/>
                          <a:pt x="433" y="170"/>
                          <a:pt x="515" y="217"/>
                        </a:cubicBezTo>
                        <a:cubicBezTo>
                          <a:pt x="597" y="264"/>
                          <a:pt x="865" y="334"/>
                          <a:pt x="935" y="382"/>
                        </a:cubicBezTo>
                        <a:cubicBezTo>
                          <a:pt x="1005" y="430"/>
                          <a:pt x="1070" y="472"/>
                          <a:pt x="935" y="502"/>
                        </a:cubicBezTo>
                        <a:cubicBezTo>
                          <a:pt x="800" y="532"/>
                          <a:pt x="210" y="567"/>
                          <a:pt x="125" y="562"/>
                        </a:cubicBezTo>
                        <a:cubicBezTo>
                          <a:pt x="40" y="557"/>
                          <a:pt x="410" y="512"/>
                          <a:pt x="425" y="472"/>
                        </a:cubicBezTo>
                        <a:cubicBezTo>
                          <a:pt x="440" y="432"/>
                          <a:pt x="283" y="367"/>
                          <a:pt x="215" y="322"/>
                        </a:cubicBezTo>
                        <a:cubicBezTo>
                          <a:pt x="147" y="277"/>
                          <a:pt x="40" y="242"/>
                          <a:pt x="20" y="202"/>
                        </a:cubicBezTo>
                        <a:cubicBezTo>
                          <a:pt x="0" y="162"/>
                          <a:pt x="68" y="114"/>
                          <a:pt x="95" y="8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  <p:sp>
                <p:nvSpPr>
                  <p:cNvPr id="79" name="Freeform 23"/>
                  <p:cNvSpPr>
                    <a:spLocks/>
                  </p:cNvSpPr>
                  <p:nvPr/>
                </p:nvSpPr>
                <p:spPr bwMode="auto">
                  <a:xfrm>
                    <a:off x="4200" y="6975"/>
                    <a:ext cx="71" cy="90"/>
                  </a:xfrm>
                  <a:custGeom>
                    <a:avLst/>
                    <a:gdLst>
                      <a:gd name="T0" fmla="*/ 0 w 71"/>
                      <a:gd name="T1" fmla="*/ 0 h 90"/>
                      <a:gd name="T2" fmla="*/ 15 w 71"/>
                      <a:gd name="T3" fmla="*/ 60 h 90"/>
                      <a:gd name="T4" fmla="*/ 60 w 71"/>
                      <a:gd name="T5" fmla="*/ 75 h 90"/>
                      <a:gd name="T6" fmla="*/ 45 w 71"/>
                      <a:gd name="T7" fmla="*/ 15 h 90"/>
                      <a:gd name="T8" fmla="*/ 0 w 71"/>
                      <a:gd name="T9" fmla="*/ 30 h 90"/>
                      <a:gd name="T10" fmla="*/ 45 w 71"/>
                      <a:gd name="T11" fmla="*/ 45 h 90"/>
                      <a:gd name="T12" fmla="*/ 15 w 71"/>
                      <a:gd name="T13" fmla="*/ 90 h 9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71"/>
                      <a:gd name="T22" fmla="*/ 0 h 90"/>
                      <a:gd name="T23" fmla="*/ 71 w 71"/>
                      <a:gd name="T24" fmla="*/ 90 h 9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71" h="90">
                        <a:moveTo>
                          <a:pt x="0" y="0"/>
                        </a:moveTo>
                        <a:cubicBezTo>
                          <a:pt x="5" y="20"/>
                          <a:pt x="2" y="44"/>
                          <a:pt x="15" y="60"/>
                        </a:cubicBezTo>
                        <a:cubicBezTo>
                          <a:pt x="25" y="72"/>
                          <a:pt x="51" y="88"/>
                          <a:pt x="60" y="75"/>
                        </a:cubicBezTo>
                        <a:cubicBezTo>
                          <a:pt x="71" y="58"/>
                          <a:pt x="50" y="35"/>
                          <a:pt x="45" y="15"/>
                        </a:cubicBezTo>
                        <a:cubicBezTo>
                          <a:pt x="30" y="20"/>
                          <a:pt x="0" y="14"/>
                          <a:pt x="0" y="30"/>
                        </a:cubicBezTo>
                        <a:cubicBezTo>
                          <a:pt x="0" y="46"/>
                          <a:pt x="41" y="30"/>
                          <a:pt x="45" y="45"/>
                        </a:cubicBezTo>
                        <a:cubicBezTo>
                          <a:pt x="49" y="62"/>
                          <a:pt x="15" y="90"/>
                          <a:pt x="15" y="9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</p:grpSp>
            <p:grpSp>
              <p:nvGrpSpPr>
                <p:cNvPr id="29" name="Group 24"/>
                <p:cNvGrpSpPr>
                  <a:grpSpLocks/>
                </p:cNvGrpSpPr>
                <p:nvPr/>
              </p:nvGrpSpPr>
              <p:grpSpPr bwMode="auto">
                <a:xfrm>
                  <a:off x="4320" y="8891"/>
                  <a:ext cx="60" cy="300"/>
                  <a:chOff x="5835" y="6345"/>
                  <a:chExt cx="150" cy="840"/>
                </a:xfrm>
              </p:grpSpPr>
              <p:sp>
                <p:nvSpPr>
                  <p:cNvPr id="76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5835" y="6345"/>
                    <a:ext cx="147" cy="25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7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5985" y="6600"/>
                    <a:ext cx="0" cy="58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0" name="Group 27"/>
                <p:cNvGrpSpPr>
                  <a:grpSpLocks/>
                </p:cNvGrpSpPr>
                <p:nvPr/>
              </p:nvGrpSpPr>
              <p:grpSpPr bwMode="auto">
                <a:xfrm>
                  <a:off x="4530" y="8906"/>
                  <a:ext cx="60" cy="300"/>
                  <a:chOff x="5835" y="6345"/>
                  <a:chExt cx="150" cy="840"/>
                </a:xfrm>
              </p:grpSpPr>
              <p:sp>
                <p:nvSpPr>
                  <p:cNvPr id="7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835" y="6345"/>
                    <a:ext cx="147" cy="25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5985" y="6600"/>
                    <a:ext cx="0" cy="58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1" name="Group 30"/>
                <p:cNvGrpSpPr>
                  <a:grpSpLocks/>
                </p:cNvGrpSpPr>
                <p:nvPr/>
              </p:nvGrpSpPr>
              <p:grpSpPr bwMode="auto">
                <a:xfrm>
                  <a:off x="4770" y="8906"/>
                  <a:ext cx="60" cy="300"/>
                  <a:chOff x="5835" y="6345"/>
                  <a:chExt cx="150" cy="840"/>
                </a:xfrm>
              </p:grpSpPr>
              <p:sp>
                <p:nvSpPr>
                  <p:cNvPr id="72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5835" y="6345"/>
                    <a:ext cx="147" cy="25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3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5985" y="6600"/>
                    <a:ext cx="0" cy="58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2" name="Group 33"/>
                <p:cNvGrpSpPr>
                  <a:grpSpLocks/>
                </p:cNvGrpSpPr>
                <p:nvPr/>
              </p:nvGrpSpPr>
              <p:grpSpPr bwMode="auto">
                <a:xfrm>
                  <a:off x="5250" y="8854"/>
                  <a:ext cx="146" cy="405"/>
                  <a:chOff x="5400" y="5865"/>
                  <a:chExt cx="296" cy="975"/>
                </a:xfrm>
              </p:grpSpPr>
              <p:sp>
                <p:nvSpPr>
                  <p:cNvPr id="68" name="AutoShape 34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865"/>
                    <a:ext cx="296" cy="375"/>
                  </a:xfrm>
                  <a:prstGeom prst="moon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  <p:sp>
                <p:nvSpPr>
                  <p:cNvPr id="6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5535" y="6195"/>
                    <a:ext cx="0" cy="55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0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430" y="6615"/>
                    <a:ext cx="225" cy="22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7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5400" y="6570"/>
                    <a:ext cx="270" cy="27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3" name="Group 38"/>
                <p:cNvGrpSpPr>
                  <a:grpSpLocks/>
                </p:cNvGrpSpPr>
                <p:nvPr/>
              </p:nvGrpSpPr>
              <p:grpSpPr bwMode="auto">
                <a:xfrm>
                  <a:off x="5505" y="8884"/>
                  <a:ext cx="146" cy="405"/>
                  <a:chOff x="5400" y="5865"/>
                  <a:chExt cx="296" cy="975"/>
                </a:xfrm>
              </p:grpSpPr>
              <p:sp>
                <p:nvSpPr>
                  <p:cNvPr id="64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865"/>
                    <a:ext cx="296" cy="375"/>
                  </a:xfrm>
                  <a:prstGeom prst="moon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  <p:sp>
                <p:nvSpPr>
                  <p:cNvPr id="6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5535" y="6195"/>
                    <a:ext cx="0" cy="55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66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430" y="6615"/>
                    <a:ext cx="225" cy="22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67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5400" y="6570"/>
                    <a:ext cx="270" cy="27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4" name="Group 43"/>
                <p:cNvGrpSpPr>
                  <a:grpSpLocks/>
                </p:cNvGrpSpPr>
                <p:nvPr/>
              </p:nvGrpSpPr>
              <p:grpSpPr bwMode="auto">
                <a:xfrm>
                  <a:off x="5790" y="8869"/>
                  <a:ext cx="146" cy="405"/>
                  <a:chOff x="5400" y="5865"/>
                  <a:chExt cx="296" cy="975"/>
                </a:xfrm>
              </p:grpSpPr>
              <p:sp>
                <p:nvSpPr>
                  <p:cNvPr id="60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865"/>
                    <a:ext cx="296" cy="375"/>
                  </a:xfrm>
                  <a:prstGeom prst="moon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  <p:sp>
                <p:nvSpPr>
                  <p:cNvPr id="6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5535" y="6195"/>
                    <a:ext cx="0" cy="55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62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430" y="6615"/>
                    <a:ext cx="225" cy="22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63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5400" y="6570"/>
                    <a:ext cx="270" cy="27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35" name="Group 48"/>
                <p:cNvGrpSpPr>
                  <a:grpSpLocks/>
                </p:cNvGrpSpPr>
                <p:nvPr/>
              </p:nvGrpSpPr>
              <p:grpSpPr bwMode="auto">
                <a:xfrm>
                  <a:off x="6075" y="8869"/>
                  <a:ext cx="146" cy="405"/>
                  <a:chOff x="5400" y="5865"/>
                  <a:chExt cx="296" cy="975"/>
                </a:xfrm>
              </p:grpSpPr>
              <p:sp>
                <p:nvSpPr>
                  <p:cNvPr id="56" name="AutoShape 49"/>
                  <p:cNvSpPr>
                    <a:spLocks noChangeArrowheads="1"/>
                  </p:cNvSpPr>
                  <p:nvPr/>
                </p:nvSpPr>
                <p:spPr bwMode="auto">
                  <a:xfrm>
                    <a:off x="5400" y="5865"/>
                    <a:ext cx="296" cy="375"/>
                  </a:xfrm>
                  <a:prstGeom prst="moon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  <p:sp>
                <p:nvSpPr>
                  <p:cNvPr id="5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5535" y="6195"/>
                    <a:ext cx="0" cy="55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58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430" y="6615"/>
                    <a:ext cx="225" cy="22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59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5400" y="6570"/>
                    <a:ext cx="270" cy="27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36" name="Freeform 53"/>
                <p:cNvSpPr>
                  <a:spLocks/>
                </p:cNvSpPr>
                <p:nvPr/>
              </p:nvSpPr>
              <p:spPr bwMode="auto">
                <a:xfrm>
                  <a:off x="6675" y="8846"/>
                  <a:ext cx="180" cy="150"/>
                </a:xfrm>
                <a:custGeom>
                  <a:avLst/>
                  <a:gdLst>
                    <a:gd name="T0" fmla="*/ 90 w 180"/>
                    <a:gd name="T1" fmla="*/ 18 h 225"/>
                    <a:gd name="T2" fmla="*/ 150 w 180"/>
                    <a:gd name="T3" fmla="*/ 6 h 225"/>
                    <a:gd name="T4" fmla="*/ 105 w 180"/>
                    <a:gd name="T5" fmla="*/ 0 h 225"/>
                    <a:gd name="T6" fmla="*/ 0 w 180"/>
                    <a:gd name="T7" fmla="*/ 21 h 225"/>
                    <a:gd name="T8" fmla="*/ 15 w 180"/>
                    <a:gd name="T9" fmla="*/ 33 h 225"/>
                    <a:gd name="T10" fmla="*/ 105 w 180"/>
                    <a:gd name="T11" fmla="*/ 45 h 225"/>
                    <a:gd name="T12" fmla="*/ 180 w 180"/>
                    <a:gd name="T13" fmla="*/ 41 h 22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0"/>
                    <a:gd name="T22" fmla="*/ 0 h 225"/>
                    <a:gd name="T23" fmla="*/ 180 w 180"/>
                    <a:gd name="T24" fmla="*/ 225 h 22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0" h="225">
                      <a:moveTo>
                        <a:pt x="90" y="90"/>
                      </a:moveTo>
                      <a:cubicBezTo>
                        <a:pt x="111" y="83"/>
                        <a:pt x="169" y="77"/>
                        <a:pt x="150" y="30"/>
                      </a:cubicBezTo>
                      <a:cubicBezTo>
                        <a:pt x="143" y="13"/>
                        <a:pt x="120" y="10"/>
                        <a:pt x="105" y="0"/>
                      </a:cubicBezTo>
                      <a:cubicBezTo>
                        <a:pt x="23" y="21"/>
                        <a:pt x="26" y="27"/>
                        <a:pt x="0" y="105"/>
                      </a:cubicBezTo>
                      <a:cubicBezTo>
                        <a:pt x="5" y="125"/>
                        <a:pt x="1" y="149"/>
                        <a:pt x="15" y="165"/>
                      </a:cubicBezTo>
                      <a:cubicBezTo>
                        <a:pt x="39" y="192"/>
                        <a:pt x="105" y="225"/>
                        <a:pt x="105" y="225"/>
                      </a:cubicBezTo>
                      <a:cubicBezTo>
                        <a:pt x="170" y="209"/>
                        <a:pt x="144" y="210"/>
                        <a:pt x="180" y="210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ru-RU" altLang="ru-RU"/>
                </a:p>
              </p:txBody>
            </p:sp>
            <p:sp>
              <p:nvSpPr>
                <p:cNvPr id="37" name="Freeform 54"/>
                <p:cNvSpPr>
                  <a:spLocks/>
                </p:cNvSpPr>
                <p:nvPr/>
              </p:nvSpPr>
              <p:spPr bwMode="auto">
                <a:xfrm>
                  <a:off x="6375" y="8831"/>
                  <a:ext cx="180" cy="150"/>
                </a:xfrm>
                <a:custGeom>
                  <a:avLst/>
                  <a:gdLst>
                    <a:gd name="T0" fmla="*/ 90 w 180"/>
                    <a:gd name="T1" fmla="*/ 18 h 225"/>
                    <a:gd name="T2" fmla="*/ 150 w 180"/>
                    <a:gd name="T3" fmla="*/ 6 h 225"/>
                    <a:gd name="T4" fmla="*/ 105 w 180"/>
                    <a:gd name="T5" fmla="*/ 0 h 225"/>
                    <a:gd name="T6" fmla="*/ 0 w 180"/>
                    <a:gd name="T7" fmla="*/ 21 h 225"/>
                    <a:gd name="T8" fmla="*/ 15 w 180"/>
                    <a:gd name="T9" fmla="*/ 33 h 225"/>
                    <a:gd name="T10" fmla="*/ 105 w 180"/>
                    <a:gd name="T11" fmla="*/ 45 h 225"/>
                    <a:gd name="T12" fmla="*/ 180 w 180"/>
                    <a:gd name="T13" fmla="*/ 41 h 225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0"/>
                    <a:gd name="T22" fmla="*/ 0 h 225"/>
                    <a:gd name="T23" fmla="*/ 180 w 180"/>
                    <a:gd name="T24" fmla="*/ 225 h 225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0" h="225">
                      <a:moveTo>
                        <a:pt x="90" y="90"/>
                      </a:moveTo>
                      <a:cubicBezTo>
                        <a:pt x="111" y="83"/>
                        <a:pt x="169" y="77"/>
                        <a:pt x="150" y="30"/>
                      </a:cubicBezTo>
                      <a:cubicBezTo>
                        <a:pt x="143" y="13"/>
                        <a:pt x="120" y="10"/>
                        <a:pt x="105" y="0"/>
                      </a:cubicBezTo>
                      <a:cubicBezTo>
                        <a:pt x="23" y="21"/>
                        <a:pt x="26" y="27"/>
                        <a:pt x="0" y="105"/>
                      </a:cubicBezTo>
                      <a:cubicBezTo>
                        <a:pt x="5" y="125"/>
                        <a:pt x="1" y="149"/>
                        <a:pt x="15" y="165"/>
                      </a:cubicBezTo>
                      <a:cubicBezTo>
                        <a:pt x="39" y="192"/>
                        <a:pt x="105" y="225"/>
                        <a:pt x="105" y="225"/>
                      </a:cubicBezTo>
                      <a:cubicBezTo>
                        <a:pt x="170" y="209"/>
                        <a:pt x="144" y="210"/>
                        <a:pt x="180" y="210"/>
                      </a:cubicBezTo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2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ru-RU" altLang="ru-RU"/>
                </a:p>
              </p:txBody>
            </p:sp>
            <p:grpSp>
              <p:nvGrpSpPr>
                <p:cNvPr id="38" name="Group 55"/>
                <p:cNvGrpSpPr>
                  <a:grpSpLocks/>
                </p:cNvGrpSpPr>
                <p:nvPr/>
              </p:nvGrpSpPr>
              <p:grpSpPr bwMode="auto">
                <a:xfrm>
                  <a:off x="7036" y="8756"/>
                  <a:ext cx="749" cy="255"/>
                  <a:chOff x="7036" y="8756"/>
                  <a:chExt cx="749" cy="255"/>
                </a:xfrm>
              </p:grpSpPr>
              <p:sp>
                <p:nvSpPr>
                  <p:cNvPr id="52" name="Arc 56"/>
                  <p:cNvSpPr>
                    <a:spLocks/>
                  </p:cNvSpPr>
                  <p:nvPr/>
                </p:nvSpPr>
                <p:spPr bwMode="auto">
                  <a:xfrm>
                    <a:off x="7036" y="8801"/>
                    <a:ext cx="89" cy="210"/>
                  </a:xfrm>
                  <a:custGeom>
                    <a:avLst/>
                    <a:gdLst>
                      <a:gd name="T0" fmla="*/ 0 w 43116"/>
                      <a:gd name="T1" fmla="*/ 0 h 21600"/>
                      <a:gd name="T2" fmla="*/ 0 w 43116"/>
                      <a:gd name="T3" fmla="*/ 0 h 21600"/>
                      <a:gd name="T4" fmla="*/ 0 w 43116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3116"/>
                      <a:gd name="T10" fmla="*/ 0 h 21600"/>
                      <a:gd name="T11" fmla="*/ 43116 w 4311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16" h="21600" fill="none" extrusionOk="0">
                        <a:moveTo>
                          <a:pt x="-1" y="19701"/>
                        </a:moveTo>
                        <a:cubicBezTo>
                          <a:pt x="983" y="8551"/>
                          <a:pt x="10322" y="-1"/>
                          <a:pt x="21516" y="0"/>
                        </a:cubicBezTo>
                        <a:cubicBezTo>
                          <a:pt x="33445" y="0"/>
                          <a:pt x="43116" y="9670"/>
                          <a:pt x="43116" y="21600"/>
                        </a:cubicBezTo>
                      </a:path>
                      <a:path w="43116" h="21600" stroke="0" extrusionOk="0">
                        <a:moveTo>
                          <a:pt x="-1" y="19701"/>
                        </a:moveTo>
                        <a:cubicBezTo>
                          <a:pt x="983" y="8551"/>
                          <a:pt x="10322" y="-1"/>
                          <a:pt x="21516" y="0"/>
                        </a:cubicBezTo>
                        <a:cubicBezTo>
                          <a:pt x="33445" y="0"/>
                          <a:pt x="43116" y="9670"/>
                          <a:pt x="43116" y="21600"/>
                        </a:cubicBezTo>
                        <a:lnTo>
                          <a:pt x="21516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  <p:sp>
                <p:nvSpPr>
                  <p:cNvPr id="53" name="Arc 57"/>
                  <p:cNvSpPr>
                    <a:spLocks/>
                  </p:cNvSpPr>
                  <p:nvPr/>
                </p:nvSpPr>
                <p:spPr bwMode="auto">
                  <a:xfrm>
                    <a:off x="7261" y="8786"/>
                    <a:ext cx="89" cy="210"/>
                  </a:xfrm>
                  <a:custGeom>
                    <a:avLst/>
                    <a:gdLst>
                      <a:gd name="T0" fmla="*/ 0 w 43116"/>
                      <a:gd name="T1" fmla="*/ 0 h 21600"/>
                      <a:gd name="T2" fmla="*/ 0 w 43116"/>
                      <a:gd name="T3" fmla="*/ 0 h 21600"/>
                      <a:gd name="T4" fmla="*/ 0 w 43116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3116"/>
                      <a:gd name="T10" fmla="*/ 0 h 21600"/>
                      <a:gd name="T11" fmla="*/ 43116 w 4311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16" h="21600" fill="none" extrusionOk="0">
                        <a:moveTo>
                          <a:pt x="-1" y="19701"/>
                        </a:moveTo>
                        <a:cubicBezTo>
                          <a:pt x="983" y="8551"/>
                          <a:pt x="10322" y="-1"/>
                          <a:pt x="21516" y="0"/>
                        </a:cubicBezTo>
                        <a:cubicBezTo>
                          <a:pt x="33445" y="0"/>
                          <a:pt x="43116" y="9670"/>
                          <a:pt x="43116" y="21600"/>
                        </a:cubicBezTo>
                      </a:path>
                      <a:path w="43116" h="21600" stroke="0" extrusionOk="0">
                        <a:moveTo>
                          <a:pt x="-1" y="19701"/>
                        </a:moveTo>
                        <a:cubicBezTo>
                          <a:pt x="983" y="8551"/>
                          <a:pt x="10322" y="-1"/>
                          <a:pt x="21516" y="0"/>
                        </a:cubicBezTo>
                        <a:cubicBezTo>
                          <a:pt x="33445" y="0"/>
                          <a:pt x="43116" y="9670"/>
                          <a:pt x="43116" y="21600"/>
                        </a:cubicBezTo>
                        <a:lnTo>
                          <a:pt x="21516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  <p:sp>
                <p:nvSpPr>
                  <p:cNvPr id="54" name="Arc 58"/>
                  <p:cNvSpPr>
                    <a:spLocks/>
                  </p:cNvSpPr>
                  <p:nvPr/>
                </p:nvSpPr>
                <p:spPr bwMode="auto">
                  <a:xfrm>
                    <a:off x="7471" y="8786"/>
                    <a:ext cx="89" cy="210"/>
                  </a:xfrm>
                  <a:custGeom>
                    <a:avLst/>
                    <a:gdLst>
                      <a:gd name="T0" fmla="*/ 0 w 43116"/>
                      <a:gd name="T1" fmla="*/ 0 h 21600"/>
                      <a:gd name="T2" fmla="*/ 0 w 43116"/>
                      <a:gd name="T3" fmla="*/ 0 h 21600"/>
                      <a:gd name="T4" fmla="*/ 0 w 43116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3116"/>
                      <a:gd name="T10" fmla="*/ 0 h 21600"/>
                      <a:gd name="T11" fmla="*/ 43116 w 4311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16" h="21600" fill="none" extrusionOk="0">
                        <a:moveTo>
                          <a:pt x="-1" y="19701"/>
                        </a:moveTo>
                        <a:cubicBezTo>
                          <a:pt x="983" y="8551"/>
                          <a:pt x="10322" y="-1"/>
                          <a:pt x="21516" y="0"/>
                        </a:cubicBezTo>
                        <a:cubicBezTo>
                          <a:pt x="33445" y="0"/>
                          <a:pt x="43116" y="9670"/>
                          <a:pt x="43116" y="21600"/>
                        </a:cubicBezTo>
                      </a:path>
                      <a:path w="43116" h="21600" stroke="0" extrusionOk="0">
                        <a:moveTo>
                          <a:pt x="-1" y="19701"/>
                        </a:moveTo>
                        <a:cubicBezTo>
                          <a:pt x="983" y="8551"/>
                          <a:pt x="10322" y="-1"/>
                          <a:pt x="21516" y="0"/>
                        </a:cubicBezTo>
                        <a:cubicBezTo>
                          <a:pt x="33445" y="0"/>
                          <a:pt x="43116" y="9670"/>
                          <a:pt x="43116" y="21600"/>
                        </a:cubicBezTo>
                        <a:lnTo>
                          <a:pt x="21516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  <p:sp>
                <p:nvSpPr>
                  <p:cNvPr id="55" name="Arc 59"/>
                  <p:cNvSpPr>
                    <a:spLocks/>
                  </p:cNvSpPr>
                  <p:nvPr/>
                </p:nvSpPr>
                <p:spPr bwMode="auto">
                  <a:xfrm>
                    <a:off x="7696" y="8756"/>
                    <a:ext cx="89" cy="210"/>
                  </a:xfrm>
                  <a:custGeom>
                    <a:avLst/>
                    <a:gdLst>
                      <a:gd name="T0" fmla="*/ 0 w 43116"/>
                      <a:gd name="T1" fmla="*/ 0 h 21600"/>
                      <a:gd name="T2" fmla="*/ 0 w 43116"/>
                      <a:gd name="T3" fmla="*/ 0 h 21600"/>
                      <a:gd name="T4" fmla="*/ 0 w 43116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3116"/>
                      <a:gd name="T10" fmla="*/ 0 h 21600"/>
                      <a:gd name="T11" fmla="*/ 43116 w 4311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16" h="21600" fill="none" extrusionOk="0">
                        <a:moveTo>
                          <a:pt x="-1" y="19701"/>
                        </a:moveTo>
                        <a:cubicBezTo>
                          <a:pt x="983" y="8551"/>
                          <a:pt x="10322" y="-1"/>
                          <a:pt x="21516" y="0"/>
                        </a:cubicBezTo>
                        <a:cubicBezTo>
                          <a:pt x="33445" y="0"/>
                          <a:pt x="43116" y="9670"/>
                          <a:pt x="43116" y="21600"/>
                        </a:cubicBezTo>
                      </a:path>
                      <a:path w="43116" h="21600" stroke="0" extrusionOk="0">
                        <a:moveTo>
                          <a:pt x="-1" y="19701"/>
                        </a:moveTo>
                        <a:cubicBezTo>
                          <a:pt x="983" y="8551"/>
                          <a:pt x="10322" y="-1"/>
                          <a:pt x="21516" y="0"/>
                        </a:cubicBezTo>
                        <a:cubicBezTo>
                          <a:pt x="33445" y="0"/>
                          <a:pt x="43116" y="9670"/>
                          <a:pt x="43116" y="21600"/>
                        </a:cubicBezTo>
                        <a:lnTo>
                          <a:pt x="21516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</p:grpSp>
            <p:grpSp>
              <p:nvGrpSpPr>
                <p:cNvPr id="39" name="Group 60"/>
                <p:cNvGrpSpPr>
                  <a:grpSpLocks/>
                </p:cNvGrpSpPr>
                <p:nvPr/>
              </p:nvGrpSpPr>
              <p:grpSpPr bwMode="auto">
                <a:xfrm>
                  <a:off x="7051" y="9026"/>
                  <a:ext cx="749" cy="255"/>
                  <a:chOff x="7036" y="8756"/>
                  <a:chExt cx="749" cy="255"/>
                </a:xfrm>
              </p:grpSpPr>
              <p:sp>
                <p:nvSpPr>
                  <p:cNvPr id="48" name="Arc 61"/>
                  <p:cNvSpPr>
                    <a:spLocks/>
                  </p:cNvSpPr>
                  <p:nvPr/>
                </p:nvSpPr>
                <p:spPr bwMode="auto">
                  <a:xfrm>
                    <a:off x="7036" y="8801"/>
                    <a:ext cx="89" cy="210"/>
                  </a:xfrm>
                  <a:custGeom>
                    <a:avLst/>
                    <a:gdLst>
                      <a:gd name="T0" fmla="*/ 0 w 43116"/>
                      <a:gd name="T1" fmla="*/ 0 h 21600"/>
                      <a:gd name="T2" fmla="*/ 0 w 43116"/>
                      <a:gd name="T3" fmla="*/ 0 h 21600"/>
                      <a:gd name="T4" fmla="*/ 0 w 43116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3116"/>
                      <a:gd name="T10" fmla="*/ 0 h 21600"/>
                      <a:gd name="T11" fmla="*/ 43116 w 4311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16" h="21600" fill="none" extrusionOk="0">
                        <a:moveTo>
                          <a:pt x="-1" y="19701"/>
                        </a:moveTo>
                        <a:cubicBezTo>
                          <a:pt x="983" y="8551"/>
                          <a:pt x="10322" y="-1"/>
                          <a:pt x="21516" y="0"/>
                        </a:cubicBezTo>
                        <a:cubicBezTo>
                          <a:pt x="33445" y="0"/>
                          <a:pt x="43116" y="9670"/>
                          <a:pt x="43116" y="21600"/>
                        </a:cubicBezTo>
                      </a:path>
                      <a:path w="43116" h="21600" stroke="0" extrusionOk="0">
                        <a:moveTo>
                          <a:pt x="-1" y="19701"/>
                        </a:moveTo>
                        <a:cubicBezTo>
                          <a:pt x="983" y="8551"/>
                          <a:pt x="10322" y="-1"/>
                          <a:pt x="21516" y="0"/>
                        </a:cubicBezTo>
                        <a:cubicBezTo>
                          <a:pt x="33445" y="0"/>
                          <a:pt x="43116" y="9670"/>
                          <a:pt x="43116" y="21600"/>
                        </a:cubicBezTo>
                        <a:lnTo>
                          <a:pt x="21516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  <p:sp>
                <p:nvSpPr>
                  <p:cNvPr id="49" name="Arc 62"/>
                  <p:cNvSpPr>
                    <a:spLocks/>
                  </p:cNvSpPr>
                  <p:nvPr/>
                </p:nvSpPr>
                <p:spPr bwMode="auto">
                  <a:xfrm>
                    <a:off x="7261" y="8786"/>
                    <a:ext cx="89" cy="210"/>
                  </a:xfrm>
                  <a:custGeom>
                    <a:avLst/>
                    <a:gdLst>
                      <a:gd name="T0" fmla="*/ 0 w 43116"/>
                      <a:gd name="T1" fmla="*/ 0 h 21600"/>
                      <a:gd name="T2" fmla="*/ 0 w 43116"/>
                      <a:gd name="T3" fmla="*/ 0 h 21600"/>
                      <a:gd name="T4" fmla="*/ 0 w 43116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3116"/>
                      <a:gd name="T10" fmla="*/ 0 h 21600"/>
                      <a:gd name="T11" fmla="*/ 43116 w 4311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16" h="21600" fill="none" extrusionOk="0">
                        <a:moveTo>
                          <a:pt x="-1" y="19701"/>
                        </a:moveTo>
                        <a:cubicBezTo>
                          <a:pt x="983" y="8551"/>
                          <a:pt x="10322" y="-1"/>
                          <a:pt x="21516" y="0"/>
                        </a:cubicBezTo>
                        <a:cubicBezTo>
                          <a:pt x="33445" y="0"/>
                          <a:pt x="43116" y="9670"/>
                          <a:pt x="43116" y="21600"/>
                        </a:cubicBezTo>
                      </a:path>
                      <a:path w="43116" h="21600" stroke="0" extrusionOk="0">
                        <a:moveTo>
                          <a:pt x="-1" y="19701"/>
                        </a:moveTo>
                        <a:cubicBezTo>
                          <a:pt x="983" y="8551"/>
                          <a:pt x="10322" y="-1"/>
                          <a:pt x="21516" y="0"/>
                        </a:cubicBezTo>
                        <a:cubicBezTo>
                          <a:pt x="33445" y="0"/>
                          <a:pt x="43116" y="9670"/>
                          <a:pt x="43116" y="21600"/>
                        </a:cubicBezTo>
                        <a:lnTo>
                          <a:pt x="21516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  <p:sp>
                <p:nvSpPr>
                  <p:cNvPr id="50" name="Arc 63"/>
                  <p:cNvSpPr>
                    <a:spLocks/>
                  </p:cNvSpPr>
                  <p:nvPr/>
                </p:nvSpPr>
                <p:spPr bwMode="auto">
                  <a:xfrm>
                    <a:off x="7471" y="8786"/>
                    <a:ext cx="89" cy="210"/>
                  </a:xfrm>
                  <a:custGeom>
                    <a:avLst/>
                    <a:gdLst>
                      <a:gd name="T0" fmla="*/ 0 w 43116"/>
                      <a:gd name="T1" fmla="*/ 0 h 21600"/>
                      <a:gd name="T2" fmla="*/ 0 w 43116"/>
                      <a:gd name="T3" fmla="*/ 0 h 21600"/>
                      <a:gd name="T4" fmla="*/ 0 w 43116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3116"/>
                      <a:gd name="T10" fmla="*/ 0 h 21600"/>
                      <a:gd name="T11" fmla="*/ 43116 w 4311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16" h="21600" fill="none" extrusionOk="0">
                        <a:moveTo>
                          <a:pt x="-1" y="19701"/>
                        </a:moveTo>
                        <a:cubicBezTo>
                          <a:pt x="983" y="8551"/>
                          <a:pt x="10322" y="-1"/>
                          <a:pt x="21516" y="0"/>
                        </a:cubicBezTo>
                        <a:cubicBezTo>
                          <a:pt x="33445" y="0"/>
                          <a:pt x="43116" y="9670"/>
                          <a:pt x="43116" y="21600"/>
                        </a:cubicBezTo>
                      </a:path>
                      <a:path w="43116" h="21600" stroke="0" extrusionOk="0">
                        <a:moveTo>
                          <a:pt x="-1" y="19701"/>
                        </a:moveTo>
                        <a:cubicBezTo>
                          <a:pt x="983" y="8551"/>
                          <a:pt x="10322" y="-1"/>
                          <a:pt x="21516" y="0"/>
                        </a:cubicBezTo>
                        <a:cubicBezTo>
                          <a:pt x="33445" y="0"/>
                          <a:pt x="43116" y="9670"/>
                          <a:pt x="43116" y="21600"/>
                        </a:cubicBezTo>
                        <a:lnTo>
                          <a:pt x="21516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  <p:sp>
                <p:nvSpPr>
                  <p:cNvPr id="51" name="Arc 64"/>
                  <p:cNvSpPr>
                    <a:spLocks/>
                  </p:cNvSpPr>
                  <p:nvPr/>
                </p:nvSpPr>
                <p:spPr bwMode="auto">
                  <a:xfrm>
                    <a:off x="7696" y="8756"/>
                    <a:ext cx="89" cy="210"/>
                  </a:xfrm>
                  <a:custGeom>
                    <a:avLst/>
                    <a:gdLst>
                      <a:gd name="T0" fmla="*/ 0 w 43116"/>
                      <a:gd name="T1" fmla="*/ 0 h 21600"/>
                      <a:gd name="T2" fmla="*/ 0 w 43116"/>
                      <a:gd name="T3" fmla="*/ 0 h 21600"/>
                      <a:gd name="T4" fmla="*/ 0 w 43116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3116"/>
                      <a:gd name="T10" fmla="*/ 0 h 21600"/>
                      <a:gd name="T11" fmla="*/ 43116 w 43116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3116" h="21600" fill="none" extrusionOk="0">
                        <a:moveTo>
                          <a:pt x="-1" y="19701"/>
                        </a:moveTo>
                        <a:cubicBezTo>
                          <a:pt x="983" y="8551"/>
                          <a:pt x="10322" y="-1"/>
                          <a:pt x="21516" y="0"/>
                        </a:cubicBezTo>
                        <a:cubicBezTo>
                          <a:pt x="33445" y="0"/>
                          <a:pt x="43116" y="9670"/>
                          <a:pt x="43116" y="21600"/>
                        </a:cubicBezTo>
                      </a:path>
                      <a:path w="43116" h="21600" stroke="0" extrusionOk="0">
                        <a:moveTo>
                          <a:pt x="-1" y="19701"/>
                        </a:moveTo>
                        <a:cubicBezTo>
                          <a:pt x="983" y="8551"/>
                          <a:pt x="10322" y="-1"/>
                          <a:pt x="21516" y="0"/>
                        </a:cubicBezTo>
                        <a:cubicBezTo>
                          <a:pt x="33445" y="0"/>
                          <a:pt x="43116" y="9670"/>
                          <a:pt x="43116" y="21600"/>
                        </a:cubicBezTo>
                        <a:lnTo>
                          <a:pt x="21516" y="2160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2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endParaRPr lang="ru-RU" altLang="ru-RU"/>
                  </a:p>
                </p:txBody>
              </p:sp>
            </p:grpSp>
            <p:grpSp>
              <p:nvGrpSpPr>
                <p:cNvPr id="40" name="Group 65"/>
                <p:cNvGrpSpPr>
                  <a:grpSpLocks/>
                </p:cNvGrpSpPr>
                <p:nvPr/>
              </p:nvGrpSpPr>
              <p:grpSpPr bwMode="auto">
                <a:xfrm>
                  <a:off x="8025" y="9056"/>
                  <a:ext cx="270" cy="225"/>
                  <a:chOff x="6675" y="10226"/>
                  <a:chExt cx="270" cy="225"/>
                </a:xfrm>
              </p:grpSpPr>
              <p:sp>
                <p:nvSpPr>
                  <p:cNvPr id="45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6675" y="10241"/>
                    <a:ext cx="0" cy="2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46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6825" y="10226"/>
                    <a:ext cx="0" cy="2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47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6945" y="10226"/>
                    <a:ext cx="0" cy="2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41" name="Group 69"/>
                <p:cNvGrpSpPr>
                  <a:grpSpLocks/>
                </p:cNvGrpSpPr>
                <p:nvPr/>
              </p:nvGrpSpPr>
              <p:grpSpPr bwMode="auto">
                <a:xfrm>
                  <a:off x="8025" y="8727"/>
                  <a:ext cx="265" cy="269"/>
                  <a:chOff x="6675" y="10182"/>
                  <a:chExt cx="265" cy="269"/>
                </a:xfrm>
              </p:grpSpPr>
              <p:sp>
                <p:nvSpPr>
                  <p:cNvPr id="42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6675" y="10241"/>
                    <a:ext cx="0" cy="2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43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6940" y="10182"/>
                    <a:ext cx="0" cy="2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44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6825" y="10186"/>
                    <a:ext cx="0" cy="2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</p:grpSp>
        <p:sp>
          <p:nvSpPr>
            <p:cNvPr id="6" name="Rectangle 73"/>
            <p:cNvSpPr>
              <a:spLocks noChangeArrowheads="1"/>
            </p:cNvSpPr>
            <p:nvPr/>
          </p:nvSpPr>
          <p:spPr bwMode="auto">
            <a:xfrm>
              <a:off x="-870472" y="1166297"/>
              <a:ext cx="10380372" cy="1104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ru-RU" altLang="ru-RU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Мисалга</a:t>
              </a:r>
              <a:r>
                <a:rPr lang="ru-RU" altLang="ru-RU" dirty="0" smtClean="0">
                  <a:solidFill>
                    <a:srgbClr val="66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ru-RU" altLang="ru-RU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1 245 386</a:t>
              </a:r>
              <a:r>
                <a:rPr lang="ru-RU" altLang="ru-RU" b="1" dirty="0">
                  <a:solidFill>
                    <a:srgbClr val="663300"/>
                  </a:solidFill>
                  <a:latin typeface="Times New Roman" panose="02020603050405020304" pitchFamily="18" charset="0"/>
                </a:rPr>
                <a:t> </a:t>
              </a:r>
              <a:r>
                <a:rPr lang="ru-RU" altLang="ru-RU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байыркы</a:t>
              </a:r>
              <a:r>
                <a:rPr lang="ru-RU" altLang="ru-RU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</a:p>
            <a:p>
              <a:pPr algn="ctr"/>
              <a:r>
                <a:rPr lang="ru-RU" altLang="ru-RU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Египеттик</a:t>
              </a:r>
              <a:r>
                <a:rPr lang="ru-RU" altLang="ru-RU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ru-RU" altLang="ru-RU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жазууда</a:t>
              </a:r>
              <a:r>
                <a:rPr lang="ru-RU" altLang="ru-RU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ru-RU" altLang="ru-RU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төмөнкүдөй</a:t>
              </a:r>
              <a:r>
                <a:rPr lang="ru-RU" altLang="ru-RU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ru-RU" altLang="ru-RU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көрүнмөк</a:t>
              </a:r>
              <a:endParaRPr lang="ru-RU" altLang="ru-RU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74"/>
            <p:cNvSpPr txBox="1">
              <a:spLocks noChangeArrowheads="1"/>
            </p:cNvSpPr>
            <p:nvPr/>
          </p:nvSpPr>
          <p:spPr bwMode="auto">
            <a:xfrm>
              <a:off x="611188" y="5445125"/>
              <a:ext cx="576262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ru-RU" sz="4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" name="Text Box 75"/>
            <p:cNvSpPr txBox="1">
              <a:spLocks noChangeArrowheads="1"/>
            </p:cNvSpPr>
            <p:nvPr/>
          </p:nvSpPr>
          <p:spPr bwMode="auto">
            <a:xfrm>
              <a:off x="1692275" y="5445125"/>
              <a:ext cx="57626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ru-RU" sz="4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" name="Text Box 76"/>
            <p:cNvSpPr txBox="1">
              <a:spLocks noChangeArrowheads="1"/>
            </p:cNvSpPr>
            <p:nvPr/>
          </p:nvSpPr>
          <p:spPr bwMode="auto">
            <a:xfrm>
              <a:off x="2771775" y="5445125"/>
              <a:ext cx="57626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ru-RU" sz="40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" name="Text Box 77"/>
            <p:cNvSpPr txBox="1">
              <a:spLocks noChangeArrowheads="1"/>
            </p:cNvSpPr>
            <p:nvPr/>
          </p:nvSpPr>
          <p:spPr bwMode="auto">
            <a:xfrm>
              <a:off x="4284663" y="5445125"/>
              <a:ext cx="576262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ru-RU" sz="400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" name="Text Box 78"/>
            <p:cNvSpPr txBox="1">
              <a:spLocks noChangeArrowheads="1"/>
            </p:cNvSpPr>
            <p:nvPr/>
          </p:nvSpPr>
          <p:spPr bwMode="auto">
            <a:xfrm>
              <a:off x="5724525" y="5373688"/>
              <a:ext cx="57626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ru-RU" sz="40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" name="Text Box 79"/>
            <p:cNvSpPr txBox="1">
              <a:spLocks noChangeArrowheads="1"/>
            </p:cNvSpPr>
            <p:nvPr/>
          </p:nvSpPr>
          <p:spPr bwMode="auto">
            <a:xfrm>
              <a:off x="6732588" y="5373688"/>
              <a:ext cx="576262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ru-RU" sz="400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3" name="Text Box 80"/>
            <p:cNvSpPr txBox="1">
              <a:spLocks noChangeArrowheads="1"/>
            </p:cNvSpPr>
            <p:nvPr/>
          </p:nvSpPr>
          <p:spPr bwMode="auto">
            <a:xfrm>
              <a:off x="7740650" y="5373688"/>
              <a:ext cx="57626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ru-RU" sz="400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4" name="AutoShape 81"/>
            <p:cNvSpPr>
              <a:spLocks/>
            </p:cNvSpPr>
            <p:nvPr/>
          </p:nvSpPr>
          <p:spPr bwMode="auto">
            <a:xfrm rot="16200000">
              <a:off x="4175918" y="4256882"/>
              <a:ext cx="576263" cy="1657350"/>
            </a:xfrm>
            <a:prstGeom prst="leftBrace">
              <a:avLst>
                <a:gd name="adj1" fmla="val 239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endParaRPr lang="ru-RU" altLang="ru-RU"/>
            </a:p>
          </p:txBody>
        </p:sp>
        <p:sp>
          <p:nvSpPr>
            <p:cNvPr id="15" name="AutoShape 82"/>
            <p:cNvSpPr>
              <a:spLocks/>
            </p:cNvSpPr>
            <p:nvPr/>
          </p:nvSpPr>
          <p:spPr bwMode="auto">
            <a:xfrm rot="16200000">
              <a:off x="5580857" y="4580731"/>
              <a:ext cx="503238" cy="936625"/>
            </a:xfrm>
            <a:prstGeom prst="leftBrace">
              <a:avLst>
                <a:gd name="adj1" fmla="val 15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endParaRPr lang="ru-RU" altLang="ru-RU"/>
            </a:p>
          </p:txBody>
        </p:sp>
        <p:sp>
          <p:nvSpPr>
            <p:cNvPr id="16" name="AutoShape 83"/>
            <p:cNvSpPr>
              <a:spLocks/>
            </p:cNvSpPr>
            <p:nvPr/>
          </p:nvSpPr>
          <p:spPr bwMode="auto">
            <a:xfrm rot="16200000">
              <a:off x="6804025" y="4437063"/>
              <a:ext cx="503238" cy="1223962"/>
            </a:xfrm>
            <a:prstGeom prst="leftBrace">
              <a:avLst>
                <a:gd name="adj1" fmla="val 2026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endParaRPr lang="ru-RU" altLang="ru-RU"/>
            </a:p>
          </p:txBody>
        </p:sp>
        <p:sp>
          <p:nvSpPr>
            <p:cNvPr id="17" name="AutoShape 84"/>
            <p:cNvSpPr>
              <a:spLocks/>
            </p:cNvSpPr>
            <p:nvPr/>
          </p:nvSpPr>
          <p:spPr bwMode="auto">
            <a:xfrm rot="16200000">
              <a:off x="7812881" y="4723607"/>
              <a:ext cx="503237" cy="793750"/>
            </a:xfrm>
            <a:prstGeom prst="leftBrace">
              <a:avLst>
                <a:gd name="adj1" fmla="val 1314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endParaRPr lang="ru-RU" altLang="ru-RU"/>
            </a:p>
          </p:txBody>
        </p:sp>
        <p:sp>
          <p:nvSpPr>
            <p:cNvPr id="18" name="AutoShape 85"/>
            <p:cNvSpPr>
              <a:spLocks/>
            </p:cNvSpPr>
            <p:nvPr/>
          </p:nvSpPr>
          <p:spPr bwMode="auto">
            <a:xfrm rot="16200000">
              <a:off x="2699545" y="4580731"/>
              <a:ext cx="576262" cy="1152525"/>
            </a:xfrm>
            <a:prstGeom prst="lef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endParaRPr lang="ru-RU" altLang="ru-RU"/>
            </a:p>
          </p:txBody>
        </p:sp>
        <p:sp>
          <p:nvSpPr>
            <p:cNvPr id="19" name="AutoShape 86"/>
            <p:cNvSpPr>
              <a:spLocks/>
            </p:cNvSpPr>
            <p:nvPr/>
          </p:nvSpPr>
          <p:spPr bwMode="auto">
            <a:xfrm rot="16200000">
              <a:off x="1583532" y="4761706"/>
              <a:ext cx="647700" cy="719137"/>
            </a:xfrm>
            <a:prstGeom prst="leftBrace">
              <a:avLst>
                <a:gd name="adj1" fmla="val 92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endParaRPr lang="ru-RU" altLang="ru-RU"/>
            </a:p>
          </p:txBody>
        </p:sp>
        <p:sp>
          <p:nvSpPr>
            <p:cNvPr id="20" name="AutoShape 87"/>
            <p:cNvSpPr>
              <a:spLocks/>
            </p:cNvSpPr>
            <p:nvPr/>
          </p:nvSpPr>
          <p:spPr bwMode="auto">
            <a:xfrm rot="16200000">
              <a:off x="646907" y="4761706"/>
              <a:ext cx="647700" cy="719137"/>
            </a:xfrm>
            <a:prstGeom prst="leftBrace">
              <a:avLst>
                <a:gd name="adj1" fmla="val 92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endParaRPr lang="ru-RU" altLang="ru-RU"/>
            </a:p>
          </p:txBody>
        </p:sp>
      </p:grpSp>
    </p:spTree>
    <p:extLst>
      <p:ext uri="{BB962C8B-B14F-4D97-AF65-F5344CB8AC3E}">
        <p14:creationId xmlns:p14="http://schemas.microsoft.com/office/powerpoint/2010/main" xmlns="" val="16464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9d37d54cf87abdacd889d5f2bd66de7c8690f6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</TotalTime>
  <Words>496</Words>
  <Application>Microsoft Office PowerPoint</Application>
  <PresentationFormat>Произвольный</PresentationFormat>
  <Paragraphs>105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Натуральные материалы</vt:lpstr>
      <vt:lpstr>ИНФОРМАТИКА </vt:lpstr>
      <vt:lpstr>Тема: Эсептөө системасы</vt:lpstr>
      <vt:lpstr>ЭСЕПТӨӨ СИСТЕМАСЫ</vt:lpstr>
      <vt:lpstr>Ар кайсы элдин эсеп жүргүзүүлөрү жана алардын келип чыгышы</vt:lpstr>
      <vt:lpstr>Эсеп, байыркы адамдардын бири –бирине табылган предметтердин санын билдирүү муктаждыгынан келип чыккан </vt:lpstr>
      <vt:lpstr>Эсептөөнүн эң жөнөкөй каражаты катары алар колдун манжаларын колдонушкан.</vt:lpstr>
      <vt:lpstr>1.) Египеттик номерлөө системасы</vt:lpstr>
      <vt:lpstr>Слайд 8</vt:lpstr>
      <vt:lpstr>Слайд 9</vt:lpstr>
      <vt:lpstr>Слайд 10</vt:lpstr>
      <vt:lpstr>РИМ ЦИФРАЛАРЫ</vt:lpstr>
      <vt:lpstr>ЭРЕЖЕСИ:</vt:lpstr>
      <vt:lpstr>Алфавиттик номерлөө</vt:lpstr>
      <vt:lpstr>          Вавилондук эсептөө системасы</vt:lpstr>
      <vt:lpstr>          Вавилондук эсептөө системасы</vt:lpstr>
      <vt:lpstr>          Араб цифралары</vt:lpstr>
      <vt:lpstr>          Араб цифралары</vt:lpstr>
      <vt:lpstr>Слайд 18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ИНФОРМАТИКА</dc:title>
  <dc:creator>Kasymbek</dc:creator>
  <cp:lastModifiedBy>1212</cp:lastModifiedBy>
  <cp:revision>23</cp:revision>
  <dcterms:created xsi:type="dcterms:W3CDTF">2017-09-05T20:33:32Z</dcterms:created>
  <dcterms:modified xsi:type="dcterms:W3CDTF">2019-09-11T14:47:09Z</dcterms:modified>
</cp:coreProperties>
</file>