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79" r:id="rId8"/>
    <p:sldId id="280" r:id="rId9"/>
    <p:sldId id="261" r:id="rId10"/>
    <p:sldId id="278" r:id="rId11"/>
    <p:sldId id="263" r:id="rId12"/>
    <p:sldId id="271" r:id="rId13"/>
    <p:sldId id="264" r:id="rId14"/>
    <p:sldId id="273" r:id="rId15"/>
    <p:sldId id="274" r:id="rId16"/>
    <p:sldId id="265" r:id="rId17"/>
    <p:sldId id="266" r:id="rId18"/>
    <p:sldId id="267" r:id="rId19"/>
    <p:sldId id="268" r:id="rId20"/>
    <p:sldId id="269" r:id="rId21"/>
    <p:sldId id="270" r:id="rId22"/>
    <p:sldId id="275" r:id="rId23"/>
    <p:sldId id="276" r:id="rId24"/>
    <p:sldId id="277" r:id="rId25"/>
  </p:sldIdLst>
  <p:sldSz cx="9144000" cy="6858000" type="screen4x3"/>
  <p:notesSz cx="6858000" cy="9144000"/>
  <p:custDataLst>
    <p:tags r:id="rId2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7" autoAdjust="0"/>
    <p:restoredTop sz="94660"/>
  </p:normalViewPr>
  <p:slideViewPr>
    <p:cSldViewPr>
      <p:cViewPr varScale="1">
        <p:scale>
          <a:sx n="73" d="100"/>
          <a:sy n="73" d="100"/>
        </p:scale>
        <p:origin x="11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4.jpeg"/><Relationship Id="rId12" Type="http://schemas.openxmlformats.org/officeDocument/2006/relationships/image" Target="../media/image29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center.ru/fc-articles/Technical/20010407/palomino-mobile.jpg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1.png"/><Relationship Id="rId10" Type="http://schemas.openxmlformats.org/officeDocument/2006/relationships/image" Target="../media/image27.jpeg"/><Relationship Id="rId4" Type="http://schemas.openxmlformats.org/officeDocument/2006/relationships/image" Target="../media/image4.jpeg"/><Relationship Id="rId9" Type="http://schemas.openxmlformats.org/officeDocument/2006/relationships/image" Target="../media/image26.jpeg"/><Relationship Id="rId1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11" name="Picture 2" descr="E:\prezentasion\windows\значок.jpg"/>
          <p:cNvPicPr>
            <a:picLocks noChangeAspect="1" noChangeArrowheads="1"/>
          </p:cNvPicPr>
          <p:nvPr/>
        </p:nvPicPr>
        <p:blipFill>
          <a:blip r:embed="rId3" cstate="print">
            <a:lum bright="60000" contrast="-83000"/>
          </a:blip>
          <a:srcRect/>
          <a:stretch>
            <a:fillRect/>
          </a:stretch>
        </p:blipFill>
        <p:spPr bwMode="auto">
          <a:xfrm>
            <a:off x="214282" y="214290"/>
            <a:ext cx="8715435" cy="621510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12700" dist="50800" dir="5400000" sx="27000" sy="27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etal">
            <a:bevelT w="114300" prst="hardEdge"/>
          </a:sp3d>
        </p:spPr>
      </p:pic>
      <p:sp>
        <p:nvSpPr>
          <p:cNvPr id="14" name="TextBox 13"/>
          <p:cNvSpPr txBox="1"/>
          <p:nvPr/>
        </p:nvSpPr>
        <p:spPr>
          <a:xfrm>
            <a:off x="1214414" y="1500174"/>
            <a:ext cx="6867201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</a:p>
          <a:p>
            <a:r>
              <a:rPr lang="ru-RU" sz="6600" b="1" cap="all" dirty="0" smtClean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Информатика</a:t>
            </a:r>
          </a:p>
          <a:p>
            <a:endParaRPr lang="ru-RU" sz="6600" b="1" cap="all" dirty="0" smtClean="0">
              <a:ln w="0"/>
              <a:solidFill>
                <a:srgbClr val="7030A0"/>
              </a:solidFill>
              <a:effectLst>
                <a:reflection blurRad="12700" stA="50000" endPos="50000" dist="5000" dir="5400000" sy="-100000" rotWithShape="0"/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6600" b="1" cap="all" dirty="0" smtClean="0">
                <a:ln w="0"/>
                <a:solidFill>
                  <a:srgbClr val="00206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cs typeface="Arial" pitchFamily="34" charset="0"/>
              </a:rPr>
              <a:t>8-класс</a:t>
            </a:r>
            <a:endParaRPr lang="ru-RU" sz="6600" b="1" cap="all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20" name="Овал 19"/>
          <p:cNvSpPr/>
          <p:nvPr/>
        </p:nvSpPr>
        <p:spPr>
          <a:xfrm>
            <a:off x="785786" y="1500174"/>
            <a:ext cx="7643866" cy="4857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с двумя вырезанными противолежащими углами 10"/>
          <p:cNvSpPr/>
          <p:nvPr/>
        </p:nvSpPr>
        <p:spPr>
          <a:xfrm>
            <a:off x="2928926" y="428604"/>
            <a:ext cx="3286148" cy="1714512"/>
          </a:xfrm>
          <a:prstGeom prst="snip2Diag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Операциялык</a:t>
            </a:r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система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Блок-схема: карточка 11"/>
          <p:cNvSpPr/>
          <p:nvPr/>
        </p:nvSpPr>
        <p:spPr>
          <a:xfrm>
            <a:off x="500034" y="2500306"/>
            <a:ext cx="2857520" cy="1643074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Компьютердин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программалык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бөлүгү</a:t>
            </a:r>
            <a:endParaRPr lang="ru-RU" sz="28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3" name="Блок-схема: карточка 12"/>
          <p:cNvSpPr/>
          <p:nvPr/>
        </p:nvSpPr>
        <p:spPr>
          <a:xfrm flipH="1">
            <a:off x="5643570" y="2484288"/>
            <a:ext cx="3000396" cy="1643074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Компьютердин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аппараттык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бөлүгү</a:t>
            </a:r>
            <a:endParaRPr lang="ru-RU" sz="28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4" name="Правильный пятиугольник 13"/>
          <p:cNvSpPr/>
          <p:nvPr/>
        </p:nvSpPr>
        <p:spPr>
          <a:xfrm>
            <a:off x="3143240" y="3929066"/>
            <a:ext cx="2928958" cy="2286016"/>
          </a:xfrm>
          <a:prstGeom prst="pent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kartinki\ART\бизнес\COMPMAN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4214818"/>
            <a:ext cx="1677989" cy="1337188"/>
          </a:xfrm>
          <a:prstGeom prst="rect">
            <a:avLst/>
          </a:prstGeom>
          <a:noFill/>
        </p:spPr>
      </p:pic>
      <p:sp>
        <p:nvSpPr>
          <p:cNvPr id="15" name="Скругленный прямоугольник 14"/>
          <p:cNvSpPr/>
          <p:nvPr/>
        </p:nvSpPr>
        <p:spPr>
          <a:xfrm>
            <a:off x="3571868" y="5643578"/>
            <a:ext cx="2071702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solidFill>
                  <a:srgbClr val="7030A0"/>
                </a:solidFill>
              </a:rPr>
              <a:t>Колдонуучу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17" name="Двойная стрелка влево/вправо 16"/>
          <p:cNvSpPr/>
          <p:nvPr/>
        </p:nvSpPr>
        <p:spPr>
          <a:xfrm rot="18678416">
            <a:off x="5786275" y="4556490"/>
            <a:ext cx="1752940" cy="60253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стрелка влево/вправо 17"/>
          <p:cNvSpPr/>
          <p:nvPr/>
        </p:nvSpPr>
        <p:spPr>
          <a:xfrm rot="10800000">
            <a:off x="3357554" y="2857492"/>
            <a:ext cx="2214578" cy="60253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войная стрелка влево/вправо 18"/>
          <p:cNvSpPr/>
          <p:nvPr/>
        </p:nvSpPr>
        <p:spPr>
          <a:xfrm rot="13142264">
            <a:off x="1681991" y="4485269"/>
            <a:ext cx="1752940" cy="602539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282" y="142852"/>
            <a:ext cx="8715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40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системанын</a:t>
            </a:r>
            <a:r>
              <a:rPr lang="ru-RU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структурасы</a:t>
            </a:r>
            <a:endParaRPr lang="ru-RU" sz="4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357298"/>
            <a:ext cx="828680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       </a:t>
            </a:r>
            <a:r>
              <a:rPr lang="ru-RU" sz="26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Ядро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командаларды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же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буйруктарды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программалык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тилден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компьютер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түшүнө турган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«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машинанын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кодуна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» же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машинанын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тилине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которот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600" dirty="0" smtClean="0"/>
              <a:t>        </a:t>
            </a:r>
            <a:r>
              <a:rPr lang="ru-RU" sz="2600" b="1" u="sng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Драйверлер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Компьютердин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бардык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түзүлүштөрүн башкаруучу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атайын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программалар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600" dirty="0" smtClean="0"/>
              <a:t> </a:t>
            </a:r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endParaRPr lang="ru-RU" sz="2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600" dirty="0" smtClean="0"/>
              <a:t>         </a:t>
            </a:r>
            <a:r>
              <a:rPr lang="ru-RU" sz="2600" b="1" u="sng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Интерфейс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бул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колдонуучу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компьютер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баарлаша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турган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программалык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latin typeface="Arial" pitchFamily="34" charset="0"/>
                <a:cs typeface="Arial" pitchFamily="34" charset="0"/>
              </a:rPr>
              <a:t>кабыкча</a:t>
            </a:r>
            <a:r>
              <a:rPr lang="ru-RU" sz="2600" dirty="0" smtClean="0">
                <a:latin typeface="Arial" pitchFamily="34" charset="0"/>
                <a:cs typeface="Arial" pitchFamily="34" charset="0"/>
              </a:rPr>
              <a:t>(оболочка)</a:t>
            </a:r>
          </a:p>
          <a:p>
            <a:endParaRPr lang="ru-RU" dirty="0"/>
          </a:p>
        </p:txBody>
      </p:sp>
      <p:pic>
        <p:nvPicPr>
          <p:cNvPr id="1026" name="Picture 2" descr="C:\Documents and Settings\kjunusaliev\Рабочий стол\компы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214422"/>
            <a:ext cx="1207109" cy="910626"/>
          </a:xfrm>
          <a:prstGeom prst="rect">
            <a:avLst/>
          </a:prstGeom>
          <a:noFill/>
        </p:spPr>
      </p:pic>
      <p:pic>
        <p:nvPicPr>
          <p:cNvPr id="11" name="Picture 2" descr="C:\Documents and Settings\kjunusaliev\Рабочий стол\компы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4714884"/>
            <a:ext cx="1207109" cy="910626"/>
          </a:xfrm>
          <a:prstGeom prst="rect">
            <a:avLst/>
          </a:prstGeom>
          <a:noFill/>
        </p:spPr>
      </p:pic>
      <p:pic>
        <p:nvPicPr>
          <p:cNvPr id="12" name="Picture 2" descr="C:\Documents and Settings\kjunusaliev\Рабочий стол\компы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4686"/>
            <a:ext cx="1207109" cy="91062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9" name="Содержимое 28" descr="GRAFX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5935" y="2848451"/>
            <a:ext cx="3072130" cy="2029460"/>
          </a:xfrm>
        </p:spPr>
      </p:pic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0"/>
            <a:ext cx="9144032" cy="6931026"/>
          </a:xfrm>
          <a:prstGeom prst="rect">
            <a:avLst/>
          </a:prstGeom>
          <a:noFill/>
        </p:spPr>
      </p:pic>
      <p:sp>
        <p:nvSpPr>
          <p:cNvPr id="11" name="Скругленный прямоугольник 10"/>
          <p:cNvSpPr/>
          <p:nvPr/>
        </p:nvSpPr>
        <p:spPr>
          <a:xfrm>
            <a:off x="2143108" y="3857628"/>
            <a:ext cx="4572032" cy="235745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600" dirty="0" smtClean="0"/>
          </a:p>
          <a:p>
            <a:pPr algn="ctr"/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600" b="1" dirty="0" err="1" smtClean="0"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500298" y="2500306"/>
            <a:ext cx="3929090" cy="228601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71802" y="2000240"/>
            <a:ext cx="2786082" cy="107157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latin typeface="Arial" pitchFamily="34" charset="0"/>
                <a:cs typeface="Arial" pitchFamily="34" charset="0"/>
              </a:rPr>
              <a:t>Ядро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E:\prezentasion\windows\значок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527" y="285728"/>
            <a:ext cx="2654919" cy="178595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3143240" y="428604"/>
            <a:ext cx="26308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</a:rPr>
              <a:t>Windows</a:t>
            </a:r>
            <a:r>
              <a:rPr lang="en-US" sz="3200" dirty="0" smtClean="0"/>
              <a:t> </a:t>
            </a:r>
            <a:endParaRPr lang="ru-RU" sz="3200" dirty="0" smtClean="0"/>
          </a:p>
          <a:p>
            <a:pPr algn="ctr"/>
            <a:r>
              <a:rPr lang="ru-RU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операциялык</a:t>
            </a:r>
            <a:endParaRPr lang="ru-RU" sz="3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ru-RU" sz="32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системасы</a:t>
            </a:r>
            <a:r>
              <a:rPr lang="ru-RU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ru-RU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364" y="3643314"/>
            <a:ext cx="309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Драйверлер</a:t>
            </a:r>
            <a:endParaRPr lang="ru-RU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643702" y="928670"/>
            <a:ext cx="2143140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011011000011110010000010011011….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8148" y="3000372"/>
            <a:ext cx="783899" cy="933452"/>
          </a:xfrm>
          <a:prstGeom prst="rect">
            <a:avLst/>
          </a:prstGeom>
          <a:noFill/>
        </p:spPr>
      </p:pic>
      <p:pic>
        <p:nvPicPr>
          <p:cNvPr id="18" name="Picture 6" descr="palomino-mobile_smal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29454" y="3357562"/>
            <a:ext cx="1000132" cy="787372"/>
          </a:xfrm>
          <a:prstGeom prst="rect">
            <a:avLst/>
          </a:prstGeom>
          <a:noFill/>
        </p:spPr>
      </p:pic>
      <p:pic>
        <p:nvPicPr>
          <p:cNvPr id="19" name="Picture 17" descr="vpm_p0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642910" y="2571744"/>
            <a:ext cx="1428760" cy="898661"/>
          </a:xfrm>
          <a:prstGeom prst="rect">
            <a:avLst/>
          </a:prstGeom>
          <a:noFill/>
          <a:ln/>
        </p:spPr>
      </p:pic>
      <p:pic>
        <p:nvPicPr>
          <p:cNvPr id="20" name="Picture 7" descr="PCcdrom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5720" y="2928934"/>
            <a:ext cx="1181624" cy="785818"/>
          </a:xfrm>
          <a:prstGeom prst="rect">
            <a:avLst/>
          </a:prstGeom>
          <a:noFill/>
        </p:spPr>
      </p:pic>
      <p:pic>
        <p:nvPicPr>
          <p:cNvPr id="21" name="Picture 1028" descr="scansc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29454" y="2643182"/>
            <a:ext cx="1167259" cy="790574"/>
          </a:xfrm>
          <a:prstGeom prst="rect">
            <a:avLst/>
          </a:prstGeom>
          <a:noFill/>
        </p:spPr>
      </p:pic>
      <p:pic>
        <p:nvPicPr>
          <p:cNvPr id="22" name="Picture 6" descr="NEWVpa15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00100" y="3357562"/>
            <a:ext cx="928694" cy="999156"/>
          </a:xfrm>
          <a:prstGeom prst="rect">
            <a:avLst/>
          </a:prstGeom>
          <a:noFill/>
        </p:spPr>
      </p:pic>
      <p:sp>
        <p:nvSpPr>
          <p:cNvPr id="23" name="Стрелка вправо 22"/>
          <p:cNvSpPr/>
          <p:nvPr/>
        </p:nvSpPr>
        <p:spPr>
          <a:xfrm rot="10800000">
            <a:off x="1928794" y="3429000"/>
            <a:ext cx="571504" cy="28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>
            <a:off x="6429388" y="3429000"/>
            <a:ext cx="571504" cy="28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10" descr="slide0002_image00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00892" y="4357694"/>
            <a:ext cx="1857356" cy="866766"/>
          </a:xfrm>
          <a:prstGeom prst="rect">
            <a:avLst/>
          </a:prstGeom>
          <a:noFill/>
        </p:spPr>
      </p:pic>
      <p:pic>
        <p:nvPicPr>
          <p:cNvPr id="27" name="Picture 11" descr="slide0002_image00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19216081">
            <a:off x="7787514" y="5329944"/>
            <a:ext cx="1086521" cy="581289"/>
          </a:xfrm>
          <a:prstGeom prst="rect">
            <a:avLst/>
          </a:prstGeom>
          <a:noFill/>
        </p:spPr>
      </p:pic>
      <p:sp>
        <p:nvSpPr>
          <p:cNvPr id="30" name="Стрелка вправо 29"/>
          <p:cNvSpPr/>
          <p:nvPr/>
        </p:nvSpPr>
        <p:spPr>
          <a:xfrm>
            <a:off x="6715140" y="5072074"/>
            <a:ext cx="357190" cy="28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 descr="COMPMAN.WM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57158" y="4714884"/>
            <a:ext cx="1726968" cy="1375720"/>
          </a:xfrm>
          <a:prstGeom prst="rect">
            <a:avLst/>
          </a:prstGeom>
        </p:spPr>
      </p:pic>
      <p:sp>
        <p:nvSpPr>
          <p:cNvPr id="31" name="Стрелка вправо 30"/>
          <p:cNvSpPr/>
          <p:nvPr/>
        </p:nvSpPr>
        <p:spPr>
          <a:xfrm rot="10800000">
            <a:off x="1857355" y="5143512"/>
            <a:ext cx="285752" cy="28575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Picture 8" descr="slide0002_image00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5143512"/>
            <a:ext cx="1194060" cy="1098535"/>
          </a:xfrm>
          <a:prstGeom prst="rect">
            <a:avLst/>
          </a:prstGeom>
          <a:noFill/>
        </p:spPr>
      </p:pic>
      <p:sp>
        <p:nvSpPr>
          <p:cNvPr id="28" name="Скругленный прямоугольник 27"/>
          <p:cNvSpPr/>
          <p:nvPr/>
        </p:nvSpPr>
        <p:spPr>
          <a:xfrm>
            <a:off x="357158" y="928670"/>
            <a:ext cx="2143140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rgbClr val="FF0000"/>
              </a:solidFill>
            </a:endParaRPr>
          </a:p>
          <a:p>
            <a:pPr algn="ctr"/>
            <a:r>
              <a:rPr lang="ru-RU" sz="2400" dirty="0" err="1" smtClean="0">
                <a:solidFill>
                  <a:srgbClr val="FF0000"/>
                </a:solidFill>
              </a:rPr>
              <a:t>Командалар</a:t>
            </a:r>
            <a:r>
              <a:rPr lang="ru-RU" sz="2400" dirty="0" smtClean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ru-RU" sz="2400" dirty="0" err="1" smtClean="0">
                <a:solidFill>
                  <a:srgbClr val="FF0000"/>
                </a:solidFill>
              </a:rPr>
              <a:t>Буйруктар</a:t>
            </a:r>
            <a:endParaRPr lang="ru-RU" sz="2400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33" name="Стрелка углом 32"/>
          <p:cNvSpPr/>
          <p:nvPr/>
        </p:nvSpPr>
        <p:spPr>
          <a:xfrm flipV="1">
            <a:off x="1714480" y="1714488"/>
            <a:ext cx="1357322" cy="785818"/>
          </a:xfrm>
          <a:prstGeom prst="bentArrow">
            <a:avLst>
              <a:gd name="adj1" fmla="val 26616"/>
              <a:gd name="adj2" fmla="val 25000"/>
              <a:gd name="adj3" fmla="val 25000"/>
              <a:gd name="adj4" fmla="val 485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Стрелка углом вверх 34"/>
          <p:cNvSpPr/>
          <p:nvPr/>
        </p:nvSpPr>
        <p:spPr>
          <a:xfrm>
            <a:off x="5857884" y="1714488"/>
            <a:ext cx="1643074" cy="714380"/>
          </a:xfrm>
          <a:prstGeom prst="bent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5720" y="285728"/>
            <a:ext cx="85725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Мындан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башка ОС </a:t>
            </a:r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нын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составына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төмөнкү программалар</a:t>
            </a:r>
            <a:r>
              <a:rPr lang="ru-RU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да </a:t>
            </a:r>
            <a:r>
              <a:rPr lang="ru-RU" sz="2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кирет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b="1" u="sng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Утилиталар</a:t>
            </a:r>
            <a:r>
              <a:rPr lang="ru-RU" sz="2800" dirty="0" smtClean="0">
                <a:latin typeface="+mj-lt"/>
                <a:cs typeface="Arial" pitchFamily="34" charset="0"/>
              </a:rPr>
              <a:t> – </a:t>
            </a:r>
            <a:r>
              <a:rPr lang="ru-RU" sz="2800" dirty="0" err="1" smtClean="0">
                <a:latin typeface="+mj-lt"/>
                <a:cs typeface="Arial" pitchFamily="34" charset="0"/>
              </a:rPr>
              <a:t>Сервистик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программалар</a:t>
            </a:r>
            <a:r>
              <a:rPr lang="ru-RU" sz="2800" dirty="0" smtClean="0">
                <a:latin typeface="+mj-lt"/>
                <a:cs typeface="Arial" pitchFamily="34" charset="0"/>
              </a:rPr>
              <a:t>. </a:t>
            </a:r>
            <a:r>
              <a:rPr lang="ru-RU" sz="2800" dirty="0" err="1" smtClean="0">
                <a:latin typeface="+mj-lt"/>
                <a:cs typeface="Arial" pitchFamily="34" charset="0"/>
              </a:rPr>
              <a:t>Бул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программалар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дисктерди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тейлөөнү (</a:t>
            </a:r>
            <a:r>
              <a:rPr lang="ru-RU" sz="2800" i="1" dirty="0" err="1" smtClean="0">
                <a:latin typeface="+mj-lt"/>
                <a:cs typeface="Arial" pitchFamily="34" charset="0"/>
              </a:rPr>
              <a:t>текшерүү, кысуу</a:t>
            </a:r>
            <a:r>
              <a:rPr lang="ru-RU" sz="2800" i="1" dirty="0" smtClean="0">
                <a:latin typeface="+mj-lt"/>
                <a:cs typeface="Arial" pitchFamily="34" charset="0"/>
              </a:rPr>
              <a:t>, </a:t>
            </a:r>
            <a:r>
              <a:rPr lang="ru-RU" sz="2800" i="1" dirty="0" err="1" smtClean="0">
                <a:latin typeface="+mj-lt"/>
                <a:cs typeface="Arial" pitchFamily="34" charset="0"/>
              </a:rPr>
              <a:t>дефрагментациялоо</a:t>
            </a:r>
            <a:r>
              <a:rPr lang="ru-RU" sz="2800" dirty="0" smtClean="0">
                <a:latin typeface="+mj-lt"/>
                <a:cs typeface="Arial" pitchFamily="34" charset="0"/>
              </a:rPr>
              <a:t>) , </a:t>
            </a:r>
            <a:r>
              <a:rPr lang="ru-RU" sz="2800" dirty="0" err="1" smtClean="0">
                <a:latin typeface="+mj-lt"/>
                <a:cs typeface="Arial" pitchFamily="34" charset="0"/>
              </a:rPr>
              <a:t>файлдар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менен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иштөөнү</a:t>
            </a:r>
            <a:r>
              <a:rPr lang="ru-RU" sz="2800" dirty="0" smtClean="0">
                <a:latin typeface="+mj-lt"/>
                <a:cs typeface="Arial" pitchFamily="34" charset="0"/>
              </a:rPr>
              <a:t>( </a:t>
            </a:r>
            <a:r>
              <a:rPr lang="ru-RU" sz="2800" i="1" dirty="0" err="1" smtClean="0">
                <a:latin typeface="+mj-lt"/>
                <a:cs typeface="Arial" pitchFamily="34" charset="0"/>
              </a:rPr>
              <a:t>архивдөө, </a:t>
            </a:r>
            <a:r>
              <a:rPr lang="ru-RU" sz="2800" i="1" dirty="0" smtClean="0">
                <a:latin typeface="+mj-lt"/>
                <a:cs typeface="Arial" pitchFamily="34" charset="0"/>
              </a:rPr>
              <a:t>ж.б</a:t>
            </a:r>
            <a:r>
              <a:rPr lang="ru-RU" sz="2800" dirty="0" smtClean="0">
                <a:latin typeface="+mj-lt"/>
                <a:cs typeface="Arial" pitchFamily="34" charset="0"/>
              </a:rPr>
              <a:t>.) </a:t>
            </a:r>
            <a:r>
              <a:rPr lang="ru-RU" sz="2800" dirty="0" err="1" smtClean="0">
                <a:latin typeface="+mj-lt"/>
                <a:cs typeface="Arial" pitchFamily="34" charset="0"/>
              </a:rPr>
              <a:t>жана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тармактарда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иштөөнү камсыз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кылат</a:t>
            </a:r>
            <a:r>
              <a:rPr lang="ru-RU" sz="2800" dirty="0" smtClean="0">
                <a:latin typeface="+mj-lt"/>
                <a:cs typeface="Arial" pitchFamily="34" charset="0"/>
              </a:rPr>
              <a:t>.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+mj-lt"/>
                <a:cs typeface="Arial" pitchFamily="34" charset="0"/>
              </a:rPr>
              <a:t>       </a:t>
            </a:r>
            <a:r>
              <a:rPr lang="ru-RU" sz="2800" b="1" u="sng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Жардам</a:t>
            </a:r>
            <a:r>
              <a:rPr lang="ru-RU" sz="2800" b="1" u="sng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ru-RU" sz="2800" b="1" u="sng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системасы</a:t>
            </a:r>
            <a:r>
              <a:rPr lang="ru-RU" sz="2800" b="1" u="sng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ru-RU" sz="2800" dirty="0" smtClean="0">
                <a:latin typeface="+mj-lt"/>
                <a:cs typeface="Arial" pitchFamily="34" charset="0"/>
              </a:rPr>
              <a:t>– </a:t>
            </a:r>
            <a:r>
              <a:rPr lang="ru-RU" sz="2800" dirty="0" err="1" smtClean="0">
                <a:latin typeface="+mj-lt"/>
                <a:cs typeface="Arial" pitchFamily="34" charset="0"/>
              </a:rPr>
              <a:t>колдонуучунун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ыңгайлуу иштеши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үчүн </a:t>
            </a:r>
            <a:r>
              <a:rPr lang="ru-RU" sz="2800" dirty="0" smtClean="0">
                <a:latin typeface="+mj-lt"/>
                <a:cs typeface="Arial" pitchFamily="34" charset="0"/>
              </a:rPr>
              <a:t>ОС да «</a:t>
            </a:r>
            <a:r>
              <a:rPr lang="ru-RU" sz="2800" b="1" dirty="0" err="1" smtClean="0">
                <a:latin typeface="+mj-lt"/>
                <a:cs typeface="Arial" pitchFamily="34" charset="0"/>
              </a:rPr>
              <a:t>жардам</a:t>
            </a:r>
            <a:r>
              <a:rPr lang="ru-RU" sz="2800" b="1" dirty="0" smtClean="0">
                <a:latin typeface="+mj-lt"/>
                <a:cs typeface="Arial" pitchFamily="34" charset="0"/>
              </a:rPr>
              <a:t> </a:t>
            </a:r>
            <a:r>
              <a:rPr lang="ru-RU" sz="2800" b="1" dirty="0" err="1" smtClean="0">
                <a:latin typeface="+mj-lt"/>
                <a:cs typeface="Arial" pitchFamily="34" charset="0"/>
              </a:rPr>
              <a:t>системасы</a:t>
            </a:r>
            <a:r>
              <a:rPr lang="ru-RU" sz="2800" dirty="0" smtClean="0">
                <a:latin typeface="+mj-lt"/>
                <a:cs typeface="Arial" pitchFamily="34" charset="0"/>
              </a:rPr>
              <a:t>» </a:t>
            </a:r>
            <a:r>
              <a:rPr lang="ru-RU" sz="2800" dirty="0" err="1" smtClean="0">
                <a:latin typeface="+mj-lt"/>
                <a:cs typeface="Arial" pitchFamily="34" charset="0"/>
              </a:rPr>
              <a:t>каралган</a:t>
            </a:r>
            <a:r>
              <a:rPr lang="ru-RU" sz="2800" dirty="0" smtClean="0">
                <a:latin typeface="+mj-lt"/>
                <a:cs typeface="Arial" pitchFamily="34" charset="0"/>
              </a:rPr>
              <a:t>. </a:t>
            </a:r>
            <a:r>
              <a:rPr lang="ru-RU" sz="2800" dirty="0" err="1" smtClean="0">
                <a:latin typeface="+mj-lt"/>
                <a:cs typeface="Arial" pitchFamily="34" charset="0"/>
              </a:rPr>
              <a:t>Колдонуучу</a:t>
            </a:r>
            <a:r>
              <a:rPr lang="ru-RU" sz="2800" dirty="0" smtClean="0">
                <a:latin typeface="+mj-lt"/>
                <a:cs typeface="Arial" pitchFamily="34" charset="0"/>
              </a:rPr>
              <a:t> ОС </a:t>
            </a:r>
            <a:r>
              <a:rPr lang="ru-RU" sz="2800" dirty="0" err="1" smtClean="0">
                <a:latin typeface="+mj-lt"/>
                <a:cs typeface="Arial" pitchFamily="34" charset="0"/>
              </a:rPr>
              <a:t>нын</a:t>
            </a:r>
            <a:r>
              <a:rPr lang="ru-RU" sz="2800" dirty="0" smtClean="0">
                <a:latin typeface="+mj-lt"/>
                <a:cs typeface="Arial" pitchFamily="34" charset="0"/>
              </a:rPr>
              <a:t> ар </a:t>
            </a:r>
            <a:r>
              <a:rPr lang="ru-RU" sz="2800" dirty="0" err="1" smtClean="0">
                <a:latin typeface="+mj-lt"/>
                <a:cs typeface="Arial" pitchFamily="34" charset="0"/>
              </a:rPr>
              <a:t>кандай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иши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жөнүндө </a:t>
            </a:r>
            <a:r>
              <a:rPr lang="ru-RU" sz="2800" dirty="0" smtClean="0">
                <a:latin typeface="+mj-lt"/>
                <a:cs typeface="Arial" pitchFamily="34" charset="0"/>
              </a:rPr>
              <a:t>же </a:t>
            </a:r>
            <a:r>
              <a:rPr lang="ru-RU" sz="2800" dirty="0" err="1" smtClean="0">
                <a:latin typeface="+mj-lt"/>
                <a:cs typeface="Arial" pitchFamily="34" charset="0"/>
              </a:rPr>
              <a:t>анын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кээ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бир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гана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модулдары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жөнүндө толук</a:t>
            </a:r>
            <a:r>
              <a:rPr lang="ru-RU" sz="2800" dirty="0" smtClean="0">
                <a:latin typeface="+mj-lt"/>
                <a:cs typeface="Arial" pitchFamily="34" charset="0"/>
              </a:rPr>
              <a:t> </a:t>
            </a:r>
            <a:r>
              <a:rPr lang="ru-RU" sz="2800" dirty="0" err="1" smtClean="0">
                <a:latin typeface="+mj-lt"/>
                <a:cs typeface="Arial" pitchFamily="34" charset="0"/>
              </a:rPr>
              <a:t>маалыматты</a:t>
            </a:r>
            <a:r>
              <a:rPr lang="ru-RU" sz="2800" dirty="0" smtClean="0">
                <a:latin typeface="+mj-lt"/>
                <a:cs typeface="Arial" pitchFamily="34" charset="0"/>
              </a:rPr>
              <a:t> ала </a:t>
            </a:r>
            <a:r>
              <a:rPr lang="ru-RU" sz="2800" dirty="0" err="1" smtClean="0">
                <a:latin typeface="+mj-lt"/>
                <a:cs typeface="Arial" pitchFamily="34" charset="0"/>
              </a:rPr>
              <a:t>алса</a:t>
            </a:r>
            <a:r>
              <a:rPr lang="ru-RU" sz="2800" dirty="0" smtClean="0">
                <a:latin typeface="+mj-lt"/>
                <a:cs typeface="Arial" pitchFamily="34" charset="0"/>
              </a:rPr>
              <a:t> болот.</a:t>
            </a:r>
            <a:endParaRPr lang="ru-RU" sz="2800" dirty="0">
              <a:latin typeface="+mj-lt"/>
              <a:cs typeface="Arial" pitchFamily="34" charset="0"/>
            </a:endParaRPr>
          </a:p>
        </p:txBody>
      </p:sp>
      <p:pic>
        <p:nvPicPr>
          <p:cNvPr id="6" name="Picture 2" descr="E:\prezentasion\windows\знач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214422"/>
            <a:ext cx="406396" cy="386258"/>
          </a:xfrm>
          <a:prstGeom prst="rect">
            <a:avLst/>
          </a:prstGeom>
          <a:noFill/>
        </p:spPr>
      </p:pic>
      <p:pic>
        <p:nvPicPr>
          <p:cNvPr id="7" name="Picture 2" descr="E:\prezentasion\windows\знач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786190"/>
            <a:ext cx="406396" cy="38625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214422"/>
            <a:ext cx="84479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Монитордун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ишин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башкаруучу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программа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төмөндөгүлөрдүн ичинен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кайсынысына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кирет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algn="ctr"/>
            <a:endParaRPr lang="ru-RU" sz="44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44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Системалык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Драйвер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Интерфейс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Прикладдык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 descr="E:\prezentasion\windows\знач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14290"/>
            <a:ext cx="8715436" cy="621510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  <p:sp>
        <p:nvSpPr>
          <p:cNvPr id="7" name="TextBox 6"/>
          <p:cNvSpPr txBox="1"/>
          <p:nvPr/>
        </p:nvSpPr>
        <p:spPr>
          <a:xfrm>
            <a:off x="357158" y="1214422"/>
            <a:ext cx="844793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Азыркы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кезде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популярдуу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болуп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жаткан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WINDOWS 7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системасы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канчанчы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жылы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чыккан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  <a:endParaRPr lang="ru-RU" sz="36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44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2006-ж октябрь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1995 –ж август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1998-ж июль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2009-ж октябрь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2844" y="0"/>
            <a:ext cx="8786874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системасынын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интерфейси</a:t>
            </a:r>
            <a:endParaRPr lang="ru-RU" sz="2800" b="1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001" y="2059789"/>
            <a:ext cx="85725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Windows </a:t>
            </a:r>
            <a:r>
              <a:rPr lang="ru-RU" sz="3200" b="1" u="sng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ОС </a:t>
            </a:r>
            <a:r>
              <a:rPr lang="ru-RU" sz="32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нын</a:t>
            </a:r>
            <a:r>
              <a:rPr lang="ru-RU" sz="3200" b="1" u="sng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графикалык</a:t>
            </a:r>
            <a:r>
              <a:rPr lang="ru-RU" sz="3200" b="1" u="sng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интерфейси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- </a:t>
            </a:r>
          </a:p>
          <a:p>
            <a:pPr algn="ctr"/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адам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менен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компьютердин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баарлашуусун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диалог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формасында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менюлардын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,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терезелердин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,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башкаруу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элементтердин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(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диалогдук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панелдер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,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баскычтар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ж.б.)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жардамы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менен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түзүүгө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мүмкүндүк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 </a:t>
            </a:r>
            <a:r>
              <a:rPr lang="ru-RU" sz="32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берүүчү</a:t>
            </a:r>
            <a:r>
              <a:rPr lang="ru-RU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cs typeface="Arial" pitchFamily="34" charset="0"/>
              </a:rPr>
              <a:t> программа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44" y="428604"/>
            <a:ext cx="8786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интерфейстин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негизги</a:t>
            </a:r>
            <a:r>
              <a:rPr lang="ru-RU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элементтери</a:t>
            </a:r>
            <a:endParaRPr lang="ru-RU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540" y="2058264"/>
            <a:ext cx="834972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742950" indent="-742950">
              <a:buFont typeface="Wingdings" pitchFamily="2" charset="2"/>
              <a:buChar char="Ø"/>
            </a:pP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Жумушчу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стол</a:t>
            </a:r>
          </a:p>
          <a:p>
            <a:pPr marL="742950" indent="-742950">
              <a:buFont typeface="Wingdings" pitchFamily="2" charset="2"/>
              <a:buChar char="Ø"/>
            </a:pP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Терезелер</a:t>
            </a:r>
            <a:endParaRPr lang="ru-RU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Ярлыктар</a:t>
            </a:r>
            <a:endParaRPr lang="ru-RU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Файлдар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</a:t>
            </a: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Пиктограммалар</a:t>
            </a:r>
            <a:endParaRPr lang="ru-RU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742950" indent="-742950">
              <a:buFont typeface="Wingdings" pitchFamily="2" charset="2"/>
              <a:buChar char="Ø"/>
            </a:pP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Папкалар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(</a:t>
            </a: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белгилер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3707904" y="3465489"/>
            <a:ext cx="571504" cy="171451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34" y="142852"/>
            <a:ext cx="844301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Терезелер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диалогдук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терезелер</a:t>
            </a:r>
            <a:endParaRPr lang="ru-RU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1026" name="Picture 2" descr="E:\kartinki\windows картинки\aer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85860"/>
            <a:ext cx="4464855" cy="357188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1285860"/>
            <a:ext cx="4714908" cy="2828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24" y="3429000"/>
            <a:ext cx="4833929" cy="290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slide0002_image0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4810" y="3857628"/>
            <a:ext cx="3857652" cy="186691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1538" y="214290"/>
            <a:ext cx="7470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Башкаруу</a:t>
            </a:r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панелдери</a:t>
            </a:r>
            <a:endParaRPr lang="ru-RU" sz="54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2050" name="Picture 2" descr="E:\kartinki\windows картинки\aero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285860"/>
            <a:ext cx="3857652" cy="3085697"/>
          </a:xfrm>
          <a:prstGeom prst="rect">
            <a:avLst/>
          </a:prstGeom>
          <a:noFill/>
        </p:spPr>
      </p:pic>
      <p:pic>
        <p:nvPicPr>
          <p:cNvPr id="2051" name="Picture 3" descr="E:\kartinki\windows картинки\gadget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2857496"/>
            <a:ext cx="3714776" cy="3343094"/>
          </a:xfrm>
          <a:prstGeom prst="rect">
            <a:avLst/>
          </a:prstGeom>
          <a:noFill/>
        </p:spPr>
      </p:pic>
      <p:pic>
        <p:nvPicPr>
          <p:cNvPr id="2052" name="Picture 4" descr="E:\kartinki\windows картинки\start-menu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1214422"/>
            <a:ext cx="3289360" cy="297651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7" name="Рисунок 6" descr="w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-1732440" y="2161011"/>
            <a:ext cx="6108020" cy="2214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7554" y="357166"/>
            <a:ext cx="3130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Тема:</a:t>
            </a:r>
            <a:endParaRPr lang="ru-RU" sz="60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E:\prezentasion\windows\значок.jpg"/>
          <p:cNvPicPr>
            <a:picLocks noChangeAspect="1" noChangeArrowheads="1"/>
          </p:cNvPicPr>
          <p:nvPr/>
        </p:nvPicPr>
        <p:blipFill>
          <a:blip r:embed="rId4" cstate="print">
            <a:lum bright="24000" contrast="-40000"/>
          </a:blip>
          <a:srcRect/>
          <a:stretch>
            <a:fillRect/>
          </a:stretch>
        </p:blipFill>
        <p:spPr bwMode="auto">
          <a:xfrm>
            <a:off x="2500298" y="214290"/>
            <a:ext cx="6429419" cy="607223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12700" dist="50800" dir="5400000" sx="27000" sy="27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etal">
            <a:bevelT w="114300" prst="hardEdge"/>
          </a:sp3d>
        </p:spPr>
      </p:pic>
      <p:sp>
        <p:nvSpPr>
          <p:cNvPr id="6" name="Прямоугольник 5"/>
          <p:cNvSpPr/>
          <p:nvPr/>
        </p:nvSpPr>
        <p:spPr>
          <a:xfrm>
            <a:off x="2500298" y="1071546"/>
            <a:ext cx="6357982" cy="4616648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Windows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96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66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системалык</a:t>
            </a:r>
            <a:r>
              <a:rPr lang="ru-RU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66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чөйрөсү жана</a:t>
            </a:r>
            <a:r>
              <a:rPr lang="ru-RU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66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анын</a:t>
            </a:r>
            <a:r>
              <a:rPr lang="ru-RU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66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кызматы</a:t>
            </a:r>
            <a:endParaRPr lang="ru-RU" sz="6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4678" y="214290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6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Тема</a:t>
            </a:r>
            <a:r>
              <a:rPr lang="ru-RU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5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00100" y="214290"/>
            <a:ext cx="721005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Пиктограммалар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ярлыктар</a:t>
            </a:r>
            <a:endParaRPr lang="ru-RU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7" y="1214422"/>
            <a:ext cx="845349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>
            <a:off x="642910" y="1928802"/>
            <a:ext cx="2571768" cy="114300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571604" y="3357562"/>
            <a:ext cx="1643074" cy="142876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16" idx="2"/>
          </p:cNvCxnSpPr>
          <p:nvPr/>
        </p:nvCxnSpPr>
        <p:spPr>
          <a:xfrm rot="10800000">
            <a:off x="4572000" y="3500438"/>
            <a:ext cx="3857652" cy="214314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3214678" y="3000372"/>
            <a:ext cx="2714644" cy="5000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>
                <a:latin typeface="Arial" pitchFamily="34" charset="0"/>
                <a:cs typeface="Arial" pitchFamily="34" charset="0"/>
              </a:rPr>
              <a:t>Пиктограммалар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авая фигурная скобка 19"/>
          <p:cNvSpPr/>
          <p:nvPr/>
        </p:nvSpPr>
        <p:spPr>
          <a:xfrm rot="5400000">
            <a:off x="4250529" y="321447"/>
            <a:ext cx="285752" cy="3643338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3143240" y="2357430"/>
            <a:ext cx="278608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/>
              <a:t>Ярлыктар</a:t>
            </a:r>
            <a:endParaRPr lang="ru-RU" sz="28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rot="5400000" flipH="1" flipV="1">
            <a:off x="6644496" y="2428074"/>
            <a:ext cx="1571636" cy="158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43570" y="1142984"/>
            <a:ext cx="3147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Жумушчу</a:t>
            </a:r>
            <a:r>
              <a:rPr lang="ru-RU" sz="32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стол</a:t>
            </a:r>
            <a:endParaRPr lang="ru-RU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642910" y="2357430"/>
            <a:ext cx="2500330" cy="857256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14348" y="3000372"/>
            <a:ext cx="2357454" cy="285752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857356" y="214290"/>
            <a:ext cx="519725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Папкалар</a:t>
            </a:r>
            <a:r>
              <a:rPr lang="ru-RU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ru-RU" sz="40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файлдар</a:t>
            </a:r>
            <a:endParaRPr lang="ru-RU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000108"/>
            <a:ext cx="857256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Скругленный прямоугольник 7"/>
          <p:cNvSpPr/>
          <p:nvPr/>
        </p:nvSpPr>
        <p:spPr>
          <a:xfrm>
            <a:off x="5786446" y="1428736"/>
            <a:ext cx="2714644" cy="1000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latin typeface="Arial" pitchFamily="34" charset="0"/>
                <a:cs typeface="Arial" pitchFamily="34" charset="0"/>
              </a:rPr>
              <a:t>Папкалар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00694" y="3357562"/>
            <a:ext cx="3357586" cy="12858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latin typeface="Arial" pitchFamily="34" charset="0"/>
                <a:cs typeface="Arial" pitchFamily="34" charset="0"/>
              </a:rPr>
              <a:t>Файлдар</a:t>
            </a:r>
            <a:endParaRPr lang="ru-RU" sz="4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642910" y="1714488"/>
            <a:ext cx="5072098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642910" y="2214554"/>
            <a:ext cx="5072098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500034" y="2500306"/>
            <a:ext cx="5357850" cy="150019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3714744" y="2357430"/>
            <a:ext cx="2143140" cy="21431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429124" y="2000240"/>
            <a:ext cx="1357322" cy="7143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3786182" y="4643446"/>
            <a:ext cx="1928826" cy="57150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214422"/>
            <a:ext cx="84479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Төмөнкү варианттардан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кайсынысы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нын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версиясы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болуп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эсептелбейт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algn="ctr"/>
            <a:endParaRPr lang="ru-RU" sz="40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Widows 3.1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98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Windows 7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Windows  </a:t>
            </a:r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97</a:t>
            </a:r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5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071546"/>
            <a:ext cx="844793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Графикалык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интерфейстин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элементтерине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төмөнкүлөр кирет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А) ярлык, папка, монитор,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терезе</a:t>
            </a:r>
            <a:endParaRPr lang="ru-RU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Б)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терезе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программа, папка, ярлык, файл</a:t>
            </a:r>
          </a:p>
          <a:p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В) драйвер,, ярлык, файл,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жумушчу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стол</a:t>
            </a:r>
          </a:p>
          <a:p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Г)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терезе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папка, ярлык, файл, </a:t>
            </a:r>
            <a:r>
              <a:rPr lang="ru-RU" sz="32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жумушчу</a:t>
            </a:r>
            <a:endParaRPr lang="ru-RU" sz="3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стол (</a:t>
            </a:r>
            <a:r>
              <a:rPr lang="ru-RU" sz="32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ТУУРА ЖООБУН ТАП</a:t>
            </a:r>
            <a:r>
              <a:rPr lang="ru-RU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571900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571900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Б)</a:t>
            </a:r>
            <a:endParaRPr lang="ru-RU" sz="2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В)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Г)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143372" y="1071546"/>
            <a:ext cx="4375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1)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Окуу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китебинен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194-беттеги 2,3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параграфтарды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окугула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2)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ОС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нан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башка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дагы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ОС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лар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бар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экенин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билип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келгиле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36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5918" y="142852"/>
            <a:ext cx="5143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6000" b="1" dirty="0" err="1" smtClean="0">
                <a:solidFill>
                  <a:srgbClr val="FF0000"/>
                </a:solidFill>
              </a:rPr>
              <a:t>Υй тапшырма</a:t>
            </a:r>
            <a:endParaRPr lang="ru-RU" sz="5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 descr="C:\Documents and Settings\kjunusaliev\Рабочий стол\IMG_73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214422"/>
            <a:ext cx="3500462" cy="4619736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596" y="142852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E:\prezentasion\windows\знач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614114"/>
            <a:ext cx="406396" cy="386258"/>
          </a:xfrm>
          <a:prstGeom prst="rect">
            <a:avLst/>
          </a:prstGeom>
          <a:noFill/>
        </p:spPr>
      </p:pic>
      <p:pic>
        <p:nvPicPr>
          <p:cNvPr id="10" name="Picture 2" descr="E:\prezentasion\windows\знач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786190"/>
            <a:ext cx="406396" cy="38625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357158" y="1142984"/>
            <a:ext cx="81439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системасынын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кыскача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тарыхы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таанышасыңар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системанын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негизги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кызматы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экендигин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билесиңер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системасынын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объекттери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жөнүндө билимиңерди калыптандырасыңар.</a:t>
            </a:r>
            <a:endParaRPr lang="ru-RU" dirty="0"/>
          </a:p>
        </p:txBody>
      </p:sp>
      <p:pic>
        <p:nvPicPr>
          <p:cNvPr id="13" name="Picture 2" descr="E:\prezentasion\windows\значо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285860"/>
            <a:ext cx="406396" cy="38625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Содержимое 5" descr="WINDO1.WM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1167" y="2097246"/>
            <a:ext cx="3161665" cy="3531870"/>
          </a:xfrm>
        </p:spPr>
      </p:pic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 descr="WINDO2.W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8860" y="2143116"/>
            <a:ext cx="1412107" cy="1928826"/>
          </a:xfrm>
          <a:prstGeom prst="rect">
            <a:avLst/>
          </a:prstGeom>
        </p:spPr>
      </p:pic>
      <p:pic>
        <p:nvPicPr>
          <p:cNvPr id="9" name="Рисунок 8" descr="HOUSE1.W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7620" y="2071678"/>
            <a:ext cx="2668607" cy="1889758"/>
          </a:xfrm>
          <a:prstGeom prst="rect">
            <a:avLst/>
          </a:prstGeom>
        </p:spPr>
      </p:pic>
      <p:pic>
        <p:nvPicPr>
          <p:cNvPr id="10" name="Рисунок 9" descr="DOORWAY.W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720" y="2000240"/>
            <a:ext cx="1720594" cy="20002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5720" y="1000108"/>
            <a:ext cx="864399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Төмөнкү сүрөттөрдүн ичинен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кайсынысынын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системасына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тиешеси</a:t>
            </a:r>
            <a:r>
              <a:rPr lang="ru-RU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бар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85720" y="4143380"/>
            <a:ext cx="178595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</a:rPr>
              <a:t>Эшик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2285984" y="4143380"/>
            <a:ext cx="178595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rgbClr val="FF0000"/>
                </a:solidFill>
              </a:rPr>
              <a:t>Терезе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357686" y="4071942"/>
            <a:ext cx="178595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0000"/>
                </a:solidFill>
                <a:latin typeface="Arial"/>
                <a:cs typeface="Arial"/>
              </a:rPr>
              <a:t>ү</a:t>
            </a:r>
            <a:r>
              <a:rPr lang="ru-RU" sz="2800" dirty="0" err="1" smtClean="0">
                <a:solidFill>
                  <a:srgbClr val="FF0000"/>
                </a:solidFill>
                <a:latin typeface="Arial"/>
                <a:cs typeface="Arial"/>
              </a:rPr>
              <a:t>й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643702" y="4071942"/>
            <a:ext cx="2143140" cy="428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Гүл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Блок-схема: узел 16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18" name="Блок-схема: узел 17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9" name="Блок-схема: узел 18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20" name="Блок-схема: узел 19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Эшик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Терезе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ү</a:t>
            </a:r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й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Гүл</a:t>
            </a:r>
            <a:endParaRPr lang="ru-RU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Рисунок 24" descr="DESIGN17.W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72264" y="2000240"/>
            <a:ext cx="2286016" cy="18725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285720" y="571480"/>
            <a:ext cx="8143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en-US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Windows</a:t>
            </a:r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терминин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кыргызча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которгондо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терезелер</a:t>
            </a:r>
            <a:r>
              <a:rPr lang="ru-RU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дегенди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түшүндүрөт</a:t>
            </a:r>
            <a:endParaRPr lang="ru-RU" sz="4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313" name="Picture 1" descr="E:\prezentasion\windows\aero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48260">
            <a:off x="428466" y="2892046"/>
            <a:ext cx="3056662" cy="2445329"/>
          </a:xfrm>
          <a:prstGeom prst="rect">
            <a:avLst/>
          </a:prstGeom>
          <a:noFill/>
        </p:spPr>
      </p:pic>
      <p:pic>
        <p:nvPicPr>
          <p:cNvPr id="13314" name="Picture 2" descr="E:\prezentasion\windows\aero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63449">
            <a:off x="5543622" y="2781086"/>
            <a:ext cx="3203896" cy="2562765"/>
          </a:xfrm>
          <a:prstGeom prst="rect">
            <a:avLst/>
          </a:prstGeom>
          <a:noFill/>
        </p:spPr>
      </p:pic>
      <p:pic>
        <p:nvPicPr>
          <p:cNvPr id="13315" name="Picture 3" descr="E:\prezentasion\windows\gadge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3357562"/>
            <a:ext cx="2998769" cy="2698728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214422"/>
            <a:ext cx="84479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Windows</a:t>
            </a:r>
            <a:r>
              <a:rPr lang="ru-RU" sz="4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4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системасы</a:t>
            </a:r>
            <a:r>
              <a:rPr lang="ru-RU" sz="4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4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программанын</a:t>
            </a:r>
            <a:r>
              <a:rPr lang="ru-RU" sz="4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түрүнө кирет</a:t>
            </a:r>
            <a:r>
              <a:rPr lang="ru-RU" sz="44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endParaRPr lang="ru-RU" sz="4400" dirty="0"/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Колдонмо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Прог. инструмент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Системалык</a:t>
            </a:r>
            <a:r>
              <a:rPr lang="ru-RU" sz="320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Телепрограмма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Microsoft </a:t>
            </a:r>
            <a:r>
              <a:rPr lang="ru-RU" b="1" cap="all" dirty="0" err="1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корпорациясы</a:t>
            </a:r>
            <a:endParaRPr lang="ru-RU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4" name="Picture 6" descr="C:\Documents and Settings\kjunusaliev\Мои документы\БиллГейтс\a4340a3111_129905-300x2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1071546"/>
            <a:ext cx="2571768" cy="1714512"/>
          </a:xfrm>
          <a:prstGeom prst="rect">
            <a:avLst/>
          </a:prstGeom>
          <a:noFill/>
        </p:spPr>
      </p:pic>
      <p:pic>
        <p:nvPicPr>
          <p:cNvPr id="2050" name="Picture 2" descr="C:\Documents and Settings\kjunusaliev\Мои документы\БиллГейтс\Gat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1142984"/>
            <a:ext cx="3000396" cy="4087788"/>
          </a:xfrm>
          <a:prstGeom prst="rect">
            <a:avLst/>
          </a:prstGeom>
          <a:noFill/>
        </p:spPr>
      </p:pic>
      <p:sp>
        <p:nvSpPr>
          <p:cNvPr id="22" name="Прямоугольник 21"/>
          <p:cNvSpPr/>
          <p:nvPr/>
        </p:nvSpPr>
        <p:spPr>
          <a:xfrm>
            <a:off x="285720" y="5357826"/>
            <a:ext cx="3071834" cy="9286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Уильям Генри Гейтс (28.10.1955)</a:t>
            </a:r>
            <a:endParaRPr lang="ru-RU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 descr="C:\Documents and Settings\kjunusaliev\Мои документы\БиллГейтс\Was38280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9333" y="1000108"/>
            <a:ext cx="3128947" cy="4214842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5643570" y="5286388"/>
            <a:ext cx="3286148" cy="9286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Пол  </a:t>
            </a:r>
            <a:r>
              <a:rPr lang="ru-RU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Гарднер</a:t>
            </a:r>
            <a:r>
              <a:rPr lang="ru-RU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Аллен (21.01.1953)</a:t>
            </a:r>
            <a:endParaRPr lang="ru-RU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7" name="Picture 3" descr="C:\Documents and Settings\kjunusaliev\Мои документы\БиллГейтс\podwaliny_systemu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9" y="2786058"/>
            <a:ext cx="3311656" cy="250033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Microsoft </a:t>
            </a:r>
            <a:r>
              <a:rPr lang="ru-RU" b="1" cap="all" dirty="0" err="1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корпорациясы</a:t>
            </a:r>
            <a:endParaRPr lang="ru-RU" b="1" cap="all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Documents and Settings\kjunusaliev\Мои документы\БиллГейтс\google_maps_microsoft_off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1423496"/>
            <a:ext cx="4956460" cy="4592987"/>
          </a:xfrm>
          <a:prstGeom prst="rect">
            <a:avLst/>
          </a:prstGeom>
          <a:noFill/>
        </p:spPr>
      </p:pic>
      <p:pic>
        <p:nvPicPr>
          <p:cNvPr id="2052" name="Picture 4" descr="C:\Documents and Settings\kjunusaliev\Мои документы\БиллГейтс\bill-gates_microsof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3500439"/>
            <a:ext cx="3393198" cy="2428892"/>
          </a:xfrm>
          <a:prstGeom prst="rect">
            <a:avLst/>
          </a:prstGeom>
          <a:noFill/>
        </p:spPr>
      </p:pic>
      <p:pic>
        <p:nvPicPr>
          <p:cNvPr id="8" name="Picture 5" descr="C:\Documents and Settings\kjunusaliev\Мои документы\БиллГейтс\microsoft 197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928670"/>
            <a:ext cx="3357586" cy="2643206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4071934" y="928670"/>
            <a:ext cx="4429156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cap="all" dirty="0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Microsoft</a:t>
            </a:r>
            <a:r>
              <a:rPr lang="ru-RU" b="1" cap="all" dirty="0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b="1" cap="all" dirty="0" err="1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корпорациясы</a:t>
            </a:r>
            <a:r>
              <a:rPr lang="ru-RU" b="1" cap="all" dirty="0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" pitchFamily="34" charset="0"/>
                <a:cs typeface="Arial" pitchFamily="34" charset="0"/>
              </a:rPr>
              <a:t> 2011</a:t>
            </a:r>
            <a:endParaRPr lang="ru-RU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5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8" name="Picture 2" descr="E:\prezentasion\windows\значок.jpg"/>
          <p:cNvPicPr>
            <a:picLocks noChangeAspect="1" noChangeArrowheads="1"/>
          </p:cNvPicPr>
          <p:nvPr/>
        </p:nvPicPr>
        <p:blipFill>
          <a:blip r:embed="rId3" cstate="print">
            <a:lum bright="72000" contrast="-29000"/>
          </a:blip>
          <a:srcRect/>
          <a:stretch>
            <a:fillRect/>
          </a:stretch>
        </p:blipFill>
        <p:spPr bwMode="auto">
          <a:xfrm>
            <a:off x="357158" y="357166"/>
            <a:ext cx="8429684" cy="5857916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  <a:effectLst>
            <a:outerShdw blurRad="12700" dist="50800" dir="5400000" sx="27000" sy="27000" algn="ctr" rotWithShape="0">
              <a:srgbClr val="000000"/>
            </a:outerShdw>
          </a:effectLst>
          <a:scene3d>
            <a:camera prst="orthographicFront"/>
            <a:lightRig rig="threePt" dir="t"/>
          </a:scene3d>
          <a:sp3d prstMaterial="metal">
            <a:bevelT w="114300" prst="hardEdge"/>
          </a:sp3d>
        </p:spPr>
      </p:pic>
      <p:sp>
        <p:nvSpPr>
          <p:cNvPr id="6" name="TextBox 5"/>
          <p:cNvSpPr txBox="1"/>
          <p:nvPr/>
        </p:nvSpPr>
        <p:spPr>
          <a:xfrm>
            <a:off x="214282" y="142852"/>
            <a:ext cx="8715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Windows </a:t>
            </a:r>
            <a:r>
              <a:rPr lang="ru-RU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операциялык</a:t>
            </a:r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системасынын</a:t>
            </a:r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негизги</a:t>
            </a:r>
            <a:r>
              <a:rPr lang="ru-RU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кызматы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80" y="1978638"/>
            <a:ext cx="82868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err="1" smtClean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Операциялык</a:t>
            </a:r>
            <a:r>
              <a:rPr lang="ru-RU" sz="3600" b="1" u="sng" dirty="0" smtClean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 система(ОС</a:t>
            </a:r>
            <a:r>
              <a:rPr lang="ru-RU" sz="3600" dirty="0" smtClean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) 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–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бул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компьютердин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бардык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аппараттык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жана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программалык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бөлүктөрүнүн өз-ара аракеттерин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жана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колдонуучу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менен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компьютердин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өз-ара аракетин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камсыз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3600" dirty="0" err="1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кылуучу</a:t>
            </a:r>
            <a:r>
              <a:rPr lang="ru-RU" sz="3600" dirty="0" smtClean="0">
                <a:solidFill>
                  <a:schemeClr val="bg2">
                    <a:lumMod val="10000"/>
                  </a:schemeClr>
                </a:solidFill>
                <a:latin typeface="+mj-lt"/>
                <a:cs typeface="Arial" pitchFamily="34" charset="0"/>
              </a:rPr>
              <a:t>  </a:t>
            </a:r>
            <a:r>
              <a:rPr lang="ru-RU" sz="3600" b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программалардын</a:t>
            </a:r>
            <a:r>
              <a:rPr lang="ru-RU" sz="3600" b="1" dirty="0" smtClean="0">
                <a:solidFill>
                  <a:srgbClr val="FF0000"/>
                </a:solidFill>
                <a:latin typeface="+mj-lt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  <a:latin typeface="+mj-lt"/>
                <a:cs typeface="Arial" pitchFamily="34" charset="0"/>
              </a:rPr>
              <a:t>комплекси</a:t>
            </a:r>
            <a:endParaRPr lang="ru-RU" sz="3600" b="1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06d4879681a3f84b3732f1b5a2cbefcba1317d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515</Words>
  <Application>Microsoft Office PowerPoint</Application>
  <PresentationFormat>Экран (4:3)</PresentationFormat>
  <Paragraphs>154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Microsoft корпорациясы</vt:lpstr>
      <vt:lpstr>Microsoft корпорациясы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Oma</dc:creator>
  <cp:lastModifiedBy>Oma</cp:lastModifiedBy>
  <cp:revision>155</cp:revision>
  <dcterms:modified xsi:type="dcterms:W3CDTF">2023-05-15T14:45:19Z</dcterms:modified>
</cp:coreProperties>
</file>