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orum" charset="1" panose="020000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" charset="1" panose="00000500000000000000"/>
      <p:regular r:id="rId19"/>
    </p:embeddedFont>
    <p:embeddedFont>
      <p:font typeface="Open Sans" charset="1" panose="020B0606030504020204"/>
      <p:regular r:id="rId20"/>
    </p:embeddedFont>
    <p:embeddedFont>
      <p:font typeface="Open Sauce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5393" y="4098045"/>
            <a:ext cx="1365721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TRABALHO FINAL  |  2024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18292" y="7124252"/>
            <a:ext cx="11251416" cy="1762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Clairton Marcolongo</a:t>
            </a:r>
          </a:p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Giovana Mancilla Pivato 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Marcela Carneiro de Oliveira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4512" y="3164606"/>
            <a:ext cx="16738976" cy="10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FERRAMENTAS COMPUTACIONAIS DE MODELAGEM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71468" y="5800725"/>
            <a:ext cx="3945064" cy="4114800"/>
          </a:xfrm>
          <a:custGeom>
            <a:avLst/>
            <a:gdLst/>
            <a:ahLst/>
            <a:cxnLst/>
            <a:rect r="r" b="b" t="t" l="l"/>
            <a:pathLst>
              <a:path h="4114800" w="3945064">
                <a:moveTo>
                  <a:pt x="0" y="0"/>
                </a:moveTo>
                <a:lnTo>
                  <a:pt x="3945064" y="0"/>
                </a:lnTo>
                <a:lnTo>
                  <a:pt x="3945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ENCERRAMENTO E AGRADECIMENTOS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619234"/>
            <a:ext cx="18288000" cy="352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002" indent="-361501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Bons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plots são essenciais para uma melhor apresentação dos resultados </a:t>
            </a:r>
          </a:p>
          <a:p>
            <a:pPr algn="l" marL="723002" indent="-361501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 utilização das cores opostas do círculo cromático também favorece uma melhor apresentação dos dados </a:t>
            </a:r>
          </a:p>
          <a:p>
            <a:pPr algn="l" marL="723002" indent="-361501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Git e GitHub foram ferramentas muito úteis para a realização do trabalho em grupo </a:t>
            </a:r>
          </a:p>
          <a:p>
            <a:pPr algn="l" marL="723002" indent="-361501" lvl="1">
              <a:lnSpc>
                <a:spcPts val="4688"/>
              </a:lnSpc>
              <a:buFont typeface="Arial"/>
              <a:buChar char="•"/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Novos conhecimentos sobre o R e seus pacotes foram essenciais para um bom desenvolvimento do trabalho como um todo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51794" y="5143500"/>
            <a:ext cx="4384412" cy="3907607"/>
          </a:xfrm>
          <a:custGeom>
            <a:avLst/>
            <a:gdLst/>
            <a:ahLst/>
            <a:cxnLst/>
            <a:rect r="r" b="b" t="t" l="l"/>
            <a:pathLst>
              <a:path h="3907607" w="4384412">
                <a:moveTo>
                  <a:pt x="0" y="0"/>
                </a:moveTo>
                <a:lnTo>
                  <a:pt x="4384412" y="0"/>
                </a:lnTo>
                <a:lnTo>
                  <a:pt x="4384412" y="3907607"/>
                </a:lnTo>
                <a:lnTo>
                  <a:pt x="0" y="3907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ENCERRAMENTO E AGRADECIMENTOS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18292" y="2950774"/>
            <a:ext cx="11251416" cy="145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7"/>
              </a:lnSpc>
              <a:spcBef>
                <a:spcPct val="0"/>
              </a:spcBef>
            </a:pPr>
            <a:r>
              <a:rPr lang="en-US" sz="8548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OBRIGADA!!!!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93605" y="214453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605" y="3407935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759" y="4637185"/>
            <a:ext cx="15996781" cy="1012630"/>
            <a:chOff x="0" y="0"/>
            <a:chExt cx="4213144" cy="2667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13144" cy="266701"/>
            </a:xfrm>
            <a:custGeom>
              <a:avLst/>
              <a:gdLst/>
              <a:ahLst/>
              <a:cxnLst/>
              <a:rect r="r" b="b" t="t" l="l"/>
              <a:pathLst>
                <a:path h="266701" w="4213144">
                  <a:moveTo>
                    <a:pt x="4009944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009944" y="266701"/>
                  </a:lnTo>
                  <a:lnTo>
                    <a:pt x="4213144" y="133350"/>
                  </a:lnTo>
                  <a:lnTo>
                    <a:pt x="4009944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98844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BANCO DE DADOS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6121" y="1569298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banco de dados a ser utilizado é composto por: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57684" y="2449730"/>
            <a:ext cx="11813571" cy="175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 comportamentais da dor em suínos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UPAPS (Unesp-Botucatu Pig Composite Acute Pain Scale).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6121" y="4824089"/>
            <a:ext cx="13478417" cy="57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valiações: Especialistas na área e alunos sem experiência prévia.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93605" y="214453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605" y="3407935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759" y="4637185"/>
            <a:ext cx="15996781" cy="1012630"/>
            <a:chOff x="0" y="0"/>
            <a:chExt cx="4213144" cy="2667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13144" cy="266701"/>
            </a:xfrm>
            <a:custGeom>
              <a:avLst/>
              <a:gdLst/>
              <a:ahLst/>
              <a:cxnLst/>
              <a:rect r="r" b="b" t="t" l="l"/>
              <a:pathLst>
                <a:path h="266701" w="4213144">
                  <a:moveTo>
                    <a:pt x="4009944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009944" y="266701"/>
                  </a:lnTo>
                  <a:lnTo>
                    <a:pt x="4213144" y="133350"/>
                  </a:lnTo>
                  <a:lnTo>
                    <a:pt x="4009944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98844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6924" y="6173690"/>
            <a:ext cx="5048834" cy="4114800"/>
          </a:xfrm>
          <a:custGeom>
            <a:avLst/>
            <a:gdLst/>
            <a:ahLst/>
            <a:cxnLst/>
            <a:rect r="r" b="b" t="t" l="l"/>
            <a:pathLst>
              <a:path h="4114800" w="5048834">
                <a:moveTo>
                  <a:pt x="0" y="0"/>
                </a:moveTo>
                <a:lnTo>
                  <a:pt x="5048834" y="0"/>
                </a:lnTo>
                <a:lnTo>
                  <a:pt x="50488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BANCO DE DADOS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6121" y="1569298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banco de dados a ser utilizado é composto por: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57684" y="2449730"/>
            <a:ext cx="11814338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 comportamentais da dor em suínos utilizando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UPAPS (Unesp-Botucatu Pig Composite Acute Pain Scale).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6121" y="4824089"/>
            <a:ext cx="13478417" cy="57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valiações: Especialistas na área e alunos sem experiência prévia.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91829" y="5983190"/>
            <a:ext cx="11891511" cy="211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Antes das avaliações, a escala foi apresentada aos alunos com uma descrição de cada comportamento a ser avaliado</a:t>
            </a:r>
          </a:p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Não foi realizado um treinamento específico para aplicação detalhada da ferramenta. </a:t>
            </a:r>
          </a:p>
          <a:p>
            <a:pPr algn="just">
              <a:lnSpc>
                <a:spcPts val="33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93605" y="214453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605" y="3407935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759" y="4637185"/>
            <a:ext cx="15996781" cy="1012630"/>
            <a:chOff x="0" y="0"/>
            <a:chExt cx="4213144" cy="2667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13144" cy="266701"/>
            </a:xfrm>
            <a:custGeom>
              <a:avLst/>
              <a:gdLst/>
              <a:ahLst/>
              <a:cxnLst/>
              <a:rect r="r" b="b" t="t" l="l"/>
              <a:pathLst>
                <a:path h="266701" w="4213144">
                  <a:moveTo>
                    <a:pt x="4009944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009944" y="266701"/>
                  </a:lnTo>
                  <a:lnTo>
                    <a:pt x="4213144" y="133350"/>
                  </a:lnTo>
                  <a:lnTo>
                    <a:pt x="4009944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98844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73676" y="6021290"/>
            <a:ext cx="3775329" cy="4114800"/>
          </a:xfrm>
          <a:custGeom>
            <a:avLst/>
            <a:gdLst/>
            <a:ahLst/>
            <a:cxnLst/>
            <a:rect r="r" b="b" t="t" l="l"/>
            <a:pathLst>
              <a:path h="4114800" w="3775329">
                <a:moveTo>
                  <a:pt x="0" y="0"/>
                </a:moveTo>
                <a:lnTo>
                  <a:pt x="3775329" y="0"/>
                </a:lnTo>
                <a:lnTo>
                  <a:pt x="37753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4920006" y="8474244"/>
            <a:ext cx="16438807" cy="1012630"/>
            <a:chOff x="0" y="0"/>
            <a:chExt cx="4329562" cy="2667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29562" cy="266701"/>
            </a:xfrm>
            <a:custGeom>
              <a:avLst/>
              <a:gdLst/>
              <a:ahLst/>
              <a:cxnLst/>
              <a:rect r="r" b="b" t="t" l="l"/>
              <a:pathLst>
                <a:path h="266701" w="4329562">
                  <a:moveTo>
                    <a:pt x="4126362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126362" y="266701"/>
                  </a:lnTo>
                  <a:lnTo>
                    <a:pt x="4329562" y="133350"/>
                  </a:lnTo>
                  <a:lnTo>
                    <a:pt x="4126362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15262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026214" y="7762585"/>
            <a:ext cx="1470254" cy="632209"/>
          </a:xfrm>
          <a:custGeom>
            <a:avLst/>
            <a:gdLst/>
            <a:ahLst/>
            <a:cxnLst/>
            <a:rect r="r" b="b" t="t" l="l"/>
            <a:pathLst>
              <a:path h="632209" w="1470254">
                <a:moveTo>
                  <a:pt x="0" y="0"/>
                </a:moveTo>
                <a:lnTo>
                  <a:pt x="1470254" y="0"/>
                </a:lnTo>
                <a:lnTo>
                  <a:pt x="1470254" y="632210"/>
                </a:lnTo>
                <a:lnTo>
                  <a:pt x="0" y="632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BANCO DE DADOS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6121" y="1569298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banco de dados a ser utilizado é composto por: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7684" y="2449730"/>
            <a:ext cx="11814338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 comportamentais da dor em suínos utilizando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UPAPS (Unesp-Botucatu Pig Composite Acute Pain Scale).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6121" y="4824089"/>
            <a:ext cx="13478417" cy="57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valiações: Especialistas na área e alunos sem experiência prévia.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91829" y="5983190"/>
            <a:ext cx="11891511" cy="211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Antes das avaliações, a escala foi apresentada aos alunos com uma descrição de cada comportamento a ser avaliado</a:t>
            </a:r>
          </a:p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Não foi realizado um treinamento específico para aplicação detalhada da ferramenta. </a:t>
            </a:r>
          </a:p>
          <a:p>
            <a:pPr algn="just">
              <a:lnSpc>
                <a:spcPts val="3397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541926" y="8710049"/>
            <a:ext cx="1262224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 suínos foram avaliados por meio de vídeos com duração de 4 minutos cada.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18292" y="1895382"/>
            <a:ext cx="14466152" cy="234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Analisar as diferenças nas avaliações realizadas por especialistas e alunos permite identificar e ajustar possíveis falhas na aplicação da UPAPS por avaliadores não experientes.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22395" y="1821183"/>
            <a:ext cx="2711330" cy="2558818"/>
          </a:xfrm>
          <a:custGeom>
            <a:avLst/>
            <a:gdLst/>
            <a:ahLst/>
            <a:cxnLst/>
            <a:rect r="r" b="b" t="t" l="l"/>
            <a:pathLst>
              <a:path h="2558818" w="2711330">
                <a:moveTo>
                  <a:pt x="0" y="0"/>
                </a:moveTo>
                <a:lnTo>
                  <a:pt x="2711329" y="0"/>
                </a:lnTo>
                <a:lnTo>
                  <a:pt x="2711329" y="2558817"/>
                </a:lnTo>
                <a:lnTo>
                  <a:pt x="0" y="2558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JUSTIFICATIVA PARA O USO DO BANCO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57542" y="6351238"/>
            <a:ext cx="16230600" cy="234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Variação nas pontuações totais da escala e a proporção de animais corretamente identificados em condição dolorosa por ambos os grupos 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Análise estatística e representações gráficas.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2395" y="4906617"/>
            <a:ext cx="14466152" cy="72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48"/>
              </a:lnSpc>
              <a:spcBef>
                <a:spcPct val="0"/>
              </a:spcBef>
            </a:pPr>
            <a:r>
              <a:rPr lang="en-US" b="true" sz="4248">
                <a:solidFill>
                  <a:srgbClr val="90967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Mas o que nós queremos examinar?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10324" y="6400491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1" y="0"/>
                </a:lnTo>
                <a:lnTo>
                  <a:pt x="1135471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0324" y="766388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1" y="0"/>
                </a:lnTo>
                <a:lnTo>
                  <a:pt x="1135471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63255" y="1456636"/>
            <a:ext cx="12561491" cy="8321988"/>
          </a:xfrm>
          <a:custGeom>
            <a:avLst/>
            <a:gdLst/>
            <a:ahLst/>
            <a:cxnLst/>
            <a:rect r="r" b="b" t="t" l="l"/>
            <a:pathLst>
              <a:path h="8321988" w="12561491">
                <a:moveTo>
                  <a:pt x="0" y="0"/>
                </a:moveTo>
                <a:lnTo>
                  <a:pt x="12561490" y="0"/>
                </a:lnTo>
                <a:lnTo>
                  <a:pt x="12561490" y="8321988"/>
                </a:lnTo>
                <a:lnTo>
                  <a:pt x="0" y="8321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85"/>
            <a:ext cx="18288000" cy="11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GRÁFICOS E RESULTADOS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2164" y="1976270"/>
            <a:ext cx="8872655" cy="1748144"/>
          </a:xfrm>
          <a:custGeom>
            <a:avLst/>
            <a:gdLst/>
            <a:ahLst/>
            <a:cxnLst/>
            <a:rect r="r" b="b" t="t" l="l"/>
            <a:pathLst>
              <a:path h="1748144" w="8872655">
                <a:moveTo>
                  <a:pt x="0" y="0"/>
                </a:moveTo>
                <a:lnTo>
                  <a:pt x="8872656" y="0"/>
                </a:lnTo>
                <a:lnTo>
                  <a:pt x="8872656" y="1748144"/>
                </a:lnTo>
                <a:lnTo>
                  <a:pt x="0" y="174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52173" y="6375449"/>
            <a:ext cx="8872655" cy="1586716"/>
          </a:xfrm>
          <a:custGeom>
            <a:avLst/>
            <a:gdLst/>
            <a:ahLst/>
            <a:cxnLst/>
            <a:rect r="r" b="b" t="t" l="l"/>
            <a:pathLst>
              <a:path h="1586716" w="8872655">
                <a:moveTo>
                  <a:pt x="0" y="0"/>
                </a:moveTo>
                <a:lnTo>
                  <a:pt x="8872655" y="0"/>
                </a:lnTo>
                <a:lnTo>
                  <a:pt x="8872655" y="1586716"/>
                </a:lnTo>
                <a:lnTo>
                  <a:pt x="0" y="15867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132485"/>
            <a:ext cx="18288000" cy="11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GRÁFICOS E 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5885" y="2484938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4692" y="3030359"/>
            <a:ext cx="74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08192" y="3667264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76692" y="3667264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14692" y="3657739"/>
            <a:ext cx="74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2164" y="1255586"/>
            <a:ext cx="7236677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Valores observados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52173" y="5341608"/>
            <a:ext cx="7356400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Valores esperados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52173" y="5837574"/>
            <a:ext cx="8872655" cy="47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8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(caso não houvesse associação entre as variáveis)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3221" y="8400315"/>
            <a:ext cx="15101559" cy="116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Como não tivemos valores &lt;5 na tabela de valores esperados, podemos usar o teste de qui quadrado para comparar as proporções.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400000">
            <a:off x="7131106" y="7022562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1" y="0"/>
                </a:lnTo>
                <a:lnTo>
                  <a:pt x="1135471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2819" y="1668665"/>
            <a:ext cx="13886889" cy="2306942"/>
          </a:xfrm>
          <a:custGeom>
            <a:avLst/>
            <a:gdLst/>
            <a:ahLst/>
            <a:cxnLst/>
            <a:rect r="r" b="b" t="t" l="l"/>
            <a:pathLst>
              <a:path h="2306942" w="13886889">
                <a:moveTo>
                  <a:pt x="0" y="0"/>
                </a:moveTo>
                <a:lnTo>
                  <a:pt x="13886889" y="0"/>
                </a:lnTo>
                <a:lnTo>
                  <a:pt x="13886889" y="2306943"/>
                </a:lnTo>
                <a:lnTo>
                  <a:pt x="0" y="2306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8292" y="4770736"/>
            <a:ext cx="13886889" cy="4487564"/>
          </a:xfrm>
          <a:custGeom>
            <a:avLst/>
            <a:gdLst/>
            <a:ahLst/>
            <a:cxnLst/>
            <a:rect r="r" b="b" t="t" l="l"/>
            <a:pathLst>
              <a:path h="4487564" w="13886889">
                <a:moveTo>
                  <a:pt x="0" y="0"/>
                </a:moveTo>
                <a:lnTo>
                  <a:pt x="13886889" y="0"/>
                </a:lnTo>
                <a:lnTo>
                  <a:pt x="13886889" y="4487564"/>
                </a:lnTo>
                <a:lnTo>
                  <a:pt x="0" y="4487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132485"/>
            <a:ext cx="18288000" cy="11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GRÁFICOS E RESULTADOS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50064" y="3110880"/>
            <a:ext cx="1846084" cy="1312154"/>
            <a:chOff x="0" y="0"/>
            <a:chExt cx="2461445" cy="1749539"/>
          </a:xfrm>
        </p:grpSpPr>
        <p:sp>
          <p:nvSpPr>
            <p:cNvPr name="Freeform 9" id="9"/>
            <p:cNvSpPr/>
            <p:nvPr/>
          </p:nvSpPr>
          <p:spPr>
            <a:xfrm flipH="false" flipV="false" rot="-10800000">
              <a:off x="1224373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0"/>
                  </a:moveTo>
                  <a:lnTo>
                    <a:pt x="1237072" y="0"/>
                  </a:lnTo>
                  <a:lnTo>
                    <a:pt x="1237072" y="1073226"/>
                  </a:lnTo>
                  <a:lnTo>
                    <a:pt x="0" y="1073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-10800000">
              <a:off x="0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1237073" y="0"/>
                  </a:moveTo>
                  <a:lnTo>
                    <a:pt x="0" y="0"/>
                  </a:lnTo>
                  <a:lnTo>
                    <a:pt x="0" y="1073226"/>
                  </a:lnTo>
                  <a:lnTo>
                    <a:pt x="1237073" y="1073226"/>
                  </a:lnTo>
                  <a:lnTo>
                    <a:pt x="123707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-10800000">
              <a:off x="1224373" y="676313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1073226"/>
                  </a:moveTo>
                  <a:lnTo>
                    <a:pt x="1237072" y="1073226"/>
                  </a:lnTo>
                  <a:lnTo>
                    <a:pt x="1237072" y="0"/>
                  </a:lnTo>
                  <a:lnTo>
                    <a:pt x="0" y="0"/>
                  </a:lnTo>
                  <a:lnTo>
                    <a:pt x="0" y="10732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240964" y="6164016"/>
            <a:ext cx="1846084" cy="1312154"/>
            <a:chOff x="0" y="0"/>
            <a:chExt cx="2461445" cy="1749539"/>
          </a:xfrm>
        </p:grpSpPr>
        <p:sp>
          <p:nvSpPr>
            <p:cNvPr name="Freeform 13" id="13"/>
            <p:cNvSpPr/>
            <p:nvPr/>
          </p:nvSpPr>
          <p:spPr>
            <a:xfrm flipH="false" flipV="false" rot="-10800000">
              <a:off x="1224373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0"/>
                  </a:moveTo>
                  <a:lnTo>
                    <a:pt x="1237072" y="0"/>
                  </a:lnTo>
                  <a:lnTo>
                    <a:pt x="1237072" y="1073226"/>
                  </a:lnTo>
                  <a:lnTo>
                    <a:pt x="0" y="1073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-10800000">
              <a:off x="0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1237073" y="0"/>
                  </a:moveTo>
                  <a:lnTo>
                    <a:pt x="0" y="0"/>
                  </a:lnTo>
                  <a:lnTo>
                    <a:pt x="0" y="1073226"/>
                  </a:lnTo>
                  <a:lnTo>
                    <a:pt x="1237073" y="1073226"/>
                  </a:lnTo>
                  <a:lnTo>
                    <a:pt x="123707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true" rot="-10800000">
              <a:off x="1224373" y="676313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1073226"/>
                  </a:moveTo>
                  <a:lnTo>
                    <a:pt x="1237072" y="1073226"/>
                  </a:lnTo>
                  <a:lnTo>
                    <a:pt x="1237072" y="0"/>
                  </a:lnTo>
                  <a:lnTo>
                    <a:pt x="0" y="0"/>
                  </a:lnTo>
                  <a:lnTo>
                    <a:pt x="0" y="10732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35808" y="1285550"/>
            <a:ext cx="12616385" cy="8705306"/>
          </a:xfrm>
          <a:custGeom>
            <a:avLst/>
            <a:gdLst/>
            <a:ahLst/>
            <a:cxnLst/>
            <a:rect r="r" b="b" t="t" l="l"/>
            <a:pathLst>
              <a:path h="8705306" w="12616385">
                <a:moveTo>
                  <a:pt x="0" y="0"/>
                </a:moveTo>
                <a:lnTo>
                  <a:pt x="12616384" y="0"/>
                </a:lnTo>
                <a:lnTo>
                  <a:pt x="12616384" y="8705306"/>
                </a:lnTo>
                <a:lnTo>
                  <a:pt x="0" y="8705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85"/>
            <a:ext cx="18288000" cy="11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GRÁFICOS E 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DAGXmRfc9YA</dc:identifier>
  <dcterms:modified xsi:type="dcterms:W3CDTF">2011-08-01T06:04:30Z</dcterms:modified>
  <cp:revision>1</cp:revision>
  <dc:title>Trabalho fcm</dc:title>
</cp:coreProperties>
</file>