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Forum" charset="1" panose="02000000000000000000"/>
      <p:regular r:id="rId17"/>
    </p:embeddedFont>
    <p:embeddedFont>
      <p:font typeface="Open Sauce Light" charset="1" panose="00000400000000000000"/>
      <p:regular r:id="rId18"/>
    </p:embeddedFont>
    <p:embeddedFont>
      <p:font typeface="Open Sauce" charset="1" panose="00000500000000000000"/>
      <p:regular r:id="rId19"/>
    </p:embeddedFont>
    <p:embeddedFont>
      <p:font typeface="Open Sans" charset="1" panose="020B0606030504020204"/>
      <p:regular r:id="rId20"/>
    </p:embeddedFont>
    <p:embeddedFont>
      <p:font typeface="Open Sauce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BB1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5393" y="4098045"/>
            <a:ext cx="1365721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TRABALHO FINAL | 2024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18292" y="7124252"/>
            <a:ext cx="11251416" cy="1762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Clairton Marcolongo</a:t>
            </a:r>
          </a:p>
          <a:p>
            <a:pPr algn="ctr">
              <a:lnSpc>
                <a:spcPts val="4688"/>
              </a:lnSpc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Giovana Mancilla Pivato </a:t>
            </a:r>
          </a:p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Marcela Carneiro de Oliveira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4512" y="3164606"/>
            <a:ext cx="16738976" cy="10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FERRAMENTAS COMPUTACIONAIS DE MODELAGEM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ENCERRAMENTO E AGRADECIMENTOS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18292" y="5778550"/>
            <a:ext cx="11251416" cy="57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Conclusão e agradecer - quem quiser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51794" y="5143500"/>
            <a:ext cx="4384412" cy="3907607"/>
          </a:xfrm>
          <a:custGeom>
            <a:avLst/>
            <a:gdLst/>
            <a:ahLst/>
            <a:cxnLst/>
            <a:rect r="r" b="b" t="t" l="l"/>
            <a:pathLst>
              <a:path h="3907607" w="4384412">
                <a:moveTo>
                  <a:pt x="0" y="0"/>
                </a:moveTo>
                <a:lnTo>
                  <a:pt x="4384412" y="0"/>
                </a:lnTo>
                <a:lnTo>
                  <a:pt x="4384412" y="3907607"/>
                </a:lnTo>
                <a:lnTo>
                  <a:pt x="0" y="3907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ENCERRAMENTO E AGRADECIMENTOS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18292" y="2950774"/>
            <a:ext cx="11251416" cy="145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7"/>
              </a:lnSpc>
              <a:spcBef>
                <a:spcPct val="0"/>
              </a:spcBef>
            </a:pPr>
            <a:r>
              <a:rPr lang="en-US" sz="8548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OBRIGADA!!!!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93605" y="2144538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3"/>
                </a:lnTo>
                <a:lnTo>
                  <a:pt x="0" y="743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93605" y="3407935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24759" y="4637185"/>
            <a:ext cx="15996781" cy="1012630"/>
            <a:chOff x="0" y="0"/>
            <a:chExt cx="4213144" cy="2667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13144" cy="266701"/>
            </a:xfrm>
            <a:custGeom>
              <a:avLst/>
              <a:gdLst/>
              <a:ahLst/>
              <a:cxnLst/>
              <a:rect r="r" b="b" t="t" l="l"/>
              <a:pathLst>
                <a:path h="266701" w="4213144">
                  <a:moveTo>
                    <a:pt x="4009944" y="0"/>
                  </a:moveTo>
                  <a:lnTo>
                    <a:pt x="0" y="0"/>
                  </a:lnTo>
                  <a:lnTo>
                    <a:pt x="0" y="266701"/>
                  </a:lnTo>
                  <a:lnTo>
                    <a:pt x="4009944" y="266701"/>
                  </a:lnTo>
                  <a:lnTo>
                    <a:pt x="4213144" y="133350"/>
                  </a:lnTo>
                  <a:lnTo>
                    <a:pt x="4009944" y="0"/>
                  </a:lnTo>
                  <a:close/>
                </a:path>
              </a:pathLst>
            </a:custGeom>
            <a:solidFill>
              <a:srgbClr val="9096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098844" cy="3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BANCO DE DADOS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6121" y="1569298"/>
            <a:ext cx="11251416" cy="57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 banco de dados a ser utilizado é composto por: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57684" y="2449730"/>
            <a:ext cx="11814338" cy="17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 comportamentais da dor em suínos utilizando</a:t>
            </a:r>
          </a:p>
          <a:p>
            <a:pPr algn="l">
              <a:lnSpc>
                <a:spcPts val="4688"/>
              </a:lnSpc>
            </a:pPr>
          </a:p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UPAPS (Unesp-Botucatu Pig Composite Acute Pain Scale).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6121" y="4824089"/>
            <a:ext cx="13478417" cy="57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valiações: Especialistas na área e alunos sem experiência prévia.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93605" y="2144538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3"/>
                </a:lnTo>
                <a:lnTo>
                  <a:pt x="0" y="743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93605" y="3407935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24759" y="4637185"/>
            <a:ext cx="15996781" cy="1012630"/>
            <a:chOff x="0" y="0"/>
            <a:chExt cx="4213144" cy="2667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13144" cy="266701"/>
            </a:xfrm>
            <a:custGeom>
              <a:avLst/>
              <a:gdLst/>
              <a:ahLst/>
              <a:cxnLst/>
              <a:rect r="r" b="b" t="t" l="l"/>
              <a:pathLst>
                <a:path h="266701" w="4213144">
                  <a:moveTo>
                    <a:pt x="4009944" y="0"/>
                  </a:moveTo>
                  <a:lnTo>
                    <a:pt x="0" y="0"/>
                  </a:lnTo>
                  <a:lnTo>
                    <a:pt x="0" y="266701"/>
                  </a:lnTo>
                  <a:lnTo>
                    <a:pt x="4009944" y="266701"/>
                  </a:lnTo>
                  <a:lnTo>
                    <a:pt x="4213144" y="133350"/>
                  </a:lnTo>
                  <a:lnTo>
                    <a:pt x="4009944" y="0"/>
                  </a:lnTo>
                  <a:close/>
                </a:path>
              </a:pathLst>
            </a:custGeom>
            <a:solidFill>
              <a:srgbClr val="9096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098844" cy="3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36924" y="6173690"/>
            <a:ext cx="5048834" cy="4114800"/>
          </a:xfrm>
          <a:custGeom>
            <a:avLst/>
            <a:gdLst/>
            <a:ahLst/>
            <a:cxnLst/>
            <a:rect r="r" b="b" t="t" l="l"/>
            <a:pathLst>
              <a:path h="4114800" w="5048834">
                <a:moveTo>
                  <a:pt x="0" y="0"/>
                </a:moveTo>
                <a:lnTo>
                  <a:pt x="5048834" y="0"/>
                </a:lnTo>
                <a:lnTo>
                  <a:pt x="50488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BANCO DE DADOS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6121" y="1569298"/>
            <a:ext cx="11251416" cy="57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 banco de dados a ser utilizado é composto por: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57684" y="2449730"/>
            <a:ext cx="11814338" cy="17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 comportamentais da dor em suínos utilizando</a:t>
            </a:r>
          </a:p>
          <a:p>
            <a:pPr algn="l">
              <a:lnSpc>
                <a:spcPts val="4688"/>
              </a:lnSpc>
            </a:pPr>
          </a:p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UPAPS (Unesp-Botucatu Pig Composite Acute Pain Scale).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6121" y="4824089"/>
            <a:ext cx="13478417" cy="57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valiações: Especialistas na área e alunos sem experiência prévia.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91829" y="5983190"/>
            <a:ext cx="11891511" cy="211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3989" indent="-261995" lvl="1">
              <a:lnSpc>
                <a:spcPts val="3397"/>
              </a:lnSpc>
              <a:buFont typeface="Arial"/>
              <a:buChar char="•"/>
            </a:pPr>
            <a:r>
              <a:rPr lang="en-US" sz="2427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Antes das avaliações, a escala foi apresentada aos alunos com uma descrição de cada comportamento a ser avaliado</a:t>
            </a:r>
          </a:p>
          <a:p>
            <a:pPr algn="just" marL="523989" indent="-261995" lvl="1">
              <a:lnSpc>
                <a:spcPts val="3397"/>
              </a:lnSpc>
              <a:buFont typeface="Arial"/>
              <a:buChar char="•"/>
            </a:pPr>
            <a:r>
              <a:rPr lang="en-US" sz="2427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Não foi realizado um treinamento específico para aplicação detalhada da ferramenta. </a:t>
            </a:r>
          </a:p>
          <a:p>
            <a:pPr algn="just">
              <a:lnSpc>
                <a:spcPts val="33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93605" y="2144538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3"/>
                </a:lnTo>
                <a:lnTo>
                  <a:pt x="0" y="743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93605" y="3407935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2" y="0"/>
                </a:lnTo>
                <a:lnTo>
                  <a:pt x="1135472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24759" y="4637185"/>
            <a:ext cx="15996781" cy="1012630"/>
            <a:chOff x="0" y="0"/>
            <a:chExt cx="4213144" cy="2667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13144" cy="266701"/>
            </a:xfrm>
            <a:custGeom>
              <a:avLst/>
              <a:gdLst/>
              <a:ahLst/>
              <a:cxnLst/>
              <a:rect r="r" b="b" t="t" l="l"/>
              <a:pathLst>
                <a:path h="266701" w="4213144">
                  <a:moveTo>
                    <a:pt x="4009944" y="0"/>
                  </a:moveTo>
                  <a:lnTo>
                    <a:pt x="0" y="0"/>
                  </a:lnTo>
                  <a:lnTo>
                    <a:pt x="0" y="266701"/>
                  </a:lnTo>
                  <a:lnTo>
                    <a:pt x="4009944" y="266701"/>
                  </a:lnTo>
                  <a:lnTo>
                    <a:pt x="4213144" y="133350"/>
                  </a:lnTo>
                  <a:lnTo>
                    <a:pt x="4009944" y="0"/>
                  </a:lnTo>
                  <a:close/>
                </a:path>
              </a:pathLst>
            </a:custGeom>
            <a:solidFill>
              <a:srgbClr val="90967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098844" cy="3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73676" y="6021290"/>
            <a:ext cx="3775329" cy="4114800"/>
          </a:xfrm>
          <a:custGeom>
            <a:avLst/>
            <a:gdLst/>
            <a:ahLst/>
            <a:cxnLst/>
            <a:rect r="r" b="b" t="t" l="l"/>
            <a:pathLst>
              <a:path h="4114800" w="3775329">
                <a:moveTo>
                  <a:pt x="0" y="0"/>
                </a:moveTo>
                <a:lnTo>
                  <a:pt x="3775329" y="0"/>
                </a:lnTo>
                <a:lnTo>
                  <a:pt x="37753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4920006" y="8474244"/>
            <a:ext cx="16438807" cy="1012630"/>
            <a:chOff x="0" y="0"/>
            <a:chExt cx="4329562" cy="2667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29562" cy="266701"/>
            </a:xfrm>
            <a:custGeom>
              <a:avLst/>
              <a:gdLst/>
              <a:ahLst/>
              <a:cxnLst/>
              <a:rect r="r" b="b" t="t" l="l"/>
              <a:pathLst>
                <a:path h="266701" w="4329562">
                  <a:moveTo>
                    <a:pt x="4126362" y="0"/>
                  </a:moveTo>
                  <a:lnTo>
                    <a:pt x="0" y="0"/>
                  </a:lnTo>
                  <a:lnTo>
                    <a:pt x="0" y="266701"/>
                  </a:lnTo>
                  <a:lnTo>
                    <a:pt x="4126362" y="266701"/>
                  </a:lnTo>
                  <a:lnTo>
                    <a:pt x="4329562" y="133350"/>
                  </a:lnTo>
                  <a:lnTo>
                    <a:pt x="4126362" y="0"/>
                  </a:lnTo>
                  <a:close/>
                </a:path>
              </a:pathLst>
            </a:custGeom>
            <a:solidFill>
              <a:srgbClr val="90967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15262" cy="3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026214" y="7762585"/>
            <a:ext cx="1470254" cy="632209"/>
          </a:xfrm>
          <a:custGeom>
            <a:avLst/>
            <a:gdLst/>
            <a:ahLst/>
            <a:cxnLst/>
            <a:rect r="r" b="b" t="t" l="l"/>
            <a:pathLst>
              <a:path h="632209" w="1470254">
                <a:moveTo>
                  <a:pt x="0" y="0"/>
                </a:moveTo>
                <a:lnTo>
                  <a:pt x="1470254" y="0"/>
                </a:lnTo>
                <a:lnTo>
                  <a:pt x="1470254" y="632210"/>
                </a:lnTo>
                <a:lnTo>
                  <a:pt x="0" y="6322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BANCO DE DADOS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6121" y="1569298"/>
            <a:ext cx="11251416" cy="57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 banco de dados a ser utilizado é composto por: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57684" y="2449730"/>
            <a:ext cx="11814338" cy="175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 comportamentais da dor em suínos utilizando</a:t>
            </a:r>
          </a:p>
          <a:p>
            <a:pPr algn="l">
              <a:lnSpc>
                <a:spcPts val="4688"/>
              </a:lnSpc>
            </a:pPr>
          </a:p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UPAPS (Unesp-Botucatu Pig Composite Acute Pain Scale).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6121" y="4824089"/>
            <a:ext cx="13478417" cy="572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</a:t>
            </a:r>
            <a:r>
              <a:rPr lang="en-US" sz="334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valiações: Especialistas na área e alunos sem experiência prévia.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91829" y="5983190"/>
            <a:ext cx="11891511" cy="211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3989" indent="-261995" lvl="1">
              <a:lnSpc>
                <a:spcPts val="3397"/>
              </a:lnSpc>
              <a:buFont typeface="Arial"/>
              <a:buChar char="•"/>
            </a:pPr>
            <a:r>
              <a:rPr lang="en-US" sz="2427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Antes das avaliações, a escala foi apresentada aos alunos com uma descrição de cada comportamento a ser avaliado</a:t>
            </a:r>
          </a:p>
          <a:p>
            <a:pPr algn="just" marL="523989" indent="-261995" lvl="1">
              <a:lnSpc>
                <a:spcPts val="3397"/>
              </a:lnSpc>
              <a:buFont typeface="Arial"/>
              <a:buChar char="•"/>
            </a:pPr>
            <a:r>
              <a:rPr lang="en-US" sz="2427">
                <a:solidFill>
                  <a:srgbClr val="ABB194"/>
                </a:solidFill>
                <a:latin typeface="Open Sauce"/>
                <a:ea typeface="Open Sauce"/>
                <a:cs typeface="Open Sauce"/>
                <a:sym typeface="Open Sauce"/>
              </a:rPr>
              <a:t>Não foi realizado um treinamento específico para aplicação detalhada da ferramenta. </a:t>
            </a:r>
          </a:p>
          <a:p>
            <a:pPr algn="just">
              <a:lnSpc>
                <a:spcPts val="3397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541926" y="8710049"/>
            <a:ext cx="12622249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 suínos foram avaliados por meio de vídeos com duração de 4 minutos cada.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18292" y="1895382"/>
            <a:ext cx="14466152" cy="234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Analisar as diferenças nas avaliações realizadas por especialistas e alunos permite identificar e ajustar possíveis falhas na aplicação da UPAPS por avaliadores não experientes.</a:t>
            </a:r>
          </a:p>
          <a:p>
            <a:pPr algn="ctr">
              <a:lnSpc>
                <a:spcPts val="4688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22395" y="1821183"/>
            <a:ext cx="2711330" cy="2558818"/>
          </a:xfrm>
          <a:custGeom>
            <a:avLst/>
            <a:gdLst/>
            <a:ahLst/>
            <a:cxnLst/>
            <a:rect r="r" b="b" t="t" l="l"/>
            <a:pathLst>
              <a:path h="2558818" w="2711330">
                <a:moveTo>
                  <a:pt x="0" y="0"/>
                </a:moveTo>
                <a:lnTo>
                  <a:pt x="2711329" y="0"/>
                </a:lnTo>
                <a:lnTo>
                  <a:pt x="2711329" y="2558817"/>
                </a:lnTo>
                <a:lnTo>
                  <a:pt x="0" y="2558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JUSTIFICATIVA PARA O USO DO BANCO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57542" y="6351238"/>
            <a:ext cx="16230600" cy="234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Variação nas pontuações totais da escala e a proporção de animais corretamente identificados em condição dolorosa por ambos os grupos </a:t>
            </a:r>
          </a:p>
          <a:p>
            <a:pPr algn="l">
              <a:lnSpc>
                <a:spcPts val="4688"/>
              </a:lnSpc>
            </a:pPr>
          </a:p>
          <a:p>
            <a:pPr algn="l">
              <a:lnSpc>
                <a:spcPts val="4688"/>
              </a:lnSpc>
            </a:pPr>
            <a:r>
              <a:rPr lang="en-US" sz="334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Análises estatísticas e representações gráficas.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2395" y="4906617"/>
            <a:ext cx="14466152" cy="72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48"/>
              </a:lnSpc>
              <a:spcBef>
                <a:spcPct val="0"/>
              </a:spcBef>
            </a:pPr>
            <a:r>
              <a:rPr lang="en-US" b="true" sz="4248">
                <a:solidFill>
                  <a:srgbClr val="90967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Mas o que nós queremos examinar?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10324" y="6400491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1" y="0"/>
                </a:lnTo>
                <a:lnTo>
                  <a:pt x="1135471" y="743733"/>
                </a:lnTo>
                <a:lnTo>
                  <a:pt x="0" y="7437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10324" y="7663888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1" y="0"/>
                </a:lnTo>
                <a:lnTo>
                  <a:pt x="1135471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63255" y="1426731"/>
            <a:ext cx="12561491" cy="8321988"/>
          </a:xfrm>
          <a:custGeom>
            <a:avLst/>
            <a:gdLst/>
            <a:ahLst/>
            <a:cxnLst/>
            <a:rect r="r" b="b" t="t" l="l"/>
            <a:pathLst>
              <a:path h="8321988" w="12561491">
                <a:moveTo>
                  <a:pt x="0" y="0"/>
                </a:moveTo>
                <a:lnTo>
                  <a:pt x="12561490" y="0"/>
                </a:lnTo>
                <a:lnTo>
                  <a:pt x="12561490" y="8321988"/>
                </a:lnTo>
                <a:lnTo>
                  <a:pt x="0" y="8321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METODOLOGIA E RESULTADOS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2164" y="1976270"/>
            <a:ext cx="8872655" cy="1748144"/>
          </a:xfrm>
          <a:custGeom>
            <a:avLst/>
            <a:gdLst/>
            <a:ahLst/>
            <a:cxnLst/>
            <a:rect r="r" b="b" t="t" l="l"/>
            <a:pathLst>
              <a:path h="1748144" w="8872655">
                <a:moveTo>
                  <a:pt x="0" y="0"/>
                </a:moveTo>
                <a:lnTo>
                  <a:pt x="8872656" y="0"/>
                </a:lnTo>
                <a:lnTo>
                  <a:pt x="8872656" y="1748144"/>
                </a:lnTo>
                <a:lnTo>
                  <a:pt x="0" y="1748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52173" y="6375449"/>
            <a:ext cx="8872655" cy="1586716"/>
          </a:xfrm>
          <a:custGeom>
            <a:avLst/>
            <a:gdLst/>
            <a:ahLst/>
            <a:cxnLst/>
            <a:rect r="r" b="b" t="t" l="l"/>
            <a:pathLst>
              <a:path h="1586716" w="8872655">
                <a:moveTo>
                  <a:pt x="0" y="0"/>
                </a:moveTo>
                <a:lnTo>
                  <a:pt x="8872655" y="0"/>
                </a:lnTo>
                <a:lnTo>
                  <a:pt x="8872655" y="1586716"/>
                </a:lnTo>
                <a:lnTo>
                  <a:pt x="0" y="15867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METODOLOGIA E RESULTADOS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75885" y="2484938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14692" y="3030359"/>
            <a:ext cx="740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08192" y="3667264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76692" y="3667264"/>
            <a:ext cx="4938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14692" y="3657739"/>
            <a:ext cx="740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2164" y="1255586"/>
            <a:ext cx="7236677" cy="57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Valores observados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52173" y="5341608"/>
            <a:ext cx="7356400" cy="57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Valores esperados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52173" y="5837574"/>
            <a:ext cx="8872655" cy="47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8"/>
              </a:lnSpc>
              <a:spcBef>
                <a:spcPct val="0"/>
              </a:spcBef>
            </a:pPr>
            <a:r>
              <a:rPr lang="en-US" sz="27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(caso não houvesse associação entre as variáveis)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3221" y="8400315"/>
            <a:ext cx="15101559" cy="116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Como não tivemos valores &lt;5 na tabela de valores esperados, podemos usar o teste de qui quadrado para comparar as proporções.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5400000">
            <a:off x="7131106" y="7022562"/>
            <a:ext cx="1135472" cy="743734"/>
          </a:xfrm>
          <a:custGeom>
            <a:avLst/>
            <a:gdLst/>
            <a:ahLst/>
            <a:cxnLst/>
            <a:rect r="r" b="b" t="t" l="l"/>
            <a:pathLst>
              <a:path h="743734" w="1135472">
                <a:moveTo>
                  <a:pt x="0" y="0"/>
                </a:moveTo>
                <a:lnTo>
                  <a:pt x="1135471" y="0"/>
                </a:lnTo>
                <a:lnTo>
                  <a:pt x="1135471" y="743734"/>
                </a:lnTo>
                <a:lnTo>
                  <a:pt x="0" y="743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82819" y="1668665"/>
            <a:ext cx="13886889" cy="2306942"/>
          </a:xfrm>
          <a:custGeom>
            <a:avLst/>
            <a:gdLst/>
            <a:ahLst/>
            <a:cxnLst/>
            <a:rect r="r" b="b" t="t" l="l"/>
            <a:pathLst>
              <a:path h="2306942" w="13886889">
                <a:moveTo>
                  <a:pt x="0" y="0"/>
                </a:moveTo>
                <a:lnTo>
                  <a:pt x="13886889" y="0"/>
                </a:lnTo>
                <a:lnTo>
                  <a:pt x="13886889" y="2306943"/>
                </a:lnTo>
                <a:lnTo>
                  <a:pt x="0" y="23069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8292" y="4770736"/>
            <a:ext cx="13886889" cy="4487564"/>
          </a:xfrm>
          <a:custGeom>
            <a:avLst/>
            <a:gdLst/>
            <a:ahLst/>
            <a:cxnLst/>
            <a:rect r="r" b="b" t="t" l="l"/>
            <a:pathLst>
              <a:path h="4487564" w="13886889">
                <a:moveTo>
                  <a:pt x="0" y="0"/>
                </a:moveTo>
                <a:lnTo>
                  <a:pt x="13886889" y="0"/>
                </a:lnTo>
                <a:lnTo>
                  <a:pt x="13886889" y="4487564"/>
                </a:lnTo>
                <a:lnTo>
                  <a:pt x="0" y="4487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METODOLOGIA E RESULTADOS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750064" y="3110880"/>
            <a:ext cx="1846084" cy="1312154"/>
            <a:chOff x="0" y="0"/>
            <a:chExt cx="2461445" cy="1749539"/>
          </a:xfrm>
        </p:grpSpPr>
        <p:sp>
          <p:nvSpPr>
            <p:cNvPr name="Freeform 9" id="9"/>
            <p:cNvSpPr/>
            <p:nvPr/>
          </p:nvSpPr>
          <p:spPr>
            <a:xfrm flipH="false" flipV="false" rot="-10800000">
              <a:off x="1224373" y="0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0" y="0"/>
                  </a:moveTo>
                  <a:lnTo>
                    <a:pt x="1237072" y="0"/>
                  </a:lnTo>
                  <a:lnTo>
                    <a:pt x="1237072" y="1073226"/>
                  </a:lnTo>
                  <a:lnTo>
                    <a:pt x="0" y="1073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-10800000">
              <a:off x="0" y="0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1237073" y="0"/>
                  </a:moveTo>
                  <a:lnTo>
                    <a:pt x="0" y="0"/>
                  </a:lnTo>
                  <a:lnTo>
                    <a:pt x="0" y="1073226"/>
                  </a:lnTo>
                  <a:lnTo>
                    <a:pt x="1237073" y="1073226"/>
                  </a:lnTo>
                  <a:lnTo>
                    <a:pt x="123707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true" rot="-10800000">
              <a:off x="1224373" y="676313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0" y="1073226"/>
                  </a:moveTo>
                  <a:lnTo>
                    <a:pt x="1237072" y="1073226"/>
                  </a:lnTo>
                  <a:lnTo>
                    <a:pt x="1237072" y="0"/>
                  </a:lnTo>
                  <a:lnTo>
                    <a:pt x="0" y="0"/>
                  </a:lnTo>
                  <a:lnTo>
                    <a:pt x="0" y="107322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240964" y="6164016"/>
            <a:ext cx="1846084" cy="1312154"/>
            <a:chOff x="0" y="0"/>
            <a:chExt cx="2461445" cy="1749539"/>
          </a:xfrm>
        </p:grpSpPr>
        <p:sp>
          <p:nvSpPr>
            <p:cNvPr name="Freeform 13" id="13"/>
            <p:cNvSpPr/>
            <p:nvPr/>
          </p:nvSpPr>
          <p:spPr>
            <a:xfrm flipH="false" flipV="false" rot="-10800000">
              <a:off x="1224373" y="0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0" y="0"/>
                  </a:moveTo>
                  <a:lnTo>
                    <a:pt x="1237072" y="0"/>
                  </a:lnTo>
                  <a:lnTo>
                    <a:pt x="1237072" y="1073226"/>
                  </a:lnTo>
                  <a:lnTo>
                    <a:pt x="0" y="1073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true" flipV="false" rot="-10800000">
              <a:off x="0" y="0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1237073" y="0"/>
                  </a:moveTo>
                  <a:lnTo>
                    <a:pt x="0" y="0"/>
                  </a:lnTo>
                  <a:lnTo>
                    <a:pt x="0" y="1073226"/>
                  </a:lnTo>
                  <a:lnTo>
                    <a:pt x="1237073" y="1073226"/>
                  </a:lnTo>
                  <a:lnTo>
                    <a:pt x="123707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true" rot="-10800000">
              <a:off x="1224373" y="676313"/>
              <a:ext cx="1237073" cy="1073226"/>
            </a:xfrm>
            <a:custGeom>
              <a:avLst/>
              <a:gdLst/>
              <a:ahLst/>
              <a:cxnLst/>
              <a:rect r="r" b="b" t="t" l="l"/>
              <a:pathLst>
                <a:path h="1073226" w="1237073">
                  <a:moveTo>
                    <a:pt x="0" y="1073226"/>
                  </a:moveTo>
                  <a:lnTo>
                    <a:pt x="1237072" y="1073226"/>
                  </a:lnTo>
                  <a:lnTo>
                    <a:pt x="1237072" y="0"/>
                  </a:lnTo>
                  <a:lnTo>
                    <a:pt x="0" y="0"/>
                  </a:lnTo>
                  <a:lnTo>
                    <a:pt x="0" y="107322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3245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ABB19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04294" y="1581694"/>
            <a:ext cx="11679412" cy="8058794"/>
          </a:xfrm>
          <a:custGeom>
            <a:avLst/>
            <a:gdLst/>
            <a:ahLst/>
            <a:cxnLst/>
            <a:rect r="r" b="b" t="t" l="l"/>
            <a:pathLst>
              <a:path h="8058794" w="11679412">
                <a:moveTo>
                  <a:pt x="0" y="0"/>
                </a:moveTo>
                <a:lnTo>
                  <a:pt x="11679412" y="0"/>
                </a:lnTo>
                <a:lnTo>
                  <a:pt x="11679412" y="8058794"/>
                </a:lnTo>
                <a:lnTo>
                  <a:pt x="0" y="805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132431"/>
            <a:ext cx="18288000" cy="116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  <a:spcBef>
                <a:spcPct val="0"/>
              </a:spcBef>
            </a:pPr>
            <a:r>
              <a:rPr lang="en-US" sz="6784">
                <a:solidFill>
                  <a:srgbClr val="FFFFFF"/>
                </a:solidFill>
                <a:latin typeface="Forum"/>
                <a:ea typeface="Forum"/>
                <a:cs typeface="Forum"/>
                <a:sym typeface="Forum"/>
              </a:rPr>
              <a:t>METODOLOGIA E RESULTADOS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DAGXmRfc9YA</dc:identifier>
  <dcterms:modified xsi:type="dcterms:W3CDTF">2011-08-01T06:04:30Z</dcterms:modified>
  <cp:revision>1</cp:revision>
  <dc:title>Trabalho fcm</dc:title>
</cp:coreProperties>
</file>