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4" r:id="rId3"/>
    <p:sldId id="355" r:id="rId4"/>
    <p:sldId id="363" r:id="rId6"/>
    <p:sldId id="322" r:id="rId7"/>
    <p:sldId id="364" r:id="rId8"/>
    <p:sldId id="368" r:id="rId9"/>
    <p:sldId id="261" r:id="rId10"/>
    <p:sldId id="359" r:id="rId11"/>
    <p:sldId id="369" r:id="rId12"/>
    <p:sldId id="370" r:id="rId13"/>
    <p:sldId id="371" r:id="rId14"/>
    <p:sldId id="372" r:id="rId15"/>
    <p:sldId id="373" r:id="rId16"/>
    <p:sldId id="335" r:id="rId17"/>
    <p:sldId id="312" r:id="rId18"/>
    <p:sldId id="259" r:id="rId19"/>
    <p:sldId id="374" r:id="rId20"/>
    <p:sldId id="375" r:id="rId21"/>
    <p:sldId id="376" r:id="rId22"/>
    <p:sldId id="360" r:id="rId23"/>
    <p:sldId id="377" r:id="rId24"/>
    <p:sldId id="378" r:id="rId25"/>
    <p:sldId id="379" r:id="rId26"/>
    <p:sldId id="380" r:id="rId27"/>
    <p:sldId id="391" r:id="rId28"/>
    <p:sldId id="361" r:id="rId29"/>
    <p:sldId id="269" r:id="rId30"/>
    <p:sldId id="349" r:id="rId31"/>
    <p:sldId id="35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4124"/>
    <a:srgbClr val="FFFFFF"/>
    <a:srgbClr val="152F47"/>
    <a:srgbClr val="FFC000"/>
    <a:srgbClr val="B12725"/>
    <a:srgbClr val="05BAC8"/>
    <a:srgbClr val="21AB82"/>
    <a:srgbClr val="5DCEAF"/>
    <a:srgbClr val="1A92A2"/>
    <a:srgbClr val="F69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3895" autoAdjust="0"/>
  </p:normalViewPr>
  <p:slideViewPr>
    <p:cSldViewPr snapToGrid="0">
      <p:cViewPr varScale="1">
        <p:scale>
          <a:sx n="50" d="100"/>
          <a:sy n="50" d="100"/>
        </p:scale>
        <p:origin x="58" y="749"/>
      </p:cViewPr>
      <p:guideLst>
        <p:guide orient="horz" pos="2160"/>
        <p:guide pos="3844"/>
      </p:guideLst>
    </p:cSldViewPr>
  </p:slideViewPr>
  <p:notesTextViewPr>
    <p:cViewPr>
      <p:scale>
        <a:sx n="66" d="100"/>
        <a:sy n="66"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lexh\Desktop\IQ%20(&#24674;&#22797;&#30340;).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lexh\Desktop\IK.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lexh\Desktop\I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elete val="1"/>
          </c:dLbls>
          <c:cat>
            <c:numRef>
              <c:f>Sheet5!$A$2:$A$69</c:f>
              <c:numCache>
                <c:formatCode>General</c:formatCode>
                <c:ptCount val="6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numCache>
            </c:numRef>
          </c:cat>
          <c:val>
            <c:numRef>
              <c:f>Sheet5!$C$2:$C$69</c:f>
              <c:numCache>
                <c:formatCode>General</c:formatCode>
                <c:ptCount val="68"/>
                <c:pt idx="0">
                  <c:v>114161.004000005</c:v>
                </c:pt>
                <c:pt idx="1">
                  <c:v>84288.3419999967</c:v>
                </c:pt>
                <c:pt idx="2">
                  <c:v>81318.3019999964</c:v>
                </c:pt>
                <c:pt idx="3">
                  <c:v>55678.3920000003</c:v>
                </c:pt>
                <c:pt idx="4">
                  <c:v>51453.1440000013</c:v>
                </c:pt>
                <c:pt idx="5">
                  <c:v>50333.1660000024</c:v>
                </c:pt>
                <c:pt idx="6">
                  <c:v>48999.5999999987</c:v>
                </c:pt>
                <c:pt idx="7">
                  <c:v>44478.8319999988</c:v>
                </c:pt>
                <c:pt idx="8">
                  <c:v>43700.5800000005</c:v>
                </c:pt>
                <c:pt idx="9">
                  <c:v>41943.8759999989</c:v>
                </c:pt>
                <c:pt idx="10">
                  <c:v>36459.108000001</c:v>
                </c:pt>
                <c:pt idx="11">
                  <c:v>35804.3400000005</c:v>
                </c:pt>
                <c:pt idx="12">
                  <c:v>30348.396000001</c:v>
                </c:pt>
                <c:pt idx="13">
                  <c:v>29113.1100000002</c:v>
                </c:pt>
                <c:pt idx="14">
                  <c:v>14466.41</c:v>
                </c:pt>
                <c:pt idx="15">
                  <c:v>12055.428</c:v>
                </c:pt>
                <c:pt idx="16">
                  <c:v>10633.392</c:v>
                </c:pt>
                <c:pt idx="17">
                  <c:v>9688.72000000002</c:v>
                </c:pt>
                <c:pt idx="18">
                  <c:v>8361.24800000001</c:v>
                </c:pt>
                <c:pt idx="19">
                  <c:v>7195.472</c:v>
                </c:pt>
                <c:pt idx="20">
                  <c:v>7176.34499999999</c:v>
                </c:pt>
                <c:pt idx="21">
                  <c:v>6986.60999999998</c:v>
                </c:pt>
                <c:pt idx="22">
                  <c:v>6616.80000000001</c:v>
                </c:pt>
                <c:pt idx="23">
                  <c:v>5970.178</c:v>
                </c:pt>
                <c:pt idx="24">
                  <c:v>5436.242</c:v>
                </c:pt>
                <c:pt idx="25">
                  <c:v>5354.224</c:v>
                </c:pt>
                <c:pt idx="26">
                  <c:v>5344.596</c:v>
                </c:pt>
                <c:pt idx="27">
                  <c:v>5071.066</c:v>
                </c:pt>
                <c:pt idx="28">
                  <c:v>4574.4</c:v>
                </c:pt>
                <c:pt idx="29">
                  <c:v>4452.73800000001</c:v>
                </c:pt>
                <c:pt idx="30">
                  <c:v>4437.216</c:v>
                </c:pt>
                <c:pt idx="31">
                  <c:v>4363.61399999999</c:v>
                </c:pt>
                <c:pt idx="32">
                  <c:v>4128.7</c:v>
                </c:pt>
                <c:pt idx="33">
                  <c:v>4047.67</c:v>
                </c:pt>
                <c:pt idx="34">
                  <c:v>3952.152</c:v>
                </c:pt>
                <c:pt idx="35">
                  <c:v>3320.45</c:v>
                </c:pt>
                <c:pt idx="36">
                  <c:v>1121.483</c:v>
                </c:pt>
                <c:pt idx="37">
                  <c:v>1108.8</c:v>
                </c:pt>
                <c:pt idx="38">
                  <c:v>1103.256</c:v>
                </c:pt>
                <c:pt idx="39">
                  <c:v>750.96</c:v>
                </c:pt>
                <c:pt idx="40">
                  <c:v>651.42</c:v>
                </c:pt>
                <c:pt idx="41">
                  <c:v>623.312</c:v>
                </c:pt>
                <c:pt idx="42">
                  <c:v>587.358</c:v>
                </c:pt>
                <c:pt idx="43">
                  <c:v>543.65</c:v>
                </c:pt>
                <c:pt idx="44">
                  <c:v>478.66</c:v>
                </c:pt>
                <c:pt idx="45">
                  <c:v>471.829</c:v>
                </c:pt>
                <c:pt idx="46">
                  <c:v>460.8</c:v>
                </c:pt>
                <c:pt idx="47">
                  <c:v>399.168</c:v>
                </c:pt>
                <c:pt idx="48">
                  <c:v>351.342</c:v>
                </c:pt>
                <c:pt idx="49">
                  <c:v>341.955</c:v>
                </c:pt>
                <c:pt idx="50">
                  <c:v>317.072</c:v>
                </c:pt>
                <c:pt idx="51">
                  <c:v>316.008</c:v>
                </c:pt>
                <c:pt idx="52">
                  <c:v>312.7</c:v>
                </c:pt>
                <c:pt idx="53">
                  <c:v>308.308</c:v>
                </c:pt>
                <c:pt idx="54">
                  <c:v>304.8</c:v>
                </c:pt>
                <c:pt idx="55">
                  <c:v>279.62</c:v>
                </c:pt>
                <c:pt idx="56">
                  <c:v>244.53</c:v>
                </c:pt>
                <c:pt idx="57">
                  <c:v>239.894</c:v>
                </c:pt>
                <c:pt idx="58">
                  <c:v>209.04</c:v>
                </c:pt>
                <c:pt idx="59">
                  <c:v>137.445</c:v>
                </c:pt>
                <c:pt idx="60">
                  <c:v>106.928</c:v>
                </c:pt>
                <c:pt idx="61">
                  <c:v>99.55</c:v>
                </c:pt>
                <c:pt idx="62">
                  <c:v>70.924</c:v>
                </c:pt>
                <c:pt idx="63">
                  <c:v>68.759</c:v>
                </c:pt>
                <c:pt idx="64">
                  <c:v>63.756</c:v>
                </c:pt>
                <c:pt idx="65">
                  <c:v>29.502</c:v>
                </c:pt>
                <c:pt idx="66">
                  <c:v>8.892</c:v>
                </c:pt>
                <c:pt idx="67">
                  <c:v>1.758</c:v>
                </c:pt>
              </c:numCache>
            </c:numRef>
          </c:val>
        </c:ser>
        <c:dLbls>
          <c:showLegendKey val="0"/>
          <c:showVal val="0"/>
          <c:showCatName val="0"/>
          <c:showSerName val="0"/>
          <c:showPercent val="0"/>
          <c:showBubbleSize val="0"/>
        </c:dLbls>
        <c:gapWidth val="150"/>
        <c:axId val="78908975"/>
        <c:axId val="78910223"/>
      </c:barChart>
      <c:scatterChart>
        <c:scatterStyle val="smoothMarker"/>
        <c:varyColors val="0"/>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dPt>
            <c:idx val="0"/>
            <c:marker>
              <c:symbol val="circle"/>
              <c:size val="5"/>
              <c:spPr>
                <a:solidFill>
                  <a:schemeClr val="accent2"/>
                </a:solidFill>
                <a:ln w="9525">
                  <a:solidFill>
                    <a:schemeClr val="accent2"/>
                  </a:solidFill>
                </a:ln>
                <a:effectLst/>
              </c:spPr>
            </c:marker>
            <c:bubble3D val="0"/>
            <c:spPr>
              <a:ln w="19050" cap="rnd">
                <a:solidFill>
                  <a:schemeClr val="accent2"/>
                </a:solidFill>
                <a:prstDash val="dash"/>
                <a:round/>
              </a:ln>
              <a:effectLst/>
            </c:spPr>
          </c:dPt>
          <c:dPt>
            <c:idx val="3"/>
            <c:marker>
              <c:symbol val="circle"/>
              <c:size val="5"/>
              <c:spPr>
                <a:solidFill>
                  <a:schemeClr val="accent2"/>
                </a:solidFill>
                <a:ln w="9525">
                  <a:solidFill>
                    <a:schemeClr val="accent2"/>
                  </a:solidFill>
                </a:ln>
                <a:effectLst/>
              </c:spPr>
            </c:marker>
            <c:bubble3D val="0"/>
            <c:spPr>
              <a:ln w="19050" cap="rnd" cmpd="sng">
                <a:solidFill>
                  <a:schemeClr val="accent2"/>
                </a:solidFill>
                <a:round/>
              </a:ln>
              <a:effectLst/>
            </c:spPr>
          </c:dPt>
          <c:dPt>
            <c:idx val="4"/>
            <c:marker>
              <c:symbol val="circle"/>
              <c:size val="5"/>
              <c:spPr>
                <a:solidFill>
                  <a:schemeClr val="accent2"/>
                </a:solidFill>
                <a:ln w="9525">
                  <a:solidFill>
                    <a:schemeClr val="accent2"/>
                  </a:solidFill>
                </a:ln>
                <a:effectLst/>
              </c:spPr>
            </c:marker>
            <c:bubble3D val="0"/>
            <c:spPr>
              <a:ln w="19050" cap="rnd" cmpd="sng">
                <a:solidFill>
                  <a:schemeClr val="accent2"/>
                </a:solidFill>
                <a:prstDash val="solid"/>
                <a:round/>
              </a:ln>
              <a:effectLst/>
            </c:spPr>
          </c:dPt>
          <c:dLbls>
            <c:delete val="1"/>
          </c:dLbls>
          <c:xVal>
            <c:numRef>
              <c:f>Sheet5!$A$2:$A$69</c:f>
              <c:numCache>
                <c:formatCode>General</c:formatCode>
                <c:ptCount val="6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numCache>
            </c:numRef>
          </c:xVal>
          <c:yVal>
            <c:numRef>
              <c:f>Sheet5!$D$2:$D$69</c:f>
              <c:numCache>
                <c:formatCode>General</c:formatCode>
                <c:ptCount val="68"/>
                <c:pt idx="0">
                  <c:v>114161.004000005</c:v>
                </c:pt>
                <c:pt idx="1">
                  <c:v>198449.346000002</c:v>
                </c:pt>
                <c:pt idx="2">
                  <c:v>279767.647999998</c:v>
                </c:pt>
                <c:pt idx="3">
                  <c:v>335446.039999998</c:v>
                </c:pt>
                <c:pt idx="4">
                  <c:v>386899.184</c:v>
                </c:pt>
                <c:pt idx="5">
                  <c:v>437232.350000002</c:v>
                </c:pt>
                <c:pt idx="6">
                  <c:v>486231.950000001</c:v>
                </c:pt>
                <c:pt idx="7">
                  <c:v>530710.781999999</c:v>
                </c:pt>
                <c:pt idx="8">
                  <c:v>574411.362</c:v>
                </c:pt>
                <c:pt idx="9">
                  <c:v>616355.237999999</c:v>
                </c:pt>
                <c:pt idx="10">
                  <c:v>652814.346</c:v>
                </c:pt>
                <c:pt idx="11">
                  <c:v>688618.686</c:v>
                </c:pt>
                <c:pt idx="12">
                  <c:v>718967.082000001</c:v>
                </c:pt>
                <c:pt idx="13">
                  <c:v>748080.192000002</c:v>
                </c:pt>
                <c:pt idx="14">
                  <c:v>762546.602000002</c:v>
                </c:pt>
                <c:pt idx="15">
                  <c:v>774602.030000002</c:v>
                </c:pt>
                <c:pt idx="16">
                  <c:v>785235.422000002</c:v>
                </c:pt>
                <c:pt idx="17">
                  <c:v>794924.142000002</c:v>
                </c:pt>
                <c:pt idx="18">
                  <c:v>803285.390000002</c:v>
                </c:pt>
                <c:pt idx="19">
                  <c:v>810480.862000002</c:v>
                </c:pt>
                <c:pt idx="20">
                  <c:v>817657.207000002</c:v>
                </c:pt>
                <c:pt idx="21">
                  <c:v>824643.817000002</c:v>
                </c:pt>
                <c:pt idx="22">
                  <c:v>831260.617000002</c:v>
                </c:pt>
                <c:pt idx="23">
                  <c:v>837230.795000002</c:v>
                </c:pt>
                <c:pt idx="24">
                  <c:v>842667.037000002</c:v>
                </c:pt>
                <c:pt idx="25">
                  <c:v>848021.261000002</c:v>
                </c:pt>
                <c:pt idx="26">
                  <c:v>853365.857000002</c:v>
                </c:pt>
                <c:pt idx="27">
                  <c:v>858436.923000002</c:v>
                </c:pt>
                <c:pt idx="28">
                  <c:v>863011.323000002</c:v>
                </c:pt>
                <c:pt idx="29">
                  <c:v>867464.061000002</c:v>
                </c:pt>
                <c:pt idx="30">
                  <c:v>871901.277000002</c:v>
                </c:pt>
                <c:pt idx="31">
                  <c:v>876264.891000002</c:v>
                </c:pt>
                <c:pt idx="32">
                  <c:v>880393.591000002</c:v>
                </c:pt>
                <c:pt idx="33">
                  <c:v>884441.261000002</c:v>
                </c:pt>
                <c:pt idx="34">
                  <c:v>888393.413000002</c:v>
                </c:pt>
                <c:pt idx="35">
                  <c:v>891713.863000002</c:v>
                </c:pt>
                <c:pt idx="36">
                  <c:v>892835.346000002</c:v>
                </c:pt>
                <c:pt idx="37">
                  <c:v>893944.146000002</c:v>
                </c:pt>
                <c:pt idx="38">
                  <c:v>895047.402000002</c:v>
                </c:pt>
                <c:pt idx="39">
                  <c:v>895798.362000002</c:v>
                </c:pt>
                <c:pt idx="40">
                  <c:v>896449.782000002</c:v>
                </c:pt>
                <c:pt idx="41">
                  <c:v>897073.094000002</c:v>
                </c:pt>
                <c:pt idx="42">
                  <c:v>897660.452000002</c:v>
                </c:pt>
                <c:pt idx="43">
                  <c:v>898204.102000002</c:v>
                </c:pt>
                <c:pt idx="44">
                  <c:v>898682.762000002</c:v>
                </c:pt>
                <c:pt idx="45">
                  <c:v>899154.591000002</c:v>
                </c:pt>
                <c:pt idx="46">
                  <c:v>899615.391000002</c:v>
                </c:pt>
                <c:pt idx="47">
                  <c:v>900014.559000002</c:v>
                </c:pt>
                <c:pt idx="48">
                  <c:v>900365.901000002</c:v>
                </c:pt>
                <c:pt idx="49">
                  <c:v>900707.856000002</c:v>
                </c:pt>
                <c:pt idx="50">
                  <c:v>901024.928000002</c:v>
                </c:pt>
                <c:pt idx="51">
                  <c:v>901340.936000002</c:v>
                </c:pt>
                <c:pt idx="52">
                  <c:v>901653.636000002</c:v>
                </c:pt>
                <c:pt idx="53">
                  <c:v>901961.944000002</c:v>
                </c:pt>
                <c:pt idx="54">
                  <c:v>902266.744000002</c:v>
                </c:pt>
                <c:pt idx="55">
                  <c:v>902546.364000002</c:v>
                </c:pt>
                <c:pt idx="56">
                  <c:v>902790.894000002</c:v>
                </c:pt>
                <c:pt idx="57">
                  <c:v>903030.788000002</c:v>
                </c:pt>
                <c:pt idx="58">
                  <c:v>903239.828000002</c:v>
                </c:pt>
                <c:pt idx="59">
                  <c:v>903377.273000002</c:v>
                </c:pt>
                <c:pt idx="60">
                  <c:v>903484.201000002</c:v>
                </c:pt>
                <c:pt idx="61">
                  <c:v>903583.751000002</c:v>
                </c:pt>
                <c:pt idx="62">
                  <c:v>903654.675000002</c:v>
                </c:pt>
                <c:pt idx="63">
                  <c:v>903723.434000002</c:v>
                </c:pt>
                <c:pt idx="64">
                  <c:v>903787.190000002</c:v>
                </c:pt>
                <c:pt idx="65">
                  <c:v>903816.692000002</c:v>
                </c:pt>
                <c:pt idx="66">
                  <c:v>903825.584000002</c:v>
                </c:pt>
                <c:pt idx="67">
                  <c:v>903827.342000002</c:v>
                </c:pt>
              </c:numCache>
            </c:numRef>
          </c:yVal>
          <c:smooth val="1"/>
        </c:ser>
        <c:dLbls>
          <c:showLegendKey val="0"/>
          <c:showVal val="0"/>
          <c:showCatName val="0"/>
          <c:showSerName val="0"/>
          <c:showPercent val="0"/>
          <c:showBubbleSize val="0"/>
        </c:dLbls>
        <c:axId val="107091120"/>
        <c:axId val="107079056"/>
      </c:scatterChart>
      <c:catAx>
        <c:axId val="78908975"/>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单品序号</a:t>
                </a:r>
                <a:endParaRPr 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78910223"/>
        <c:crosses val="autoZero"/>
        <c:auto val="1"/>
        <c:lblAlgn val="ctr"/>
        <c:lblOffset val="100"/>
        <c:noMultiLvlLbl val="1"/>
      </c:catAx>
      <c:valAx>
        <c:axId val="78910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出货量</a:t>
                </a:r>
                <a:endParaRPr 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78908975"/>
        <c:crosses val="autoZero"/>
        <c:crossBetween val="between"/>
      </c:valAx>
      <c:valAx>
        <c:axId val="107091120"/>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107079056"/>
        <c:crosses val="autoZero"/>
        <c:crossBetween val="midCat"/>
      </c:valAx>
      <c:valAx>
        <c:axId val="107079056"/>
        <c:scaling>
          <c:orientation val="minMax"/>
        </c:scaling>
        <c:delete val="0"/>
        <c:axPos val="r"/>
        <c:title>
          <c:tx>
            <c:rich>
              <a:bodyPr rot="0" spcFirstLastPara="1" vertOverflow="ellipsis" vert="eaVert" wrap="square" anchor="ctr" anchorCtr="1"/>
              <a:lstStyle/>
              <a:p>
                <a:pPr>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累计出货量</a:t>
                </a:r>
                <a:endParaRPr lang="zh-CN"/>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107091120"/>
        <c:crosses val="max"/>
        <c:crossBetween val="midCat"/>
      </c:valAx>
      <c:spPr>
        <a:noFill/>
        <a:ln>
          <a:noFill/>
        </a:ln>
        <a:effectLst/>
      </c:spPr>
    </c:plotArea>
    <c:plotVisOnly val="1"/>
    <c:dispBlanksAs val="gap"/>
    <c:showDLblsOverMax val="0"/>
  </c:chart>
  <c:spPr>
    <a:noFill/>
    <a:ln>
      <a:noFill/>
    </a:ln>
    <a:effectLst/>
  </c:spPr>
  <c:txPr>
    <a:bodyPr/>
    <a:lstStyle/>
    <a:p>
      <a:pPr>
        <a:defRPr lang="zh-CN">
          <a:latin typeface="微软雅黑" panose="020B0503020204020204" pitchFamily="34" charset="-122"/>
          <a:ea typeface="微软雅黑" panose="020B0503020204020204" pitchFamily="3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4"/>
          <c:order val="1"/>
          <c:tx>
            <c:strRef>
              <c:f>出库次数</c:f>
              <c:strCache>
                <c:ptCount val="1"/>
                <c:pt idx="0">
                  <c:v>出库次数</c:v>
                </c:pt>
              </c:strCache>
            </c:strRef>
          </c:tx>
          <c:spPr>
            <a:solidFill>
              <a:schemeClr val="accent1"/>
            </a:solidFill>
            <a:ln>
              <a:noFill/>
            </a:ln>
            <a:effectLst/>
          </c:spPr>
          <c:invertIfNegative val="0"/>
          <c:dLbls>
            <c:delete val="1"/>
          </c:dLbls>
          <c:cat>
            <c:numRef>
              <c:f>Sheet2!$A$3:$A$70</c:f>
              <c:numCache>
                <c:formatCode>General</c:formatCode>
                <c:ptCount val="6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numCache>
            </c:numRef>
          </c:cat>
          <c:val>
            <c:numRef>
              <c:f>Sheet2!$C$3:$C$70</c:f>
              <c:numCache>
                <c:formatCode>General</c:formatCode>
                <c:ptCount val="68"/>
                <c:pt idx="0">
                  <c:v>9207</c:v>
                </c:pt>
                <c:pt idx="1">
                  <c:v>7703</c:v>
                </c:pt>
                <c:pt idx="2">
                  <c:v>7186</c:v>
                </c:pt>
                <c:pt idx="3">
                  <c:v>5144</c:v>
                </c:pt>
                <c:pt idx="4">
                  <c:v>4864</c:v>
                </c:pt>
                <c:pt idx="5">
                  <c:v>4675</c:v>
                </c:pt>
                <c:pt idx="6">
                  <c:v>4656</c:v>
                </c:pt>
                <c:pt idx="7">
                  <c:v>4303</c:v>
                </c:pt>
                <c:pt idx="8">
                  <c:v>3930</c:v>
                </c:pt>
                <c:pt idx="9">
                  <c:v>3705</c:v>
                </c:pt>
                <c:pt idx="10">
                  <c:v>3698</c:v>
                </c:pt>
                <c:pt idx="11">
                  <c:v>3264</c:v>
                </c:pt>
                <c:pt idx="12">
                  <c:v>3141</c:v>
                </c:pt>
                <c:pt idx="13">
                  <c:v>2855</c:v>
                </c:pt>
                <c:pt idx="14">
                  <c:v>636</c:v>
                </c:pt>
                <c:pt idx="15">
                  <c:v>636</c:v>
                </c:pt>
                <c:pt idx="16">
                  <c:v>612</c:v>
                </c:pt>
                <c:pt idx="17">
                  <c:v>549</c:v>
                </c:pt>
                <c:pt idx="18">
                  <c:v>472</c:v>
                </c:pt>
                <c:pt idx="19">
                  <c:v>436</c:v>
                </c:pt>
                <c:pt idx="20">
                  <c:v>416</c:v>
                </c:pt>
                <c:pt idx="21">
                  <c:v>377</c:v>
                </c:pt>
                <c:pt idx="22">
                  <c:v>373</c:v>
                </c:pt>
                <c:pt idx="23">
                  <c:v>370</c:v>
                </c:pt>
                <c:pt idx="24">
                  <c:v>360</c:v>
                </c:pt>
                <c:pt idx="25">
                  <c:v>349</c:v>
                </c:pt>
                <c:pt idx="26">
                  <c:v>331</c:v>
                </c:pt>
                <c:pt idx="27">
                  <c:v>330</c:v>
                </c:pt>
                <c:pt idx="28">
                  <c:v>308</c:v>
                </c:pt>
                <c:pt idx="29">
                  <c:v>293</c:v>
                </c:pt>
                <c:pt idx="30">
                  <c:v>285</c:v>
                </c:pt>
                <c:pt idx="31">
                  <c:v>251</c:v>
                </c:pt>
                <c:pt idx="32">
                  <c:v>240</c:v>
                </c:pt>
                <c:pt idx="33">
                  <c:v>236</c:v>
                </c:pt>
                <c:pt idx="34">
                  <c:v>179</c:v>
                </c:pt>
                <c:pt idx="35">
                  <c:v>153</c:v>
                </c:pt>
                <c:pt idx="36">
                  <c:v>36</c:v>
                </c:pt>
                <c:pt idx="37">
                  <c:v>33</c:v>
                </c:pt>
                <c:pt idx="38">
                  <c:v>32</c:v>
                </c:pt>
                <c:pt idx="39">
                  <c:v>32</c:v>
                </c:pt>
                <c:pt idx="40">
                  <c:v>30</c:v>
                </c:pt>
                <c:pt idx="41">
                  <c:v>28</c:v>
                </c:pt>
                <c:pt idx="42">
                  <c:v>27</c:v>
                </c:pt>
                <c:pt idx="43">
                  <c:v>22</c:v>
                </c:pt>
                <c:pt idx="44">
                  <c:v>21</c:v>
                </c:pt>
                <c:pt idx="45">
                  <c:v>19</c:v>
                </c:pt>
                <c:pt idx="46">
                  <c:v>19</c:v>
                </c:pt>
                <c:pt idx="47">
                  <c:v>19</c:v>
                </c:pt>
                <c:pt idx="48">
                  <c:v>19</c:v>
                </c:pt>
                <c:pt idx="49">
                  <c:v>18</c:v>
                </c:pt>
                <c:pt idx="50">
                  <c:v>18</c:v>
                </c:pt>
                <c:pt idx="51">
                  <c:v>15</c:v>
                </c:pt>
                <c:pt idx="52">
                  <c:v>15</c:v>
                </c:pt>
                <c:pt idx="53">
                  <c:v>12</c:v>
                </c:pt>
                <c:pt idx="54">
                  <c:v>12</c:v>
                </c:pt>
                <c:pt idx="55">
                  <c:v>11</c:v>
                </c:pt>
                <c:pt idx="56">
                  <c:v>10</c:v>
                </c:pt>
                <c:pt idx="57">
                  <c:v>8</c:v>
                </c:pt>
                <c:pt idx="58">
                  <c:v>7</c:v>
                </c:pt>
                <c:pt idx="59">
                  <c:v>5</c:v>
                </c:pt>
                <c:pt idx="60">
                  <c:v>5</c:v>
                </c:pt>
                <c:pt idx="61">
                  <c:v>5</c:v>
                </c:pt>
                <c:pt idx="62">
                  <c:v>4</c:v>
                </c:pt>
                <c:pt idx="63">
                  <c:v>4</c:v>
                </c:pt>
                <c:pt idx="64">
                  <c:v>3</c:v>
                </c:pt>
                <c:pt idx="65">
                  <c:v>3</c:v>
                </c:pt>
                <c:pt idx="66">
                  <c:v>1</c:v>
                </c:pt>
                <c:pt idx="67">
                  <c:v>1</c:v>
                </c:pt>
              </c:numCache>
            </c:numRef>
          </c:val>
        </c:ser>
        <c:dLbls>
          <c:showLegendKey val="0"/>
          <c:showVal val="0"/>
          <c:showCatName val="0"/>
          <c:showSerName val="0"/>
          <c:showPercent val="0"/>
          <c:showBubbleSize val="0"/>
        </c:dLbls>
        <c:gapWidth val="150"/>
        <c:axId val="2090161184"/>
        <c:axId val="2090156192"/>
      </c:barChart>
      <c:scatterChart>
        <c:scatterStyle val="lineMarker"/>
        <c:varyColors val="0"/>
        <c:ser>
          <c:idx val="0"/>
          <c:order val="0"/>
          <c:tx>
            <c:strRef>
              <c:f>Sheet2!$D$1</c:f>
              <c:strCache>
                <c:ptCount val="1"/>
                <c:pt idx="0">
                  <c:v>累计出库次数</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Sheet2!$A$3:$A$70</c:f>
              <c:numCache>
                <c:formatCode>General</c:formatCode>
                <c:ptCount val="6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numCache>
            </c:numRef>
          </c:xVal>
          <c:yVal>
            <c:numRef>
              <c:f>Sheet2!$D$2:$D$70</c:f>
              <c:numCache>
                <c:formatCode>General</c:formatCode>
                <c:ptCount val="68"/>
                <c:pt idx="0">
                  <c:v>9207</c:v>
                </c:pt>
                <c:pt idx="1">
                  <c:v>16910</c:v>
                </c:pt>
                <c:pt idx="2">
                  <c:v>24096</c:v>
                </c:pt>
                <c:pt idx="3">
                  <c:v>29240</c:v>
                </c:pt>
                <c:pt idx="4">
                  <c:v>34104</c:v>
                </c:pt>
                <c:pt idx="5">
                  <c:v>38779</c:v>
                </c:pt>
                <c:pt idx="6">
                  <c:v>43435</c:v>
                </c:pt>
                <c:pt idx="7">
                  <c:v>47738</c:v>
                </c:pt>
                <c:pt idx="8">
                  <c:v>51668</c:v>
                </c:pt>
                <c:pt idx="9">
                  <c:v>55373</c:v>
                </c:pt>
                <c:pt idx="10">
                  <c:v>59071</c:v>
                </c:pt>
                <c:pt idx="11">
                  <c:v>62335</c:v>
                </c:pt>
                <c:pt idx="12">
                  <c:v>65476</c:v>
                </c:pt>
                <c:pt idx="13">
                  <c:v>68331</c:v>
                </c:pt>
                <c:pt idx="14">
                  <c:v>68967</c:v>
                </c:pt>
                <c:pt idx="15">
                  <c:v>69603</c:v>
                </c:pt>
                <c:pt idx="16">
                  <c:v>70215</c:v>
                </c:pt>
                <c:pt idx="17">
                  <c:v>70764</c:v>
                </c:pt>
                <c:pt idx="18">
                  <c:v>71236</c:v>
                </c:pt>
                <c:pt idx="19">
                  <c:v>71672</c:v>
                </c:pt>
                <c:pt idx="20">
                  <c:v>72088</c:v>
                </c:pt>
                <c:pt idx="21">
                  <c:v>72465</c:v>
                </c:pt>
                <c:pt idx="22">
                  <c:v>72838</c:v>
                </c:pt>
                <c:pt idx="23">
                  <c:v>73208</c:v>
                </c:pt>
                <c:pt idx="24">
                  <c:v>73568</c:v>
                </c:pt>
                <c:pt idx="25">
                  <c:v>73917</c:v>
                </c:pt>
                <c:pt idx="26">
                  <c:v>74248</c:v>
                </c:pt>
                <c:pt idx="27">
                  <c:v>74578</c:v>
                </c:pt>
                <c:pt idx="28">
                  <c:v>74886</c:v>
                </c:pt>
                <c:pt idx="29">
                  <c:v>75179</c:v>
                </c:pt>
                <c:pt idx="30">
                  <c:v>75464</c:v>
                </c:pt>
                <c:pt idx="31">
                  <c:v>75715</c:v>
                </c:pt>
                <c:pt idx="32">
                  <c:v>75955</c:v>
                </c:pt>
                <c:pt idx="33">
                  <c:v>76191</c:v>
                </c:pt>
                <c:pt idx="34">
                  <c:v>76370</c:v>
                </c:pt>
                <c:pt idx="35">
                  <c:v>76523</c:v>
                </c:pt>
                <c:pt idx="36">
                  <c:v>76559</c:v>
                </c:pt>
                <c:pt idx="37">
                  <c:v>76592</c:v>
                </c:pt>
                <c:pt idx="38">
                  <c:v>76624</c:v>
                </c:pt>
                <c:pt idx="39">
                  <c:v>76656</c:v>
                </c:pt>
                <c:pt idx="40">
                  <c:v>76686</c:v>
                </c:pt>
                <c:pt idx="41">
                  <c:v>76714</c:v>
                </c:pt>
                <c:pt idx="42">
                  <c:v>76741</c:v>
                </c:pt>
                <c:pt idx="43">
                  <c:v>76763</c:v>
                </c:pt>
                <c:pt idx="44">
                  <c:v>76784</c:v>
                </c:pt>
                <c:pt idx="45">
                  <c:v>76803</c:v>
                </c:pt>
                <c:pt idx="46">
                  <c:v>76822</c:v>
                </c:pt>
                <c:pt idx="47">
                  <c:v>76841</c:v>
                </c:pt>
                <c:pt idx="48">
                  <c:v>76860</c:v>
                </c:pt>
                <c:pt idx="49">
                  <c:v>76878</c:v>
                </c:pt>
                <c:pt idx="50">
                  <c:v>76896</c:v>
                </c:pt>
                <c:pt idx="51">
                  <c:v>76911</c:v>
                </c:pt>
                <c:pt idx="52">
                  <c:v>76926</c:v>
                </c:pt>
                <c:pt idx="53">
                  <c:v>76938</c:v>
                </c:pt>
                <c:pt idx="54">
                  <c:v>76950</c:v>
                </c:pt>
                <c:pt idx="55">
                  <c:v>76961</c:v>
                </c:pt>
                <c:pt idx="56">
                  <c:v>76971</c:v>
                </c:pt>
                <c:pt idx="57">
                  <c:v>76979</c:v>
                </c:pt>
                <c:pt idx="58">
                  <c:v>76986</c:v>
                </c:pt>
                <c:pt idx="59">
                  <c:v>76991</c:v>
                </c:pt>
                <c:pt idx="60">
                  <c:v>76996</c:v>
                </c:pt>
                <c:pt idx="61">
                  <c:v>77001</c:v>
                </c:pt>
                <c:pt idx="62">
                  <c:v>77005</c:v>
                </c:pt>
                <c:pt idx="63">
                  <c:v>77009</c:v>
                </c:pt>
                <c:pt idx="64">
                  <c:v>77012</c:v>
                </c:pt>
                <c:pt idx="65">
                  <c:v>77015</c:v>
                </c:pt>
                <c:pt idx="66">
                  <c:v>77016</c:v>
                </c:pt>
                <c:pt idx="67">
                  <c:v>77017</c:v>
                </c:pt>
              </c:numCache>
            </c:numRef>
          </c:yVal>
          <c:smooth val="0"/>
        </c:ser>
        <c:dLbls>
          <c:showLegendKey val="0"/>
          <c:showVal val="0"/>
          <c:showCatName val="0"/>
          <c:showSerName val="0"/>
          <c:showPercent val="0"/>
          <c:showBubbleSize val="0"/>
        </c:dLbls>
        <c:axId val="218216624"/>
        <c:axId val="218219952"/>
      </c:scatterChart>
      <c:catAx>
        <c:axId val="2090161184"/>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单品序号</a:t>
                </a:r>
                <a:endParaRPr 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2090156192"/>
        <c:crosses val="autoZero"/>
        <c:auto val="1"/>
        <c:lblAlgn val="ctr"/>
        <c:lblOffset val="100"/>
        <c:noMultiLvlLbl val="0"/>
      </c:catAx>
      <c:valAx>
        <c:axId val="2090156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出库次数</a:t>
                </a:r>
                <a:endParaRPr 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2090161184"/>
        <c:crosses val="autoZero"/>
        <c:crossBetween val="between"/>
      </c:valAx>
      <c:valAx>
        <c:axId val="2182166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218219952"/>
        <c:crosses val="autoZero"/>
        <c:crossBetween val="midCat"/>
      </c:valAx>
      <c:valAx>
        <c:axId val="218219952"/>
        <c:scaling>
          <c:orientation val="minMax"/>
        </c:scaling>
        <c:delete val="0"/>
        <c:axPos val="r"/>
        <c:title>
          <c:tx>
            <c:rich>
              <a:bodyPr rot="0" spcFirstLastPara="1" vertOverflow="ellipsis" vert="eaVert" wrap="square" anchor="ctr" anchorCtr="1"/>
              <a:lstStyle/>
              <a:p>
                <a:pPr>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累计出库次数</a:t>
                </a:r>
                <a:endParaRPr lang="zh-CN"/>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218216624"/>
        <c:crosses val="max"/>
        <c:crossBetween val="midCat"/>
      </c:valAx>
      <c:spPr>
        <a:noFill/>
        <a:ln>
          <a:noFill/>
        </a:ln>
        <a:effectLst/>
      </c:spPr>
    </c:plotArea>
    <c:plotVisOnly val="1"/>
    <c:dispBlanksAs val="gap"/>
    <c:showDLblsOverMax val="0"/>
  </c:chart>
  <c:spPr>
    <a:noFill/>
    <a:ln>
      <a:noFill/>
    </a:ln>
    <a:effectLst/>
  </c:spPr>
  <c:txPr>
    <a:bodyPr/>
    <a:lstStyle/>
    <a:p>
      <a:pPr>
        <a:defRPr lang="zh-CN">
          <a:latin typeface="微软雅黑" panose="020B0503020204020204" pitchFamily="34" charset="-122"/>
          <a:ea typeface="微软雅黑" panose="020B0503020204020204" pitchFamily="34" charset="-122"/>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2"/>
          <c:tx>
            <c:strRef>
              <c:f>Sheet2!$D$1</c:f>
              <c:strCache>
                <c:ptCount val="1"/>
                <c:pt idx="0">
                  <c:v>IQ/IK</c:v>
                </c:pt>
              </c:strCache>
            </c:strRef>
          </c:tx>
          <c:spPr>
            <a:solidFill>
              <a:schemeClr val="accent1"/>
            </a:solidFill>
            <a:ln>
              <a:noFill/>
            </a:ln>
            <a:effectLst/>
          </c:spPr>
          <c:invertIfNegative val="0"/>
          <c:dLbls>
            <c:delete val="1"/>
          </c:dLbls>
          <c:cat>
            <c:strRef>
              <c:f>Sheet2!$A$2:$A$69</c:f>
              <c:strCache>
                <c:ptCount val="67"/>
                <c:pt idx="0">
                  <c:v>HRB400E抗震25*14</c:v>
                </c:pt>
                <c:pt idx="1">
                  <c:v>HTRB60025*9</c:v>
                </c:pt>
                <c:pt idx="2">
                  <c:v>HRB400E抗震25*7</c:v>
                </c:pt>
                <c:pt idx="3">
                  <c:v>HTRB600E抗震25*12</c:v>
                </c:pt>
                <c:pt idx="4">
                  <c:v>HRB500E抗震25*9</c:v>
                </c:pt>
                <c:pt idx="5">
                  <c:v>HRB500E抗震25*12</c:v>
                </c:pt>
                <c:pt idx="6">
                  <c:v>HRB500E抗震28*12</c:v>
                </c:pt>
                <c:pt idx="7">
                  <c:v>HTRB600E抗震20*12</c:v>
                </c:pt>
                <c:pt idx="8">
                  <c:v>HRB40020*7</c:v>
                </c:pt>
                <c:pt idx="9">
                  <c:v>HRB500E抗震14*9</c:v>
                </c:pt>
                <c:pt idx="10">
                  <c:v>HRB50025*12</c:v>
                </c:pt>
                <c:pt idx="11">
                  <c:v>HRB40022*7</c:v>
                </c:pt>
                <c:pt idx="12">
                  <c:v>HRB40032*12</c:v>
                </c:pt>
                <c:pt idx="13">
                  <c:v>HRB400E抗震18*7</c:v>
                </c:pt>
                <c:pt idx="14">
                  <c:v>HRB400E抗震16*7</c:v>
                </c:pt>
                <c:pt idx="15">
                  <c:v>HRB40028*12</c:v>
                </c:pt>
                <c:pt idx="16">
                  <c:v>HRB500E抗震22*12</c:v>
                </c:pt>
                <c:pt idx="17">
                  <c:v>HTRB600E抗震22*9</c:v>
                </c:pt>
                <c:pt idx="18">
                  <c:v>HRB40016*12</c:v>
                </c:pt>
                <c:pt idx="19">
                  <c:v>HTRB600E抗震28*12</c:v>
                </c:pt>
                <c:pt idx="20">
                  <c:v>HRB500E抗震32*12</c:v>
                </c:pt>
                <c:pt idx="21">
                  <c:v>HRB500E抗震20*9</c:v>
                </c:pt>
                <c:pt idx="22">
                  <c:v>HRB40012*12</c:v>
                </c:pt>
                <c:pt idx="23">
                  <c:v>HRB400E抗震25*12</c:v>
                </c:pt>
                <c:pt idx="24">
                  <c:v>HRB40025*12</c:v>
                </c:pt>
                <c:pt idx="25">
                  <c:v>HRB40032*9</c:v>
                </c:pt>
                <c:pt idx="26">
                  <c:v>HRB400E抗震28*12</c:v>
                </c:pt>
                <c:pt idx="27">
                  <c:v>HRB400E抗震32*12</c:v>
                </c:pt>
                <c:pt idx="28">
                  <c:v>HTRB600E抗震22*12</c:v>
                </c:pt>
                <c:pt idx="29">
                  <c:v>HRB40020*12</c:v>
                </c:pt>
                <c:pt idx="30">
                  <c:v>HRB50016*12</c:v>
                </c:pt>
                <c:pt idx="31">
                  <c:v>HRB400E抗震28*9</c:v>
                </c:pt>
                <c:pt idx="32">
                  <c:v>HRB400E抗震32*9</c:v>
                </c:pt>
                <c:pt idx="33">
                  <c:v>HTRB600E抗震18*12</c:v>
                </c:pt>
                <c:pt idx="34">
                  <c:v>HRB500E抗震20*12</c:v>
                </c:pt>
                <c:pt idx="35">
                  <c:v>HRB40022*12</c:v>
                </c:pt>
                <c:pt idx="36">
                  <c:v>HRB400E抗震14*12</c:v>
                </c:pt>
                <c:pt idx="37">
                  <c:v>HRB400E抗震12*12</c:v>
                </c:pt>
                <c:pt idx="38">
                  <c:v>HRB500E抗震18*12</c:v>
                </c:pt>
                <c:pt idx="39">
                  <c:v>HRB40028*9</c:v>
                </c:pt>
                <c:pt idx="40">
                  <c:v>HRB40014*12</c:v>
                </c:pt>
                <c:pt idx="41">
                  <c:v>HRB400E抗震16*12</c:v>
                </c:pt>
                <c:pt idx="42">
                  <c:v>HRB40018*12</c:v>
                </c:pt>
                <c:pt idx="43">
                  <c:v>HTRB60012*12</c:v>
                </c:pt>
                <c:pt idx="44">
                  <c:v>HTRB600E抗震16*12</c:v>
                </c:pt>
                <c:pt idx="45">
                  <c:v>HRB50020*12</c:v>
                </c:pt>
                <c:pt idx="46">
                  <c:v>HRB400E抗震25*9</c:v>
                </c:pt>
                <c:pt idx="47">
                  <c:v>HTRB600E抗震25*9</c:v>
                </c:pt>
                <c:pt idx="48">
                  <c:v>HRB400E抗震18*12</c:v>
                </c:pt>
                <c:pt idx="49">
                  <c:v>HRB40012*9</c:v>
                </c:pt>
                <c:pt idx="50">
                  <c:v>HRB40025*9</c:v>
                </c:pt>
                <c:pt idx="51">
                  <c:v>HRB400E抗震20*12</c:v>
                </c:pt>
                <c:pt idx="52">
                  <c:v>HRB400E抗震22*12</c:v>
                </c:pt>
                <c:pt idx="53">
                  <c:v>HTRB600E抗震14*12</c:v>
                </c:pt>
                <c:pt idx="54">
                  <c:v>HRB40014*9</c:v>
                </c:pt>
                <c:pt idx="55">
                  <c:v>HRB400E抗震12*9</c:v>
                </c:pt>
                <c:pt idx="56">
                  <c:v>HRB40016*9</c:v>
                </c:pt>
                <c:pt idx="57">
                  <c:v>HRB400E抗震14*9</c:v>
                </c:pt>
                <c:pt idx="58">
                  <c:v>HRB400E抗震16*9</c:v>
                </c:pt>
                <c:pt idx="59">
                  <c:v>HRB400E抗震22*9</c:v>
                </c:pt>
                <c:pt idx="60">
                  <c:v>HRB40018*9</c:v>
                </c:pt>
                <c:pt idx="61">
                  <c:v>HRB40022*9</c:v>
                </c:pt>
                <c:pt idx="62">
                  <c:v>HRB500E抗震22*9</c:v>
                </c:pt>
                <c:pt idx="63">
                  <c:v>HRB40020*9</c:v>
                </c:pt>
                <c:pt idx="64">
                  <c:v>HRB400E抗震18*9</c:v>
                </c:pt>
                <c:pt idx="65">
                  <c:v>HRB400E抗震20*9</c:v>
                </c:pt>
                <c:pt idx="66">
                  <c:v>HTRB600E抗震20*9</c:v>
                </c:pt>
              </c:strCache>
            </c:strRef>
          </c:cat>
          <c:val>
            <c:numRef>
              <c:f>Sheet2!$D$2:$D$69</c:f>
              <c:numCache>
                <c:formatCode>General</c:formatCode>
                <c:ptCount val="67"/>
                <c:pt idx="0">
                  <c:v>45.815</c:v>
                </c:pt>
                <c:pt idx="1">
                  <c:v>39.9168</c:v>
                </c:pt>
                <c:pt idx="2">
                  <c:v>38.5385</c:v>
                </c:pt>
                <c:pt idx="3">
                  <c:v>36.7752</c:v>
                </c:pt>
                <c:pt idx="4">
                  <c:v>34.2852631578947</c:v>
                </c:pt>
                <c:pt idx="5">
                  <c:v>33.6</c:v>
                </c:pt>
                <c:pt idx="6">
                  <c:v>32.8058947368421</c:v>
                </c:pt>
                <c:pt idx="7">
                  <c:v>31.1523055555556</c:v>
                </c:pt>
                <c:pt idx="8">
                  <c:v>30.2027777777778</c:v>
                </c:pt>
                <c:pt idx="9">
                  <c:v>29.8628571428571</c:v>
                </c:pt>
                <c:pt idx="10">
                  <c:v>28.728</c:v>
                </c:pt>
                <c:pt idx="11">
                  <c:v>28.49625</c:v>
                </c:pt>
                <c:pt idx="12">
                  <c:v>26.9849673202614</c:v>
                </c:pt>
                <c:pt idx="13">
                  <c:v>26.5922222222222</c:v>
                </c:pt>
                <c:pt idx="14">
                  <c:v>24.8875</c:v>
                </c:pt>
                <c:pt idx="15">
                  <c:v>24.5579249146758</c:v>
                </c:pt>
                <c:pt idx="16">
                  <c:v>23.4675</c:v>
                </c:pt>
                <c:pt idx="17">
                  <c:v>23.4228</c:v>
                </c:pt>
                <c:pt idx="18">
                  <c:v>22.745927672956</c:v>
                </c:pt>
                <c:pt idx="19">
                  <c:v>21.3856</c:v>
                </c:pt>
                <c:pt idx="20">
                  <c:v>20.8466666666667</c:v>
                </c:pt>
                <c:pt idx="21">
                  <c:v>20.3775</c:v>
                </c:pt>
                <c:pt idx="22">
                  <c:v>19.395527027027</c:v>
                </c:pt>
                <c:pt idx="23">
                  <c:v>19.3686557377049</c:v>
                </c:pt>
                <c:pt idx="24">
                  <c:v>18.9550754716981</c:v>
                </c:pt>
                <c:pt idx="25">
                  <c:v>18.8017627118644</c:v>
                </c:pt>
                <c:pt idx="26">
                  <c:v>18.786750877193</c:v>
                </c:pt>
                <c:pt idx="27">
                  <c:v>18.55</c:v>
                </c:pt>
                <c:pt idx="28">
                  <c:v>18.3549375</c:v>
                </c:pt>
                <c:pt idx="29">
                  <c:v>18.0367915407855</c:v>
                </c:pt>
                <c:pt idx="30">
                  <c:v>17.731</c:v>
                </c:pt>
                <c:pt idx="31">
                  <c:v>17.7145084745763</c:v>
                </c:pt>
                <c:pt idx="32">
                  <c:v>17.3525844155844</c:v>
                </c:pt>
                <c:pt idx="33">
                  <c:v>17.0666666666667</c:v>
                </c:pt>
                <c:pt idx="34">
                  <c:v>16.8510357142857</c:v>
                </c:pt>
                <c:pt idx="35">
                  <c:v>16.794735576923</c:v>
                </c:pt>
                <c:pt idx="36">
                  <c:v>16.4673</c:v>
                </c:pt>
                <c:pt idx="37">
                  <c:v>16.1261752988048</c:v>
                </c:pt>
                <c:pt idx="38">
                  <c:v>16.0421052631579</c:v>
                </c:pt>
                <c:pt idx="39">
                  <c:v>15.8312418300654</c:v>
                </c:pt>
                <c:pt idx="40">
                  <c:v>15.5766246418338</c:v>
                </c:pt>
                <c:pt idx="41">
                  <c:v>15.3668666666667</c:v>
                </c:pt>
                <c:pt idx="42">
                  <c:v>15.1761467889908</c:v>
                </c:pt>
                <c:pt idx="43">
                  <c:v>14.7168421052632</c:v>
                </c:pt>
                <c:pt idx="44">
                  <c:v>14.4123636363636</c:v>
                </c:pt>
                <c:pt idx="45">
                  <c:v>13.7518</c:v>
                </c:pt>
                <c:pt idx="46">
                  <c:v>13.3886580882355</c:v>
                </c:pt>
                <c:pt idx="47">
                  <c:v>12.7512</c:v>
                </c:pt>
                <c:pt idx="48">
                  <c:v>12.7066666666667</c:v>
                </c:pt>
                <c:pt idx="49">
                  <c:v>12.3993704789839</c:v>
                </c:pt>
                <c:pt idx="50">
                  <c:v>11.9098164705883</c:v>
                </c:pt>
                <c:pt idx="51">
                  <c:v>11.810976127321</c:v>
                </c:pt>
                <c:pt idx="52">
                  <c:v>11.6986970509383</c:v>
                </c:pt>
                <c:pt idx="53">
                  <c:v>11.4235238095238</c:v>
                </c:pt>
                <c:pt idx="54">
                  <c:v>11.316212357361</c:v>
                </c:pt>
                <c:pt idx="55">
                  <c:v>11.050932989691</c:v>
                </c:pt>
                <c:pt idx="56">
                  <c:v>10.9422746981691</c:v>
                </c:pt>
                <c:pt idx="57">
                  <c:v>10.6727419847325</c:v>
                </c:pt>
                <c:pt idx="58">
                  <c:v>10.3367027655121</c:v>
                </c:pt>
                <c:pt idx="59">
                  <c:v>10.1972364273206</c:v>
                </c:pt>
                <c:pt idx="60">
                  <c:v>10.0739309210524</c:v>
                </c:pt>
                <c:pt idx="61">
                  <c:v>9.84051497975736</c:v>
                </c:pt>
                <c:pt idx="62">
                  <c:v>9.834</c:v>
                </c:pt>
                <c:pt idx="63">
                  <c:v>9.78483009331307</c:v>
                </c:pt>
                <c:pt idx="64">
                  <c:v>9.6820822065983</c:v>
                </c:pt>
                <c:pt idx="65">
                  <c:v>9.66201719197739</c:v>
                </c:pt>
                <c:pt idx="66">
                  <c:v>8.892</c:v>
                </c:pt>
              </c:numCache>
            </c:numRef>
          </c:val>
        </c:ser>
        <c:dLbls>
          <c:showLegendKey val="0"/>
          <c:showVal val="0"/>
          <c:showCatName val="0"/>
          <c:showSerName val="0"/>
          <c:showPercent val="0"/>
          <c:showBubbleSize val="0"/>
        </c:dLbls>
        <c:gapWidth val="219"/>
        <c:overlap val="-27"/>
        <c:axId val="107096528"/>
        <c:axId val="107101520"/>
        <c:extLst>
          <c:ext xmlns:c15="http://schemas.microsoft.com/office/drawing/2012/chart" uri="{02D57815-91ED-43cb-92C2-25804820EDAC}">
            <c15:filteredBarSeries>
              <c15:ser>
                <c:idx val="0"/>
                <c:order val="0"/>
                <c:tx>
                  <c:strRef>
                    <c:extLst>
                      <c:ext uri="{02D57815-91ED-43cb-92C2-25804820EDAC}">
                        <c15:formulaRef>
                          <c15:sqref>Sheet2!$B$1</c15:sqref>
                        </c15:formulaRef>
                      </c:ext>
                    </c:extLst>
                    <c:strCache>
                      <c:ptCount val="1"/>
                      <c:pt idx="0">
                        <c:v>IK</c:v>
                      </c:pt>
                    </c:strCache>
                  </c:strRef>
                </c:tx>
                <c:spPr>
                  <a:solidFill>
                    <a:schemeClr val="accent1"/>
                  </a:solidFill>
                  <a:ln>
                    <a:noFill/>
                  </a:ln>
                  <a:effectLst/>
                </c:spPr>
                <c:invertIfNegative val="0"/>
                <c:dLbls>
                  <c:delete val="1"/>
                </c:dLbls>
                <c:cat>
                  <c:strRef>
                    <c:extLst>
                      <c:ext uri="{02D57815-91ED-43cb-92C2-25804820EDAC}">
                        <c15:fullRef>
                          <c15:sqref/>
                        </c15:fullRef>
                        <c15:formulaRef>
                          <c15:sqref>Sheet2!$A$2:$A$69</c15:sqref>
                        </c15:formulaRef>
                      </c:ext>
                    </c:extLst>
                    <c:strCache>
                      <c:ptCount val="67"/>
                      <c:pt idx="0">
                        <c:v>HRB400E抗震25*14</c:v>
                      </c:pt>
                      <c:pt idx="1">
                        <c:v>HTRB60025*9</c:v>
                      </c:pt>
                      <c:pt idx="2">
                        <c:v>HRB400E抗震25*7</c:v>
                      </c:pt>
                      <c:pt idx="3">
                        <c:v>HTRB600E抗震25*12</c:v>
                      </c:pt>
                      <c:pt idx="4">
                        <c:v>HRB500E抗震25*9</c:v>
                      </c:pt>
                      <c:pt idx="5">
                        <c:v>HRB500E抗震25*12</c:v>
                      </c:pt>
                      <c:pt idx="6">
                        <c:v>HRB500E抗震28*12</c:v>
                      </c:pt>
                      <c:pt idx="7">
                        <c:v>HTRB600E抗震20*12</c:v>
                      </c:pt>
                      <c:pt idx="8">
                        <c:v>HRB40020*7</c:v>
                      </c:pt>
                      <c:pt idx="9">
                        <c:v>HRB500E抗震14*9</c:v>
                      </c:pt>
                      <c:pt idx="10">
                        <c:v>HRB50025*12</c:v>
                      </c:pt>
                      <c:pt idx="11">
                        <c:v>HRB40022*7</c:v>
                      </c:pt>
                      <c:pt idx="12">
                        <c:v>HRB40032*12</c:v>
                      </c:pt>
                      <c:pt idx="13">
                        <c:v>HRB400E抗震18*7</c:v>
                      </c:pt>
                      <c:pt idx="14">
                        <c:v>HRB400E抗震16*7</c:v>
                      </c:pt>
                      <c:pt idx="15">
                        <c:v>HRB40028*12</c:v>
                      </c:pt>
                      <c:pt idx="16">
                        <c:v>HRB500E抗震22*12</c:v>
                      </c:pt>
                      <c:pt idx="17">
                        <c:v>HTRB600E抗震22*9</c:v>
                      </c:pt>
                      <c:pt idx="18">
                        <c:v>HRB40016*12</c:v>
                      </c:pt>
                      <c:pt idx="19">
                        <c:v>HTRB600E抗震28*12</c:v>
                      </c:pt>
                      <c:pt idx="20">
                        <c:v>HRB500E抗震32*12</c:v>
                      </c:pt>
                      <c:pt idx="21">
                        <c:v>HRB500E抗震20*9</c:v>
                      </c:pt>
                      <c:pt idx="22">
                        <c:v>HRB40012*12</c:v>
                      </c:pt>
                      <c:pt idx="23">
                        <c:v>HRB400E抗震25*12</c:v>
                      </c:pt>
                      <c:pt idx="24">
                        <c:v>HRB40025*12</c:v>
                      </c:pt>
                      <c:pt idx="25">
                        <c:v>HRB40032*9</c:v>
                      </c:pt>
                      <c:pt idx="26">
                        <c:v>HRB400E抗震28*12</c:v>
                      </c:pt>
                      <c:pt idx="27">
                        <c:v>HRB400E抗震32*12</c:v>
                      </c:pt>
                      <c:pt idx="28">
                        <c:v>HTRB600E抗震22*12</c:v>
                      </c:pt>
                      <c:pt idx="29">
                        <c:v>HRB40020*12</c:v>
                      </c:pt>
                      <c:pt idx="30">
                        <c:v>HRB50016*12</c:v>
                      </c:pt>
                      <c:pt idx="31">
                        <c:v>HRB400E抗震28*9</c:v>
                      </c:pt>
                      <c:pt idx="32">
                        <c:v>HRB400E抗震32*9</c:v>
                      </c:pt>
                      <c:pt idx="33">
                        <c:v>HTRB600E抗震18*12</c:v>
                      </c:pt>
                      <c:pt idx="34">
                        <c:v>HRB500E抗震20*12</c:v>
                      </c:pt>
                      <c:pt idx="35">
                        <c:v>HRB40022*12</c:v>
                      </c:pt>
                      <c:pt idx="36">
                        <c:v>HRB400E抗震14*12</c:v>
                      </c:pt>
                      <c:pt idx="37">
                        <c:v>HRB400E抗震12*12</c:v>
                      </c:pt>
                      <c:pt idx="38">
                        <c:v>HRB500E抗震18*12</c:v>
                      </c:pt>
                      <c:pt idx="39">
                        <c:v>HRB40028*9</c:v>
                      </c:pt>
                      <c:pt idx="40">
                        <c:v>HRB40014*12</c:v>
                      </c:pt>
                      <c:pt idx="41">
                        <c:v>HRB400E抗震16*12</c:v>
                      </c:pt>
                      <c:pt idx="42">
                        <c:v>HRB40018*12</c:v>
                      </c:pt>
                      <c:pt idx="43">
                        <c:v>HTRB60012*12</c:v>
                      </c:pt>
                      <c:pt idx="44">
                        <c:v>HTRB600E抗震16*12</c:v>
                      </c:pt>
                      <c:pt idx="45">
                        <c:v>HRB50020*12</c:v>
                      </c:pt>
                      <c:pt idx="46">
                        <c:v>HRB400E抗震25*9</c:v>
                      </c:pt>
                      <c:pt idx="47">
                        <c:v>HTRB600E抗震25*9</c:v>
                      </c:pt>
                      <c:pt idx="48">
                        <c:v>HRB400E抗震18*12</c:v>
                      </c:pt>
                      <c:pt idx="49">
                        <c:v>HRB40012*9</c:v>
                      </c:pt>
                      <c:pt idx="50">
                        <c:v>HRB40025*9</c:v>
                      </c:pt>
                      <c:pt idx="51">
                        <c:v>HRB400E抗震20*12</c:v>
                      </c:pt>
                      <c:pt idx="52">
                        <c:v>HRB400E抗震22*12</c:v>
                      </c:pt>
                      <c:pt idx="53">
                        <c:v>HTRB600E抗震14*12</c:v>
                      </c:pt>
                      <c:pt idx="54">
                        <c:v>HRB40014*9</c:v>
                      </c:pt>
                      <c:pt idx="55">
                        <c:v>HRB400E抗震12*9</c:v>
                      </c:pt>
                      <c:pt idx="56">
                        <c:v>HRB40016*9</c:v>
                      </c:pt>
                      <c:pt idx="57">
                        <c:v>HRB400E抗震14*9</c:v>
                      </c:pt>
                      <c:pt idx="58">
                        <c:v>HRB400E抗震16*9</c:v>
                      </c:pt>
                      <c:pt idx="59">
                        <c:v>HRB400E抗震22*9</c:v>
                      </c:pt>
                      <c:pt idx="60">
                        <c:v>HRB40018*9</c:v>
                      </c:pt>
                      <c:pt idx="61">
                        <c:v>HRB40022*9</c:v>
                      </c:pt>
                      <c:pt idx="62">
                        <c:v>HRB500E抗震22*9</c:v>
                      </c:pt>
                      <c:pt idx="63">
                        <c:v>HRB40020*9</c:v>
                      </c:pt>
                      <c:pt idx="64">
                        <c:v>HRB400E抗震18*9</c:v>
                      </c:pt>
                      <c:pt idx="65">
                        <c:v>HRB400E抗震20*9</c:v>
                      </c:pt>
                      <c:pt idx="66">
                        <c:v>HTRB600E抗震20*9</c:v>
                      </c:pt>
                    </c:strCache>
                  </c:strRef>
                </c:cat>
                <c:val>
                  <c:numRef>
                    <c:extLst>
                      <c:ext uri="{02D57815-91ED-43cb-92C2-25804820EDAC}">
                        <c15:formulaRef>
                          <c15:sqref>Sheet2!$B$2:$B$69</c15:sqref>
                        </c15:formulaRef>
                      </c:ext>
                    </c:extLst>
                    <c:numCache>
                      <c:formatCode>General</c:formatCode>
                      <c:ptCount val="67"/>
                      <c:pt idx="0">
                        <c:v>3</c:v>
                      </c:pt>
                      <c:pt idx="1">
                        <c:v>10</c:v>
                      </c:pt>
                      <c:pt idx="2">
                        <c:v>8</c:v>
                      </c:pt>
                      <c:pt idx="3">
                        <c:v>30</c:v>
                      </c:pt>
                      <c:pt idx="4">
                        <c:v>19</c:v>
                      </c:pt>
                      <c:pt idx="5">
                        <c:v>33</c:v>
                      </c:pt>
                      <c:pt idx="6">
                        <c:v>19</c:v>
                      </c:pt>
                      <c:pt idx="7">
                        <c:v>36</c:v>
                      </c:pt>
                      <c:pt idx="8">
                        <c:v>18</c:v>
                      </c:pt>
                      <c:pt idx="9">
                        <c:v>7</c:v>
                      </c:pt>
                      <c:pt idx="10">
                        <c:v>11</c:v>
                      </c:pt>
                      <c:pt idx="11">
                        <c:v>12</c:v>
                      </c:pt>
                      <c:pt idx="12">
                        <c:v>153</c:v>
                      </c:pt>
                      <c:pt idx="13">
                        <c:v>18</c:v>
                      </c:pt>
                      <c:pt idx="14">
                        <c:v>4</c:v>
                      </c:pt>
                      <c:pt idx="15">
                        <c:v>293</c:v>
                      </c:pt>
                      <c:pt idx="16">
                        <c:v>32</c:v>
                      </c:pt>
                      <c:pt idx="17">
                        <c:v>15</c:v>
                      </c:pt>
                      <c:pt idx="18">
                        <c:v>636</c:v>
                      </c:pt>
                      <c:pt idx="19">
                        <c:v>5</c:v>
                      </c:pt>
                      <c:pt idx="20">
                        <c:v>15</c:v>
                      </c:pt>
                      <c:pt idx="21">
                        <c:v>12</c:v>
                      </c:pt>
                      <c:pt idx="22">
                        <c:v>370</c:v>
                      </c:pt>
                      <c:pt idx="23">
                        <c:v>549</c:v>
                      </c:pt>
                      <c:pt idx="24">
                        <c:v>636</c:v>
                      </c:pt>
                      <c:pt idx="25">
                        <c:v>236</c:v>
                      </c:pt>
                      <c:pt idx="26">
                        <c:v>285</c:v>
                      </c:pt>
                      <c:pt idx="27">
                        <c:v>179</c:v>
                      </c:pt>
                      <c:pt idx="28">
                        <c:v>32</c:v>
                      </c:pt>
                      <c:pt idx="29">
                        <c:v>331</c:v>
                      </c:pt>
                      <c:pt idx="30">
                        <c:v>4</c:v>
                      </c:pt>
                      <c:pt idx="31">
                        <c:v>472</c:v>
                      </c:pt>
                      <c:pt idx="32">
                        <c:v>308</c:v>
                      </c:pt>
                      <c:pt idx="33">
                        <c:v>27</c:v>
                      </c:pt>
                      <c:pt idx="34">
                        <c:v>28</c:v>
                      </c:pt>
                      <c:pt idx="35">
                        <c:v>416</c:v>
                      </c:pt>
                      <c:pt idx="36">
                        <c:v>240</c:v>
                      </c:pt>
                      <c:pt idx="37">
                        <c:v>251</c:v>
                      </c:pt>
                      <c:pt idx="38">
                        <c:v>19</c:v>
                      </c:pt>
                      <c:pt idx="39">
                        <c:v>612</c:v>
                      </c:pt>
                      <c:pt idx="40">
                        <c:v>349</c:v>
                      </c:pt>
                      <c:pt idx="41">
                        <c:v>330</c:v>
                      </c:pt>
                      <c:pt idx="42">
                        <c:v>436</c:v>
                      </c:pt>
                      <c:pt idx="43">
                        <c:v>19</c:v>
                      </c:pt>
                      <c:pt idx="44">
                        <c:v>22</c:v>
                      </c:pt>
                      <c:pt idx="45">
                        <c:v>5</c:v>
                      </c:pt>
                      <c:pt idx="46">
                        <c:v>3264</c:v>
                      </c:pt>
                      <c:pt idx="47">
                        <c:v>5</c:v>
                      </c:pt>
                      <c:pt idx="48">
                        <c:v>360</c:v>
                      </c:pt>
                      <c:pt idx="49">
                        <c:v>9207</c:v>
                      </c:pt>
                      <c:pt idx="50">
                        <c:v>4675</c:v>
                      </c:pt>
                      <c:pt idx="51">
                        <c:v>377</c:v>
                      </c:pt>
                      <c:pt idx="52">
                        <c:v>373</c:v>
                      </c:pt>
                      <c:pt idx="53">
                        <c:v>21</c:v>
                      </c:pt>
                      <c:pt idx="54">
                        <c:v>7186</c:v>
                      </c:pt>
                      <c:pt idx="55">
                        <c:v>4656</c:v>
                      </c:pt>
                      <c:pt idx="56">
                        <c:v>7703</c:v>
                      </c:pt>
                      <c:pt idx="57">
                        <c:v>3930</c:v>
                      </c:pt>
                      <c:pt idx="58">
                        <c:v>4303</c:v>
                      </c:pt>
                      <c:pt idx="59">
                        <c:v>2855</c:v>
                      </c:pt>
                      <c:pt idx="60">
                        <c:v>4864</c:v>
                      </c:pt>
                      <c:pt idx="61">
                        <c:v>3705</c:v>
                      </c:pt>
                      <c:pt idx="62">
                        <c:v>3</c:v>
                      </c:pt>
                      <c:pt idx="63">
                        <c:v>5144</c:v>
                      </c:pt>
                      <c:pt idx="64">
                        <c:v>3698</c:v>
                      </c:pt>
                      <c:pt idx="65">
                        <c:v>3141</c:v>
                      </c:pt>
                      <c:pt idx="66">
                        <c:v>1</c:v>
                      </c:pt>
                    </c:numCache>
                  </c:numRef>
                </c:val>
              </c15:ser>
            </c15:filteredBarSeries>
            <c15:filteredBarSeries>
              <c15:ser>
                <c:idx val="1"/>
                <c:order val="1"/>
                <c:tx>
                  <c:strRef>
                    <c:extLst>
                      <c:ext uri="{02D57815-91ED-43cb-92C2-25804820EDAC}">
                        <c15:formulaRef>
                          <c15:sqref>Sheet2!$C$1</c15:sqref>
                        </c15:formulaRef>
                      </c:ext>
                    </c:extLst>
                    <c:strCache>
                      <c:ptCount val="1"/>
                      <c:pt idx="0">
                        <c:v>IQ</c:v>
                      </c:pt>
                    </c:strCache>
                  </c:strRef>
                </c:tx>
                <c:spPr>
                  <a:solidFill>
                    <a:schemeClr val="accent2"/>
                  </a:solidFill>
                  <a:ln>
                    <a:noFill/>
                  </a:ln>
                  <a:effectLst/>
                </c:spPr>
                <c:invertIfNegative val="0"/>
                <c:dLbls>
                  <c:delete val="1"/>
                </c:dLbls>
                <c:cat>
                  <c:strRef>
                    <c:extLst>
                      <c:ext uri="{02D57815-91ED-43cb-92C2-25804820EDAC}">
                        <c15:fullRef>
                          <c15:sqref/>
                        </c15:fullRef>
                        <c15:formulaRef>
                          <c15:sqref>Sheet2!$A$2:$A$69</c15:sqref>
                        </c15:formulaRef>
                      </c:ext>
                    </c:extLst>
                    <c:strCache>
                      <c:ptCount val="67"/>
                      <c:pt idx="0">
                        <c:v>HRB400E抗震25*14</c:v>
                      </c:pt>
                      <c:pt idx="1">
                        <c:v>HTRB60025*9</c:v>
                      </c:pt>
                      <c:pt idx="2">
                        <c:v>HRB400E抗震25*7</c:v>
                      </c:pt>
                      <c:pt idx="3">
                        <c:v>HTRB600E抗震25*12</c:v>
                      </c:pt>
                      <c:pt idx="4">
                        <c:v>HRB500E抗震25*9</c:v>
                      </c:pt>
                      <c:pt idx="5">
                        <c:v>HRB500E抗震25*12</c:v>
                      </c:pt>
                      <c:pt idx="6">
                        <c:v>HRB500E抗震28*12</c:v>
                      </c:pt>
                      <c:pt idx="7">
                        <c:v>HTRB600E抗震20*12</c:v>
                      </c:pt>
                      <c:pt idx="8">
                        <c:v>HRB40020*7</c:v>
                      </c:pt>
                      <c:pt idx="9">
                        <c:v>HRB500E抗震14*9</c:v>
                      </c:pt>
                      <c:pt idx="10">
                        <c:v>HRB50025*12</c:v>
                      </c:pt>
                      <c:pt idx="11">
                        <c:v>HRB40022*7</c:v>
                      </c:pt>
                      <c:pt idx="12">
                        <c:v>HRB40032*12</c:v>
                      </c:pt>
                      <c:pt idx="13">
                        <c:v>HRB400E抗震18*7</c:v>
                      </c:pt>
                      <c:pt idx="14">
                        <c:v>HRB400E抗震16*7</c:v>
                      </c:pt>
                      <c:pt idx="15">
                        <c:v>HRB40028*12</c:v>
                      </c:pt>
                      <c:pt idx="16">
                        <c:v>HRB500E抗震22*12</c:v>
                      </c:pt>
                      <c:pt idx="17">
                        <c:v>HTRB600E抗震22*9</c:v>
                      </c:pt>
                      <c:pt idx="18">
                        <c:v>HRB40016*12</c:v>
                      </c:pt>
                      <c:pt idx="19">
                        <c:v>HTRB600E抗震28*12</c:v>
                      </c:pt>
                      <c:pt idx="20">
                        <c:v>HRB500E抗震32*12</c:v>
                      </c:pt>
                      <c:pt idx="21">
                        <c:v>HRB500E抗震20*9</c:v>
                      </c:pt>
                      <c:pt idx="22">
                        <c:v>HRB40012*12</c:v>
                      </c:pt>
                      <c:pt idx="23">
                        <c:v>HRB400E抗震25*12</c:v>
                      </c:pt>
                      <c:pt idx="24">
                        <c:v>HRB40025*12</c:v>
                      </c:pt>
                      <c:pt idx="25">
                        <c:v>HRB40032*9</c:v>
                      </c:pt>
                      <c:pt idx="26">
                        <c:v>HRB400E抗震28*12</c:v>
                      </c:pt>
                      <c:pt idx="27">
                        <c:v>HRB400E抗震32*12</c:v>
                      </c:pt>
                      <c:pt idx="28">
                        <c:v>HTRB600E抗震22*12</c:v>
                      </c:pt>
                      <c:pt idx="29">
                        <c:v>HRB40020*12</c:v>
                      </c:pt>
                      <c:pt idx="30">
                        <c:v>HRB50016*12</c:v>
                      </c:pt>
                      <c:pt idx="31">
                        <c:v>HRB400E抗震28*9</c:v>
                      </c:pt>
                      <c:pt idx="32">
                        <c:v>HRB400E抗震32*9</c:v>
                      </c:pt>
                      <c:pt idx="33">
                        <c:v>HTRB600E抗震18*12</c:v>
                      </c:pt>
                      <c:pt idx="34">
                        <c:v>HRB500E抗震20*12</c:v>
                      </c:pt>
                      <c:pt idx="35">
                        <c:v>HRB40022*12</c:v>
                      </c:pt>
                      <c:pt idx="36">
                        <c:v>HRB400E抗震14*12</c:v>
                      </c:pt>
                      <c:pt idx="37">
                        <c:v>HRB400E抗震12*12</c:v>
                      </c:pt>
                      <c:pt idx="38">
                        <c:v>HRB500E抗震18*12</c:v>
                      </c:pt>
                      <c:pt idx="39">
                        <c:v>HRB40028*9</c:v>
                      </c:pt>
                      <c:pt idx="40">
                        <c:v>HRB40014*12</c:v>
                      </c:pt>
                      <c:pt idx="41">
                        <c:v>HRB400E抗震16*12</c:v>
                      </c:pt>
                      <c:pt idx="42">
                        <c:v>HRB40018*12</c:v>
                      </c:pt>
                      <c:pt idx="43">
                        <c:v>HTRB60012*12</c:v>
                      </c:pt>
                      <c:pt idx="44">
                        <c:v>HTRB600E抗震16*12</c:v>
                      </c:pt>
                      <c:pt idx="45">
                        <c:v>HRB50020*12</c:v>
                      </c:pt>
                      <c:pt idx="46">
                        <c:v>HRB400E抗震25*9</c:v>
                      </c:pt>
                      <c:pt idx="47">
                        <c:v>HTRB600E抗震25*9</c:v>
                      </c:pt>
                      <c:pt idx="48">
                        <c:v>HRB400E抗震18*12</c:v>
                      </c:pt>
                      <c:pt idx="49">
                        <c:v>HRB40012*9</c:v>
                      </c:pt>
                      <c:pt idx="50">
                        <c:v>HRB40025*9</c:v>
                      </c:pt>
                      <c:pt idx="51">
                        <c:v>HRB400E抗震20*12</c:v>
                      </c:pt>
                      <c:pt idx="52">
                        <c:v>HRB400E抗震22*12</c:v>
                      </c:pt>
                      <c:pt idx="53">
                        <c:v>HTRB600E抗震14*12</c:v>
                      </c:pt>
                      <c:pt idx="54">
                        <c:v>HRB40014*9</c:v>
                      </c:pt>
                      <c:pt idx="55">
                        <c:v>HRB400E抗震12*9</c:v>
                      </c:pt>
                      <c:pt idx="56">
                        <c:v>HRB40016*9</c:v>
                      </c:pt>
                      <c:pt idx="57">
                        <c:v>HRB400E抗震14*9</c:v>
                      </c:pt>
                      <c:pt idx="58">
                        <c:v>HRB400E抗震16*9</c:v>
                      </c:pt>
                      <c:pt idx="59">
                        <c:v>HRB400E抗震22*9</c:v>
                      </c:pt>
                      <c:pt idx="60">
                        <c:v>HRB40018*9</c:v>
                      </c:pt>
                      <c:pt idx="61">
                        <c:v>HRB40022*9</c:v>
                      </c:pt>
                      <c:pt idx="62">
                        <c:v>HRB500E抗震22*9</c:v>
                      </c:pt>
                      <c:pt idx="63">
                        <c:v>HRB40020*9</c:v>
                      </c:pt>
                      <c:pt idx="64">
                        <c:v>HRB400E抗震18*9</c:v>
                      </c:pt>
                      <c:pt idx="65">
                        <c:v>HRB400E抗震20*9</c:v>
                      </c:pt>
                      <c:pt idx="66">
                        <c:v>HTRB600E抗震20*9</c:v>
                      </c:pt>
                    </c:strCache>
                  </c:strRef>
                </c:cat>
                <c:val>
                  <c:numRef>
                    <c:extLst>
                      <c:ext uri="{02D57815-91ED-43cb-92C2-25804820EDAC}">
                        <c15:formulaRef>
                          <c15:sqref>Sheet2!$C$2:$C$69</c15:sqref>
                        </c15:formulaRef>
                      </c:ext>
                    </c:extLst>
                    <c:numCache>
                      <c:formatCode>General</c:formatCode>
                      <c:ptCount val="67"/>
                      <c:pt idx="0">
                        <c:v>137.445</c:v>
                      </c:pt>
                      <c:pt idx="1">
                        <c:v>399.168</c:v>
                      </c:pt>
                      <c:pt idx="2">
                        <c:v>308.308</c:v>
                      </c:pt>
                      <c:pt idx="3">
                        <c:v>1103.256</c:v>
                      </c:pt>
                      <c:pt idx="4">
                        <c:v>651.42</c:v>
                      </c:pt>
                      <c:pt idx="5">
                        <c:v>1108.8</c:v>
                      </c:pt>
                      <c:pt idx="6">
                        <c:v>623.312</c:v>
                      </c:pt>
                      <c:pt idx="7">
                        <c:v>1121.483</c:v>
                      </c:pt>
                      <c:pt idx="8">
                        <c:v>543.65</c:v>
                      </c:pt>
                      <c:pt idx="9">
                        <c:v>209.04</c:v>
                      </c:pt>
                      <c:pt idx="10">
                        <c:v>316.008</c:v>
                      </c:pt>
                      <c:pt idx="11">
                        <c:v>341.955</c:v>
                      </c:pt>
                      <c:pt idx="12">
                        <c:v>4128.7</c:v>
                      </c:pt>
                      <c:pt idx="13">
                        <c:v>478.66</c:v>
                      </c:pt>
                      <c:pt idx="14">
                        <c:v>99.55</c:v>
                      </c:pt>
                      <c:pt idx="15">
                        <c:v>7195.472</c:v>
                      </c:pt>
                      <c:pt idx="16">
                        <c:v>750.96</c:v>
                      </c:pt>
                      <c:pt idx="17">
                        <c:v>351.342</c:v>
                      </c:pt>
                      <c:pt idx="18">
                        <c:v>14466.41</c:v>
                      </c:pt>
                      <c:pt idx="19">
                        <c:v>106.928</c:v>
                      </c:pt>
                      <c:pt idx="20">
                        <c:v>312.7</c:v>
                      </c:pt>
                      <c:pt idx="21">
                        <c:v>244.53</c:v>
                      </c:pt>
                      <c:pt idx="22">
                        <c:v>7176.34499999999</c:v>
                      </c:pt>
                      <c:pt idx="23">
                        <c:v>10633.392</c:v>
                      </c:pt>
                      <c:pt idx="24">
                        <c:v>12055.428</c:v>
                      </c:pt>
                      <c:pt idx="25">
                        <c:v>4437.216</c:v>
                      </c:pt>
                      <c:pt idx="26">
                        <c:v>5354.224</c:v>
                      </c:pt>
                      <c:pt idx="27">
                        <c:v>3320.45</c:v>
                      </c:pt>
                      <c:pt idx="28">
                        <c:v>587.358</c:v>
                      </c:pt>
                      <c:pt idx="29">
                        <c:v>5970.178</c:v>
                      </c:pt>
                      <c:pt idx="30">
                        <c:v>70.924</c:v>
                      </c:pt>
                      <c:pt idx="31">
                        <c:v>8361.24800000001</c:v>
                      </c:pt>
                      <c:pt idx="32">
                        <c:v>5344.596</c:v>
                      </c:pt>
                      <c:pt idx="33">
                        <c:v>460.8</c:v>
                      </c:pt>
                      <c:pt idx="34">
                        <c:v>471.829</c:v>
                      </c:pt>
                      <c:pt idx="35">
                        <c:v>6986.60999999998</c:v>
                      </c:pt>
                      <c:pt idx="36">
                        <c:v>3952.152</c:v>
                      </c:pt>
                      <c:pt idx="37">
                        <c:v>4047.67</c:v>
                      </c:pt>
                      <c:pt idx="38">
                        <c:v>304.8</c:v>
                      </c:pt>
                      <c:pt idx="39">
                        <c:v>9688.72000000002</c:v>
                      </c:pt>
                      <c:pt idx="40">
                        <c:v>5436.242</c:v>
                      </c:pt>
                      <c:pt idx="41">
                        <c:v>5071.066</c:v>
                      </c:pt>
                      <c:pt idx="42">
                        <c:v>6616.80000000001</c:v>
                      </c:pt>
                      <c:pt idx="43">
                        <c:v>279.62</c:v>
                      </c:pt>
                      <c:pt idx="44">
                        <c:v>317.072</c:v>
                      </c:pt>
                      <c:pt idx="45">
                        <c:v>68.759</c:v>
                      </c:pt>
                      <c:pt idx="46">
                        <c:v>43700.5800000005</c:v>
                      </c:pt>
                      <c:pt idx="47">
                        <c:v>63.756</c:v>
                      </c:pt>
                      <c:pt idx="48">
                        <c:v>4574.4</c:v>
                      </c:pt>
                      <c:pt idx="49">
                        <c:v>114161.004000005</c:v>
                      </c:pt>
                      <c:pt idx="50">
                        <c:v>55678.3920000003</c:v>
                      </c:pt>
                      <c:pt idx="51">
                        <c:v>4452.73800000001</c:v>
                      </c:pt>
                      <c:pt idx="52">
                        <c:v>4363.61399999999</c:v>
                      </c:pt>
                      <c:pt idx="53">
                        <c:v>239.894</c:v>
                      </c:pt>
                      <c:pt idx="54">
                        <c:v>81318.3019999964</c:v>
                      </c:pt>
                      <c:pt idx="55">
                        <c:v>51453.1440000013</c:v>
                      </c:pt>
                      <c:pt idx="56">
                        <c:v>84288.3419999967</c:v>
                      </c:pt>
                      <c:pt idx="57">
                        <c:v>41943.8759999989</c:v>
                      </c:pt>
                      <c:pt idx="58">
                        <c:v>44478.8319999988</c:v>
                      </c:pt>
                      <c:pt idx="59">
                        <c:v>29113.1100000002</c:v>
                      </c:pt>
                      <c:pt idx="60">
                        <c:v>48999.5999999987</c:v>
                      </c:pt>
                      <c:pt idx="61">
                        <c:v>36459.108000001</c:v>
                      </c:pt>
                      <c:pt idx="62">
                        <c:v>29.502</c:v>
                      </c:pt>
                      <c:pt idx="63">
                        <c:v>50333.1660000024</c:v>
                      </c:pt>
                      <c:pt idx="64">
                        <c:v>35804.3400000005</c:v>
                      </c:pt>
                      <c:pt idx="65">
                        <c:v>30348.396000001</c:v>
                      </c:pt>
                      <c:pt idx="66">
                        <c:v>8.892</c:v>
                      </c:pt>
                    </c:numCache>
                  </c:numRef>
                </c:val>
              </c15:ser>
            </c15:filteredBarSeries>
          </c:ext>
        </c:extLst>
      </c:barChart>
      <c:catAx>
        <c:axId val="10709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107101520"/>
        <c:crosses val="autoZero"/>
        <c:auto val="1"/>
        <c:lblAlgn val="ctr"/>
        <c:lblOffset val="100"/>
        <c:noMultiLvlLbl val="0"/>
      </c:catAx>
      <c:valAx>
        <c:axId val="10710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10709652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微软雅黑" panose="020B0503020204020204" pitchFamily="34" charset="-122"/>
          <a:ea typeface="微软雅黑" panose="020B0503020204020204" pitchFamily="3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680000"/>
        </p:xfrm>
        <a:graphic>
          <a:graphicData uri="http://schemas.openxmlformats.org/drawingml/2006/table">
            <a:tbl>
              <a:tblPr>
                <a:tableStyleId>{2D5ABB26-0587-4C30-8999-92F81FD0307C}</a:tableStyleId>
              </a:tblPr>
              <a:tblGrid>
                <a:gridCol w="1691680"/>
              </a:tblGrid>
              <a:tr h="936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数据分析</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模型建立</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编程求解</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272661"/>
            <a:ext cx="1691680" cy="926529"/>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项目简介</a:t>
              </a:r>
              <a:endParaRPr lang="zh-CN" altLang="en-US" sz="1800" dirty="0">
                <a:latin typeface="微软雅黑" panose="020B0503020204020204" pitchFamily="34" charset="-122"/>
                <a:ea typeface="微软雅黑"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680000"/>
        </p:xfrm>
        <a:graphic>
          <a:graphicData uri="http://schemas.openxmlformats.org/drawingml/2006/table">
            <a:tbl>
              <a:tblPr>
                <a:tableStyleId>{2D5ABB26-0587-4C30-8999-92F81FD0307C}</a:tableStyleId>
              </a:tblPr>
              <a:tblGrid>
                <a:gridCol w="1691680"/>
              </a:tblGrid>
              <a:tr h="936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项目简介</a:t>
                      </a:r>
                      <a:endPar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模型建立</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编程求解</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210764"/>
            <a:ext cx="1691680" cy="937550"/>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数据分析</a:t>
              </a:r>
              <a:endParaRPr lang="zh-CN" altLang="en-US" sz="1600" dirty="0">
                <a:latin typeface="微软雅黑" panose="020B0503020204020204" pitchFamily="34" charset="-122"/>
                <a:ea typeface="微软雅黑" panose="020B0503020204020204" pitchFamily="34" charset="-122"/>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680000"/>
        </p:xfrm>
        <a:graphic>
          <a:graphicData uri="http://schemas.openxmlformats.org/drawingml/2006/table">
            <a:tbl>
              <a:tblPr>
                <a:tableStyleId>{2D5ABB26-0587-4C30-8999-92F81FD0307C}</a:tableStyleId>
              </a:tblPr>
              <a:tblGrid>
                <a:gridCol w="1691680"/>
              </a:tblGrid>
              <a:tr h="936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项目简介</a:t>
                      </a:r>
                      <a:endPar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数据分析</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编程求解</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3125165"/>
            <a:ext cx="1691680" cy="960698"/>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模型建立</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680000"/>
        </p:xfrm>
        <a:graphic>
          <a:graphicData uri="http://schemas.openxmlformats.org/drawingml/2006/table">
            <a:tbl>
              <a:tblPr>
                <a:tableStyleId>{2D5ABB26-0587-4C30-8999-92F81FD0307C}</a:tableStyleId>
              </a:tblPr>
              <a:tblGrid>
                <a:gridCol w="1691680"/>
              </a:tblGrid>
              <a:tr h="936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项目简介</a:t>
                      </a:r>
                      <a:endPar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数据分析</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模型建立</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4074288"/>
            <a:ext cx="1691680" cy="937549"/>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编程求解</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680000"/>
        </p:xfrm>
        <a:graphic>
          <a:graphicData uri="http://schemas.openxmlformats.org/drawingml/2006/table">
            <a:tbl>
              <a:tblPr>
                <a:tableStyleId>{2D5ABB26-0587-4C30-8999-92F81FD0307C}</a:tableStyleId>
              </a:tblPr>
              <a:tblGrid>
                <a:gridCol w="1691680"/>
              </a:tblGrid>
              <a:tr h="936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项目简介</a:t>
                      </a:r>
                      <a:endPar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数据分析</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模型建立</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编程求解</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36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000263"/>
            <a:ext cx="1691680" cy="94849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总结</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8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研究成果与应用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a:solidFill>
                    <a:schemeClr val="lt1"/>
                  </a:solidFill>
                  <a:latin typeface="微软雅黑" panose="020B0503020204020204" pitchFamily="34" charset="-122"/>
                  <a:ea typeface="微软雅黑" panose="020B0503020204020204" pitchFamily="34" charset="-122"/>
                  <a:cs typeface="+mn-cs"/>
                </a:rPr>
                <a:t>论文总结</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image" Target="../media/image4.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14.xml"/><Relationship Id="rId10" Type="http://schemas.openxmlformats.org/officeDocument/2006/relationships/slideLayout" Target="../slideLayouts/slideLayout6.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25"/>
          <p:cNvSpPr txBox="1"/>
          <p:nvPr/>
        </p:nvSpPr>
        <p:spPr>
          <a:xfrm>
            <a:off x="2958465" y="5027295"/>
            <a:ext cx="6640830" cy="534035"/>
          </a:xfrm>
          <a:prstGeom prst="rect">
            <a:avLst/>
          </a:prstGeom>
          <a:solidFill>
            <a:schemeClr val="bg1"/>
          </a:solidFill>
          <a:ln w="41275" cmpd="sng">
            <a:solidFill>
              <a:schemeClr val="accent6">
                <a:lumMod val="75000"/>
                <a:alpha val="75000"/>
              </a:schemeClr>
            </a:solidFill>
            <a:prstDash val="solid"/>
          </a:ln>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2400" b="1" dirty="0" smtClean="0">
                <a:solidFill>
                  <a:schemeClr val="tx1"/>
                </a:solidFill>
              </a:rPr>
              <a:t>小组成员：向一开 刘宝珠 陈玥 井劭杰 马伟国</a:t>
            </a:r>
            <a:endParaRPr lang="zh-CN" altLang="en-US" sz="2400" b="1" dirty="0" smtClean="0">
              <a:solidFill>
                <a:schemeClr val="tx1"/>
              </a:solidFill>
            </a:endParaRPr>
          </a:p>
        </p:txBody>
      </p:sp>
      <p:sp>
        <p:nvSpPr>
          <p:cNvPr id="7" name="矩形 6"/>
          <p:cNvSpPr/>
          <p:nvPr/>
        </p:nvSpPr>
        <p:spPr>
          <a:xfrm>
            <a:off x="2348821" y="643519"/>
            <a:ext cx="7494359" cy="3227935"/>
          </a:xfrm>
          <a:prstGeom prst="rect">
            <a:avLst/>
          </a:prstGeom>
        </p:spPr>
        <p:txBody>
          <a:bodyPr wrap="none">
            <a:spAutoFit/>
          </a:bodyPr>
          <a:lstStyle/>
          <a:p>
            <a:pPr algn="ctr">
              <a:lnSpc>
                <a:spcPct val="130000"/>
              </a:lnSpc>
            </a:pPr>
            <a:r>
              <a:rPr lang="zh-CN" altLang="en-US" sz="5400" b="1" spc="300" dirty="0" smtClean="0">
                <a:solidFill>
                  <a:schemeClr val="bg1">
                    <a:lumMod val="95000"/>
                  </a:schemeClr>
                </a:solidFill>
                <a:latin typeface="微软雅黑" panose="020B0503020204020204" pitchFamily="34" charset="-122"/>
                <a:ea typeface="微软雅黑" panose="020B0503020204020204" pitchFamily="34" charset="-122"/>
              </a:rPr>
              <a:t>钢材物流园货场规划</a:t>
            </a:r>
            <a:endParaRPr lang="en-US" altLang="zh-CN" sz="5400" b="1"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5400" b="1" spc="300" dirty="0" smtClean="0">
                <a:solidFill>
                  <a:schemeClr val="bg1">
                    <a:lumMod val="95000"/>
                  </a:schemeClr>
                </a:solidFill>
                <a:latin typeface="微软雅黑" panose="020B0503020204020204" pitchFamily="34" charset="-122"/>
                <a:ea typeface="微软雅黑" panose="020B0503020204020204" pitchFamily="34" charset="-122"/>
              </a:rPr>
              <a:t>仓位优化</a:t>
            </a:r>
            <a:endParaRPr lang="en-US" altLang="zh-CN" sz="5400" b="1"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ct val="130000"/>
              </a:lnSpc>
            </a:pPr>
            <a:r>
              <a:rPr lang="zh-CN" altLang="en-US" sz="5400" b="1" spc="300" dirty="0" smtClean="0">
                <a:solidFill>
                  <a:schemeClr val="bg1">
                    <a:lumMod val="95000"/>
                  </a:schemeClr>
                </a:solidFill>
                <a:latin typeface="微软雅黑" panose="020B0503020204020204" pitchFamily="34" charset="-122"/>
                <a:ea typeface="微软雅黑" panose="020B0503020204020204" pitchFamily="34" charset="-122"/>
              </a:rPr>
              <a:t>路径高效流转模型设计</a:t>
            </a:r>
            <a:endParaRPr lang="zh-CN" altLang="en-US" sz="5400" b="1" spc="3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rot="10800000">
            <a:off x="11472214" y="-594773"/>
            <a:ext cx="719786" cy="7462505"/>
            <a:chOff x="-11273" y="-594773"/>
            <a:chExt cx="719786" cy="7462505"/>
          </a:xfrm>
        </p:grpSpPr>
        <p:sp>
          <p:nvSpPr>
            <p:cNvPr id="26" name="等腰三角形 2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等腰三角形 28"/>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等腰三角形 31"/>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等腰三角形 39"/>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2" name="组合 41"/>
          <p:cNvGrpSpPr/>
          <p:nvPr/>
        </p:nvGrpSpPr>
        <p:grpSpPr>
          <a:xfrm>
            <a:off x="-11273" y="-594773"/>
            <a:ext cx="719786" cy="7462505"/>
            <a:chOff x="-11273" y="-594773"/>
            <a:chExt cx="719786" cy="7462505"/>
          </a:xfrm>
        </p:grpSpPr>
        <p:sp>
          <p:nvSpPr>
            <p:cNvPr id="43" name="等腰三角形 42"/>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等腰三角形 43"/>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等腰三角形 44"/>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等腰三角形 5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par>
                                <p:cTn id="9" presetID="1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left)">
                                      <p:cBhvr>
                                        <p:cTn id="12" dur="500"/>
                                        <p:tgtEl>
                                          <p:spTgt spid="25"/>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000" fill="hold">
                                          <p:stCondLst>
                                            <p:cond delay="0"/>
                                          </p:stCondLst>
                                        </p:cTn>
                                        <p:tgtEl>
                                          <p:spTgt spid="7"/>
                                        </p:tgtEl>
                                        <p:attrNameLst>
                                          <p:attrName>style.visibility</p:attrName>
                                        </p:attrNameLst>
                                      </p:cBhvr>
                                      <p:to>
                                        <p:strVal val="visible"/>
                                      </p:to>
                                    </p:set>
                                    <p:animEffect transition="in" filter="barn(outVertical)">
                                      <p:cBhvr>
                                        <p:cTn id="16" dur="1000"/>
                                        <p:tgtEl>
                                          <p:spTgt spid="7"/>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1372473"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935" b="1" dirty="0" smtClean="0">
                <a:solidFill>
                  <a:schemeClr val="tx1">
                    <a:lumMod val="75000"/>
                    <a:lumOff val="25000"/>
                  </a:schemeClr>
                </a:solidFill>
                <a:cs typeface="Arial" panose="020B0604020202020204" pitchFamily="34" charset="0"/>
              </a:rPr>
              <a:t>IQ</a:t>
            </a:r>
            <a:r>
              <a:rPr lang="zh-CN" altLang="en-US" sz="2935" b="1" dirty="0" smtClean="0">
                <a:solidFill>
                  <a:schemeClr val="tx1">
                    <a:lumMod val="75000"/>
                    <a:lumOff val="25000"/>
                  </a:schemeClr>
                </a:solidFill>
                <a:cs typeface="Arial" panose="020B0604020202020204" pitchFamily="34" charset="0"/>
              </a:rPr>
              <a:t>分析</a:t>
            </a:r>
            <a:endParaRPr lang="zh-CN" altLang="en-US" sz="2935" b="1" dirty="0">
              <a:solidFill>
                <a:schemeClr val="tx1">
                  <a:lumMod val="75000"/>
                  <a:lumOff val="25000"/>
                </a:schemeClr>
              </a:solidFill>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7" name="图表 6"/>
          <p:cNvGraphicFramePr/>
          <p:nvPr/>
        </p:nvGraphicFramePr>
        <p:xfrm>
          <a:off x="3851910" y="1389380"/>
          <a:ext cx="5586730" cy="26492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表格 2"/>
          <p:cNvGraphicFramePr>
            <a:graphicFrameLocks noGrp="1"/>
          </p:cNvGraphicFramePr>
          <p:nvPr/>
        </p:nvGraphicFramePr>
        <p:xfrm>
          <a:off x="3851910" y="4037965"/>
          <a:ext cx="5640705" cy="2195195"/>
        </p:xfrm>
        <a:graphic>
          <a:graphicData uri="http://schemas.openxmlformats.org/drawingml/2006/table">
            <a:tbl>
              <a:tblPr firstRow="1" firstCol="1" bandRow="1">
                <a:tableStyleId>{5C22544A-7EE6-4342-B048-85BDC9FD1C3A}</a:tableStyleId>
              </a:tblPr>
              <a:tblGrid>
                <a:gridCol w="661035"/>
                <a:gridCol w="1311910"/>
                <a:gridCol w="1202690"/>
                <a:gridCol w="1437640"/>
                <a:gridCol w="1027430"/>
              </a:tblGrid>
              <a:tr h="521970">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单品序号</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dirty="0">
                          <a:effectLst/>
                          <a:latin typeface="微软雅黑" panose="020B0503020204020204" pitchFamily="34" charset="-122"/>
                          <a:ea typeface="微软雅黑" panose="020B0503020204020204" pitchFamily="34" charset="-122"/>
                        </a:rPr>
                        <a:t>单品</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dirty="0">
                          <a:effectLst/>
                          <a:latin typeface="微软雅黑" panose="020B0503020204020204" pitchFamily="34" charset="-122"/>
                          <a:ea typeface="微软雅黑" panose="020B0503020204020204" pitchFamily="34" charset="-122"/>
                        </a:rPr>
                        <a:t>实发重量（吨）</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dirty="0">
                          <a:effectLst/>
                          <a:latin typeface="微软雅黑" panose="020B0503020204020204" pitchFamily="34" charset="-122"/>
                          <a:ea typeface="微软雅黑" panose="020B0503020204020204" pitchFamily="34" charset="-122"/>
                        </a:rPr>
                        <a:t>累计出货量（吨）</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累计百分比</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6162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HRB40012*9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114161.004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114161.004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12.6308%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6098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HRB40016*9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84288.342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198449.346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21.9566%</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6162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HRB40014*9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81318.302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279767.648</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30.9537%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60985">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6703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HTRB600E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20*9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8.892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903825.584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99.9998%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6098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HRB50012*9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1.758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903827.342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100.0000%</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nvGraphicFramePr>
        <p:xfrm>
          <a:off x="3903345" y="1334135"/>
          <a:ext cx="5437505" cy="2628265"/>
        </p:xfrm>
        <a:graphic>
          <a:graphicData uri="http://schemas.openxmlformats.org/drawingml/2006/chart">
            <c:chart xmlns:c="http://schemas.openxmlformats.org/drawingml/2006/chart" xmlns:r="http://schemas.openxmlformats.org/officeDocument/2006/relationships" r:id="rId1"/>
          </a:graphicData>
        </a:graphic>
      </p:graphicFrame>
      <p:sp>
        <p:nvSpPr>
          <p:cNvPr id="42" name="矩形 3"/>
          <p:cNvSpPr>
            <a:spLocks noChangeArrowheads="1"/>
          </p:cNvSpPr>
          <p:nvPr/>
        </p:nvSpPr>
        <p:spPr bwMode="auto">
          <a:xfrm>
            <a:off x="5958652" y="515424"/>
            <a:ext cx="1325986"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935" b="1" dirty="0" smtClean="0">
                <a:solidFill>
                  <a:schemeClr val="tx1">
                    <a:lumMod val="75000"/>
                    <a:lumOff val="25000"/>
                  </a:schemeClr>
                </a:solidFill>
                <a:cs typeface="Arial" panose="020B0604020202020204" pitchFamily="34" charset="0"/>
              </a:rPr>
              <a:t>IK</a:t>
            </a:r>
            <a:r>
              <a:rPr lang="zh-CN" altLang="en-US" sz="2935" b="1" dirty="0" smtClean="0">
                <a:solidFill>
                  <a:schemeClr val="tx1">
                    <a:lumMod val="75000"/>
                    <a:lumOff val="25000"/>
                  </a:schemeClr>
                </a:solidFill>
                <a:cs typeface="Arial" panose="020B0604020202020204" pitchFamily="34" charset="0"/>
              </a:rPr>
              <a:t>分析</a:t>
            </a:r>
            <a:endParaRPr lang="zh-CN" altLang="en-US" sz="2935" b="1" dirty="0">
              <a:solidFill>
                <a:schemeClr val="tx1">
                  <a:lumMod val="75000"/>
                  <a:lumOff val="25000"/>
                </a:schemeClr>
              </a:solidFill>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nvGraphicFramePr>
        <p:xfrm>
          <a:off x="4011295" y="3962400"/>
          <a:ext cx="5328920" cy="2298700"/>
        </p:xfrm>
        <a:graphic>
          <a:graphicData uri="http://schemas.openxmlformats.org/drawingml/2006/table">
            <a:tbl>
              <a:tblPr firstRow="1" firstCol="1" bandRow="1">
                <a:tableStyleId>{5C22544A-7EE6-4342-B048-85BDC9FD1C3A}</a:tableStyleId>
              </a:tblPr>
              <a:tblGrid>
                <a:gridCol w="620395"/>
                <a:gridCol w="1233170"/>
                <a:gridCol w="1128395"/>
                <a:gridCol w="1350645"/>
                <a:gridCol w="996315"/>
              </a:tblGrid>
              <a:tr h="566420">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单品序号</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dirty="0">
                          <a:effectLst/>
                          <a:latin typeface="微软雅黑" panose="020B0503020204020204" pitchFamily="34" charset="-122"/>
                          <a:ea typeface="微软雅黑" panose="020B0503020204020204" pitchFamily="34" charset="-122"/>
                        </a:rPr>
                        <a:t>单品</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出库次数</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累计出库次数</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累计百分比</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257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HRB40012*9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9207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9207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11.9545%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321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HRB40016*9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7703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16910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21.9562%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384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HRB40014*9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7186</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24096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31.2866%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2575">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86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HTRB600E</a:t>
                      </a:r>
                      <a:r>
                        <a:rPr lang="zh-CN" sz="900" kern="100" dirty="0">
                          <a:effectLst/>
                          <a:latin typeface="微软雅黑" panose="020B0503020204020204" pitchFamily="34" charset="-122"/>
                          <a:ea typeface="微软雅黑" panose="020B0503020204020204" pitchFamily="34" charset="-122"/>
                        </a:rPr>
                        <a:t>抗震</a:t>
                      </a:r>
                      <a:r>
                        <a:rPr lang="en-US" sz="900" kern="100" dirty="0">
                          <a:effectLst/>
                          <a:latin typeface="微软雅黑" panose="020B0503020204020204" pitchFamily="34" charset="-122"/>
                          <a:ea typeface="微软雅黑" panose="020B0503020204020204" pitchFamily="34" charset="-122"/>
                        </a:rPr>
                        <a:t>20*9</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77016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99.9987%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321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HRB50012*9</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77017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100.0000%</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118492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935" b="1" dirty="0" smtClean="0">
                <a:solidFill>
                  <a:schemeClr val="tx1">
                    <a:lumMod val="75000"/>
                    <a:lumOff val="25000"/>
                  </a:schemeClr>
                </a:solidFill>
                <a:cs typeface="Arial" panose="020B0604020202020204" pitchFamily="34" charset="0"/>
              </a:rPr>
              <a:t>IQ/IK</a:t>
            </a:r>
            <a:endParaRPr lang="zh-CN" altLang="en-US" sz="2935" b="1" dirty="0">
              <a:solidFill>
                <a:schemeClr val="tx1">
                  <a:lumMod val="75000"/>
                  <a:lumOff val="25000"/>
                </a:schemeClr>
              </a:solidFill>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8" name="图表 7"/>
          <p:cNvGraphicFramePr/>
          <p:nvPr/>
        </p:nvGraphicFramePr>
        <p:xfrm>
          <a:off x="2956560" y="1620407"/>
          <a:ext cx="7955280" cy="414793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Graphic spid="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1729943"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935" b="1" dirty="0" smtClean="0">
                <a:solidFill>
                  <a:schemeClr val="tx1">
                    <a:lumMod val="75000"/>
                    <a:lumOff val="25000"/>
                  </a:schemeClr>
                </a:solidFill>
                <a:cs typeface="Arial" panose="020B0604020202020204" pitchFamily="34" charset="0"/>
              </a:rPr>
              <a:t>ABC</a:t>
            </a:r>
            <a:r>
              <a:rPr lang="zh-CN" altLang="en-US" sz="2935" b="1" dirty="0" smtClean="0">
                <a:solidFill>
                  <a:schemeClr val="tx1">
                    <a:lumMod val="75000"/>
                    <a:lumOff val="25000"/>
                  </a:schemeClr>
                </a:solidFill>
                <a:cs typeface="Arial" panose="020B0604020202020204" pitchFamily="34" charset="0"/>
              </a:rPr>
              <a:t>分类</a:t>
            </a:r>
            <a:endParaRPr lang="zh-CN" altLang="en-US" sz="2935" b="1" dirty="0">
              <a:solidFill>
                <a:schemeClr val="tx1">
                  <a:lumMod val="75000"/>
                  <a:lumOff val="25000"/>
                </a:schemeClr>
              </a:solidFill>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nvGraphicFramePr>
        <p:xfrm>
          <a:off x="3591138" y="2502568"/>
          <a:ext cx="6464969" cy="2353978"/>
        </p:xfrm>
        <a:graphic>
          <a:graphicData uri="http://schemas.openxmlformats.org/drawingml/2006/table">
            <a:tbl>
              <a:tblPr firstRow="1" firstCol="1" bandRow="1">
                <a:tableStyleId>{5C22544A-7EE6-4342-B048-85BDC9FD1C3A}</a:tableStyleId>
              </a:tblPr>
              <a:tblGrid>
                <a:gridCol w="561475"/>
                <a:gridCol w="1700351"/>
                <a:gridCol w="1377521"/>
                <a:gridCol w="1648209"/>
                <a:gridCol w="1177413"/>
              </a:tblGrid>
              <a:tr h="593558">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最终分类</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单品总数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A</a:t>
                      </a:r>
                      <a:r>
                        <a:rPr lang="zh-CN" sz="1400" kern="100" dirty="0">
                          <a:effectLst/>
                          <a:latin typeface="微软雅黑" panose="020B0503020204020204" pitchFamily="34" charset="-122"/>
                          <a:ea typeface="微软雅黑" panose="020B0503020204020204" pitchFamily="34" charset="-122"/>
                        </a:rPr>
                        <a:t>类总数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B</a:t>
                      </a:r>
                      <a:r>
                        <a:rPr lang="zh-CN" sz="1400" kern="100" dirty="0">
                          <a:effectLst/>
                          <a:latin typeface="微软雅黑" panose="020B0503020204020204" pitchFamily="34" charset="-122"/>
                          <a:ea typeface="微软雅黑" panose="020B0503020204020204" pitchFamily="34" charset="-122"/>
                        </a:rPr>
                        <a:t>类总数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C</a:t>
                      </a:r>
                      <a:r>
                        <a:rPr lang="zh-CN" sz="1400" kern="100">
                          <a:effectLst/>
                          <a:latin typeface="微软雅黑" panose="020B0503020204020204" pitchFamily="34" charset="-122"/>
                          <a:ea typeface="微软雅黑" panose="020B0503020204020204" pitchFamily="34" charset="-122"/>
                        </a:rPr>
                        <a:t>类总数</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880210">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数量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70</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14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40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16</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880210">
                <a:tc>
                  <a:txBody>
                    <a:bodyPr/>
                    <a:lstStyle/>
                    <a:p>
                      <a:pPr algn="ctr">
                        <a:spcAft>
                          <a:spcPts val="0"/>
                        </a:spcAft>
                      </a:pPr>
                      <a:r>
                        <a:rPr lang="zh-CN" sz="1400" kern="100">
                          <a:effectLst/>
                          <a:latin typeface="微软雅黑" panose="020B0503020204020204" pitchFamily="34" charset="-122"/>
                          <a:ea typeface="微软雅黑" panose="020B0503020204020204" pitchFamily="34" charset="-122"/>
                        </a:rPr>
                        <a:t>占比</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100%</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20%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微软雅黑" panose="020B0503020204020204" pitchFamily="34" charset="-122"/>
                          <a:ea typeface="微软雅黑" panose="020B0503020204020204" pitchFamily="34" charset="-122"/>
                        </a:rPr>
                        <a:t>57.1%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微软雅黑" panose="020B0503020204020204" pitchFamily="34" charset="-122"/>
                          <a:ea typeface="微软雅黑" panose="020B0503020204020204" pitchFamily="34" charset="-122"/>
                        </a:rPr>
                        <a:t>22.9%</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0" y="4204904"/>
            <a:ext cx="2954656" cy="92333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模型构建</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第三部分</a:t>
            </a:r>
            <a:endParaRPr lang="zh-CN" altLang="en-US" sz="2800" dirty="0">
              <a:solidFill>
                <a:srgbClr val="152F47"/>
              </a:solidFill>
            </a:endParaRP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47" name="等腰三角形 4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flipV="1">
            <a:off x="2606221" y="3013768"/>
            <a:ext cx="1651895" cy="1424047"/>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1872213" y="3695477"/>
            <a:ext cx="2041347" cy="1759781"/>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324267" y="5366771"/>
            <a:ext cx="1213111" cy="10457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2624483" y="2158956"/>
            <a:ext cx="1198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dirty="0" smtClean="0">
                <a:solidFill>
                  <a:schemeClr val="bg1">
                    <a:lumMod val="95000"/>
                  </a:schemeClr>
                </a:solidFill>
              </a:rPr>
              <a:t>仓位</a:t>
            </a:r>
            <a:endParaRPr lang="en-US" altLang="zh-CN" sz="2000" dirty="0" smtClean="0">
              <a:solidFill>
                <a:schemeClr val="bg1">
                  <a:lumMod val="95000"/>
                </a:schemeClr>
              </a:solidFill>
            </a:endParaRPr>
          </a:p>
          <a:p>
            <a:r>
              <a:rPr lang="zh-CN" altLang="en-US" sz="2000" dirty="0" smtClean="0">
                <a:solidFill>
                  <a:schemeClr val="bg1">
                    <a:lumMod val="95000"/>
                  </a:schemeClr>
                </a:solidFill>
              </a:rPr>
              <a:t>分配原则</a:t>
            </a:r>
            <a:endParaRPr lang="zh-CN" altLang="en-US" sz="2000" dirty="0">
              <a:solidFill>
                <a:schemeClr val="bg1">
                  <a:lumMod val="95000"/>
                </a:schemeClr>
              </a:solidFill>
            </a:endParaRPr>
          </a:p>
        </p:txBody>
      </p:sp>
      <p:sp>
        <p:nvSpPr>
          <p:cNvPr id="67" name="文本框 66"/>
          <p:cNvSpPr txBox="1"/>
          <p:nvPr/>
        </p:nvSpPr>
        <p:spPr>
          <a:xfrm>
            <a:off x="2821020" y="309945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dirty="0" smtClean="0">
                <a:solidFill>
                  <a:schemeClr val="bg1">
                    <a:lumMod val="95000"/>
                  </a:schemeClr>
                </a:solidFill>
              </a:rPr>
              <a:t>货场规划</a:t>
            </a:r>
            <a:endParaRPr lang="zh-CN" altLang="en-US" sz="2000" dirty="0" smtClean="0">
              <a:solidFill>
                <a:schemeClr val="bg1">
                  <a:lumMod val="95000"/>
                </a:schemeClr>
              </a:solidFill>
            </a:endParaRPr>
          </a:p>
        </p:txBody>
      </p:sp>
      <p:sp>
        <p:nvSpPr>
          <p:cNvPr id="69" name="等腰三角形 68"/>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p:cTn id="27" dur="500" fill="hold"/>
                                        <p:tgtEl>
                                          <p:spTgt spid="66"/>
                                        </p:tgtEl>
                                        <p:attrNameLst>
                                          <p:attrName>ppt_w</p:attrName>
                                        </p:attrNameLst>
                                      </p:cBhvr>
                                      <p:tavLst>
                                        <p:tav tm="0">
                                          <p:val>
                                            <p:fltVal val="0"/>
                                          </p:val>
                                        </p:tav>
                                        <p:tav tm="100000">
                                          <p:val>
                                            <p:strVal val="#ppt_w"/>
                                          </p:val>
                                        </p:tav>
                                      </p:tavLst>
                                    </p:anim>
                                    <p:anim calcmode="lin" valueType="num">
                                      <p:cBhvr>
                                        <p:cTn id="28" dur="500" fill="hold"/>
                                        <p:tgtEl>
                                          <p:spTgt spid="66"/>
                                        </p:tgtEl>
                                        <p:attrNameLst>
                                          <p:attrName>ppt_h</p:attrName>
                                        </p:attrNameLst>
                                      </p:cBhvr>
                                      <p:tavLst>
                                        <p:tav tm="0">
                                          <p:val>
                                            <p:fltVal val="0"/>
                                          </p:val>
                                        </p:tav>
                                        <p:tav tm="100000">
                                          <p:val>
                                            <p:strVal val="#ppt_h"/>
                                          </p:val>
                                        </p:tav>
                                      </p:tavLst>
                                    </p:anim>
                                    <p:anim calcmode="lin" valueType="num">
                                      <p:cBhvr>
                                        <p:cTn id="29" dur="500" fill="hold"/>
                                        <p:tgtEl>
                                          <p:spTgt spid="66"/>
                                        </p:tgtEl>
                                        <p:attrNameLst>
                                          <p:attrName>style.rotation</p:attrName>
                                        </p:attrNameLst>
                                      </p:cBhvr>
                                      <p:tavLst>
                                        <p:tav tm="0">
                                          <p:val>
                                            <p:fltVal val="360"/>
                                          </p:val>
                                        </p:tav>
                                        <p:tav tm="100000">
                                          <p:val>
                                            <p:fltVal val="0"/>
                                          </p:val>
                                        </p:tav>
                                      </p:tavLst>
                                    </p:anim>
                                    <p:animEffect transition="in" filter="fade">
                                      <p:cBhvr>
                                        <p:cTn id="30" dur="500"/>
                                        <p:tgtEl>
                                          <p:spTgt spid="66"/>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p:cTn id="33" dur="500" fill="hold"/>
                                        <p:tgtEl>
                                          <p:spTgt spid="65"/>
                                        </p:tgtEl>
                                        <p:attrNameLst>
                                          <p:attrName>ppt_w</p:attrName>
                                        </p:attrNameLst>
                                      </p:cBhvr>
                                      <p:tavLst>
                                        <p:tav tm="0">
                                          <p:val>
                                            <p:fltVal val="0"/>
                                          </p:val>
                                        </p:tav>
                                        <p:tav tm="100000">
                                          <p:val>
                                            <p:strVal val="#ppt_w"/>
                                          </p:val>
                                        </p:tav>
                                      </p:tavLst>
                                    </p:anim>
                                    <p:anim calcmode="lin" valueType="num">
                                      <p:cBhvr>
                                        <p:cTn id="34" dur="500" fill="hold"/>
                                        <p:tgtEl>
                                          <p:spTgt spid="65"/>
                                        </p:tgtEl>
                                        <p:attrNameLst>
                                          <p:attrName>ppt_h</p:attrName>
                                        </p:attrNameLst>
                                      </p:cBhvr>
                                      <p:tavLst>
                                        <p:tav tm="0">
                                          <p:val>
                                            <p:fltVal val="0"/>
                                          </p:val>
                                        </p:tav>
                                        <p:tav tm="100000">
                                          <p:val>
                                            <p:strVal val="#ppt_h"/>
                                          </p:val>
                                        </p:tav>
                                      </p:tavLst>
                                    </p:anim>
                                    <p:anim calcmode="lin" valueType="num">
                                      <p:cBhvr>
                                        <p:cTn id="35" dur="500" fill="hold"/>
                                        <p:tgtEl>
                                          <p:spTgt spid="65"/>
                                        </p:tgtEl>
                                        <p:attrNameLst>
                                          <p:attrName>style.rotation</p:attrName>
                                        </p:attrNameLst>
                                      </p:cBhvr>
                                      <p:tavLst>
                                        <p:tav tm="0">
                                          <p:val>
                                            <p:fltVal val="360"/>
                                          </p:val>
                                        </p:tav>
                                        <p:tav tm="100000">
                                          <p:val>
                                            <p:fltVal val="0"/>
                                          </p:val>
                                        </p:tav>
                                      </p:tavLst>
                                    </p:anim>
                                    <p:animEffect transition="in" filter="fade">
                                      <p:cBhvr>
                                        <p:cTn id="36" dur="500"/>
                                        <p:tgtEl>
                                          <p:spTgt spid="65"/>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p:cTn id="40" dur="500" fill="hold"/>
                                        <p:tgtEl>
                                          <p:spTgt spid="67"/>
                                        </p:tgtEl>
                                        <p:attrNameLst>
                                          <p:attrName>ppt_w</p:attrName>
                                        </p:attrNameLst>
                                      </p:cBhvr>
                                      <p:tavLst>
                                        <p:tav tm="0">
                                          <p:val>
                                            <p:fltVal val="0"/>
                                          </p:val>
                                        </p:tav>
                                        <p:tav tm="100000">
                                          <p:val>
                                            <p:strVal val="#ppt_w"/>
                                          </p:val>
                                        </p:tav>
                                      </p:tavLst>
                                    </p:anim>
                                    <p:anim calcmode="lin" valueType="num">
                                      <p:cBhvr>
                                        <p:cTn id="41" dur="500" fill="hold"/>
                                        <p:tgtEl>
                                          <p:spTgt spid="67"/>
                                        </p:tgtEl>
                                        <p:attrNameLst>
                                          <p:attrName>ppt_h</p:attrName>
                                        </p:attrNameLst>
                                      </p:cBhvr>
                                      <p:tavLst>
                                        <p:tav tm="0">
                                          <p:val>
                                            <p:fltVal val="0"/>
                                          </p:val>
                                        </p:tav>
                                        <p:tav tm="100000">
                                          <p:val>
                                            <p:strVal val="#ppt_h"/>
                                          </p:val>
                                        </p:tav>
                                      </p:tavLst>
                                    </p:anim>
                                    <p:anim calcmode="lin" valueType="num">
                                      <p:cBhvr>
                                        <p:cTn id="42" dur="500" fill="hold"/>
                                        <p:tgtEl>
                                          <p:spTgt spid="67"/>
                                        </p:tgtEl>
                                        <p:attrNameLst>
                                          <p:attrName>style.rotation</p:attrName>
                                        </p:attrNameLst>
                                      </p:cBhvr>
                                      <p:tavLst>
                                        <p:tav tm="0">
                                          <p:val>
                                            <p:fltVal val="360"/>
                                          </p:val>
                                        </p:tav>
                                        <p:tav tm="100000">
                                          <p:val>
                                            <p:fltVal val="0"/>
                                          </p:val>
                                        </p:tav>
                                      </p:tavLst>
                                    </p:anim>
                                    <p:animEffect transition="in" filter="fade">
                                      <p:cBhvr>
                                        <p:cTn id="43" dur="500"/>
                                        <p:tgtEl>
                                          <p:spTgt spid="6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p:cTn id="46" dur="500" fill="hold"/>
                                        <p:tgtEl>
                                          <p:spTgt spid="50"/>
                                        </p:tgtEl>
                                        <p:attrNameLst>
                                          <p:attrName>ppt_w</p:attrName>
                                        </p:attrNameLst>
                                      </p:cBhvr>
                                      <p:tavLst>
                                        <p:tav tm="0">
                                          <p:val>
                                            <p:fltVal val="0"/>
                                          </p:val>
                                        </p:tav>
                                        <p:tav tm="100000">
                                          <p:val>
                                            <p:strVal val="#ppt_w"/>
                                          </p:val>
                                        </p:tav>
                                      </p:tavLst>
                                    </p:anim>
                                    <p:anim calcmode="lin" valueType="num">
                                      <p:cBhvr>
                                        <p:cTn id="47" dur="500" fill="hold"/>
                                        <p:tgtEl>
                                          <p:spTgt spid="50"/>
                                        </p:tgtEl>
                                        <p:attrNameLst>
                                          <p:attrName>ppt_h</p:attrName>
                                        </p:attrNameLst>
                                      </p:cBhvr>
                                      <p:tavLst>
                                        <p:tav tm="0">
                                          <p:val>
                                            <p:fltVal val="0"/>
                                          </p:val>
                                        </p:tav>
                                        <p:tav tm="100000">
                                          <p:val>
                                            <p:strVal val="#ppt_h"/>
                                          </p:val>
                                        </p:tav>
                                      </p:tavLst>
                                    </p:anim>
                                    <p:anim calcmode="lin" valueType="num">
                                      <p:cBhvr>
                                        <p:cTn id="48" dur="500" fill="hold"/>
                                        <p:tgtEl>
                                          <p:spTgt spid="50"/>
                                        </p:tgtEl>
                                        <p:attrNameLst>
                                          <p:attrName>style.rotation</p:attrName>
                                        </p:attrNameLst>
                                      </p:cBhvr>
                                      <p:tavLst>
                                        <p:tav tm="0">
                                          <p:val>
                                            <p:fltVal val="360"/>
                                          </p:val>
                                        </p:tav>
                                        <p:tav tm="100000">
                                          <p:val>
                                            <p:fltVal val="0"/>
                                          </p:val>
                                        </p:tav>
                                      </p:tavLst>
                                    </p:anim>
                                    <p:animEffect transition="in" filter="fade">
                                      <p:cBhvr>
                                        <p:cTn id="49" dur="500"/>
                                        <p:tgtEl>
                                          <p:spTgt spid="50"/>
                                        </p:tgtEl>
                                      </p:cBhvr>
                                    </p:animEffect>
                                  </p:childTnLst>
                                </p:cTn>
                              </p:par>
                              <p:par>
                                <p:cTn id="50" presetID="49" presetClass="entr" presetSubtype="0" decel="10000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p:cTn id="52" dur="500" fill="hold"/>
                                        <p:tgtEl>
                                          <p:spTgt spid="51"/>
                                        </p:tgtEl>
                                        <p:attrNameLst>
                                          <p:attrName>ppt_w</p:attrName>
                                        </p:attrNameLst>
                                      </p:cBhvr>
                                      <p:tavLst>
                                        <p:tav tm="0">
                                          <p:val>
                                            <p:fltVal val="0"/>
                                          </p:val>
                                        </p:tav>
                                        <p:tav tm="100000">
                                          <p:val>
                                            <p:strVal val="#ppt_w"/>
                                          </p:val>
                                        </p:tav>
                                      </p:tavLst>
                                    </p:anim>
                                    <p:anim calcmode="lin" valueType="num">
                                      <p:cBhvr>
                                        <p:cTn id="53" dur="500" fill="hold"/>
                                        <p:tgtEl>
                                          <p:spTgt spid="51"/>
                                        </p:tgtEl>
                                        <p:attrNameLst>
                                          <p:attrName>ppt_h</p:attrName>
                                        </p:attrNameLst>
                                      </p:cBhvr>
                                      <p:tavLst>
                                        <p:tav tm="0">
                                          <p:val>
                                            <p:fltVal val="0"/>
                                          </p:val>
                                        </p:tav>
                                        <p:tav tm="100000">
                                          <p:val>
                                            <p:strVal val="#ppt_h"/>
                                          </p:val>
                                        </p:tav>
                                      </p:tavLst>
                                    </p:anim>
                                    <p:anim calcmode="lin" valueType="num">
                                      <p:cBhvr>
                                        <p:cTn id="54" dur="500" fill="hold"/>
                                        <p:tgtEl>
                                          <p:spTgt spid="51"/>
                                        </p:tgtEl>
                                        <p:attrNameLst>
                                          <p:attrName>style.rotation</p:attrName>
                                        </p:attrNameLst>
                                      </p:cBhvr>
                                      <p:tavLst>
                                        <p:tav tm="0">
                                          <p:val>
                                            <p:fltVal val="360"/>
                                          </p:val>
                                        </p:tav>
                                        <p:tav tm="100000">
                                          <p:val>
                                            <p:fltVal val="0"/>
                                          </p:val>
                                        </p:tav>
                                      </p:tavLst>
                                    </p:anim>
                                    <p:animEffect transition="in" filter="fade">
                                      <p:cBhvr>
                                        <p:cTn id="55" dur="500"/>
                                        <p:tgtEl>
                                          <p:spTgt spid="51"/>
                                        </p:tgtEl>
                                      </p:cBhvr>
                                    </p:animEffect>
                                  </p:childTnLst>
                                </p:cTn>
                              </p:par>
                            </p:childTnLst>
                          </p:cTn>
                        </p:par>
                        <p:par>
                          <p:cTn id="56" fill="hold">
                            <p:stCondLst>
                              <p:cond delay="3500"/>
                            </p:stCondLst>
                            <p:childTnLst>
                              <p:par>
                                <p:cTn id="57" presetID="49" presetClass="entr" presetSubtype="0" decel="10000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p:cTn id="59" dur="500" fill="hold"/>
                                        <p:tgtEl>
                                          <p:spTgt spid="48"/>
                                        </p:tgtEl>
                                        <p:attrNameLst>
                                          <p:attrName>ppt_w</p:attrName>
                                        </p:attrNameLst>
                                      </p:cBhvr>
                                      <p:tavLst>
                                        <p:tav tm="0">
                                          <p:val>
                                            <p:fltVal val="0"/>
                                          </p:val>
                                        </p:tav>
                                        <p:tav tm="100000">
                                          <p:val>
                                            <p:strVal val="#ppt_w"/>
                                          </p:val>
                                        </p:tav>
                                      </p:tavLst>
                                    </p:anim>
                                    <p:anim calcmode="lin" valueType="num">
                                      <p:cBhvr>
                                        <p:cTn id="60" dur="500" fill="hold"/>
                                        <p:tgtEl>
                                          <p:spTgt spid="48"/>
                                        </p:tgtEl>
                                        <p:attrNameLst>
                                          <p:attrName>ppt_h</p:attrName>
                                        </p:attrNameLst>
                                      </p:cBhvr>
                                      <p:tavLst>
                                        <p:tav tm="0">
                                          <p:val>
                                            <p:fltVal val="0"/>
                                          </p:val>
                                        </p:tav>
                                        <p:tav tm="100000">
                                          <p:val>
                                            <p:strVal val="#ppt_h"/>
                                          </p:val>
                                        </p:tav>
                                      </p:tavLst>
                                    </p:anim>
                                    <p:anim calcmode="lin" valueType="num">
                                      <p:cBhvr>
                                        <p:cTn id="61" dur="500" fill="hold"/>
                                        <p:tgtEl>
                                          <p:spTgt spid="48"/>
                                        </p:tgtEl>
                                        <p:attrNameLst>
                                          <p:attrName>style.rotation</p:attrName>
                                        </p:attrNameLst>
                                      </p:cBhvr>
                                      <p:tavLst>
                                        <p:tav tm="0">
                                          <p:val>
                                            <p:fltVal val="360"/>
                                          </p:val>
                                        </p:tav>
                                        <p:tav tm="100000">
                                          <p:val>
                                            <p:fltVal val="0"/>
                                          </p:val>
                                        </p:tav>
                                      </p:tavLst>
                                    </p:anim>
                                    <p:animEffect transition="in" filter="fade">
                                      <p:cBhvr>
                                        <p:cTn id="62" dur="500"/>
                                        <p:tgtEl>
                                          <p:spTgt spid="48"/>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anim calcmode="lin" valueType="num">
                                      <p:cBhvr>
                                        <p:cTn id="65" dur="500" fill="hold"/>
                                        <p:tgtEl>
                                          <p:spTgt spid="54"/>
                                        </p:tgtEl>
                                        <p:attrNameLst>
                                          <p:attrName>ppt_w</p:attrName>
                                        </p:attrNameLst>
                                      </p:cBhvr>
                                      <p:tavLst>
                                        <p:tav tm="0">
                                          <p:val>
                                            <p:fltVal val="0"/>
                                          </p:val>
                                        </p:tav>
                                        <p:tav tm="100000">
                                          <p:val>
                                            <p:strVal val="#ppt_w"/>
                                          </p:val>
                                        </p:tav>
                                      </p:tavLst>
                                    </p:anim>
                                    <p:anim calcmode="lin" valueType="num">
                                      <p:cBhvr>
                                        <p:cTn id="66" dur="500" fill="hold"/>
                                        <p:tgtEl>
                                          <p:spTgt spid="54"/>
                                        </p:tgtEl>
                                        <p:attrNameLst>
                                          <p:attrName>ppt_h</p:attrName>
                                        </p:attrNameLst>
                                      </p:cBhvr>
                                      <p:tavLst>
                                        <p:tav tm="0">
                                          <p:val>
                                            <p:fltVal val="0"/>
                                          </p:val>
                                        </p:tav>
                                        <p:tav tm="100000">
                                          <p:val>
                                            <p:strVal val="#ppt_h"/>
                                          </p:val>
                                        </p:tav>
                                      </p:tavLst>
                                    </p:anim>
                                    <p:anim calcmode="lin" valueType="num">
                                      <p:cBhvr>
                                        <p:cTn id="67" dur="500" fill="hold"/>
                                        <p:tgtEl>
                                          <p:spTgt spid="54"/>
                                        </p:tgtEl>
                                        <p:attrNameLst>
                                          <p:attrName>style.rotation</p:attrName>
                                        </p:attrNameLst>
                                      </p:cBhvr>
                                      <p:tavLst>
                                        <p:tav tm="0">
                                          <p:val>
                                            <p:fltVal val="360"/>
                                          </p:val>
                                        </p:tav>
                                        <p:tav tm="100000">
                                          <p:val>
                                            <p:fltVal val="0"/>
                                          </p:val>
                                        </p:tav>
                                      </p:tavLst>
                                    </p:anim>
                                    <p:animEffect transition="in" filter="fade">
                                      <p:cBhvr>
                                        <p:cTn id="68" dur="500"/>
                                        <p:tgtEl>
                                          <p:spTgt spid="54"/>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anim calcmode="lin" valueType="num">
                                      <p:cBhvr>
                                        <p:cTn id="71" dur="500" fill="hold"/>
                                        <p:tgtEl>
                                          <p:spTgt spid="57"/>
                                        </p:tgtEl>
                                        <p:attrNameLst>
                                          <p:attrName>ppt_w</p:attrName>
                                        </p:attrNameLst>
                                      </p:cBhvr>
                                      <p:tavLst>
                                        <p:tav tm="0">
                                          <p:val>
                                            <p:fltVal val="0"/>
                                          </p:val>
                                        </p:tav>
                                        <p:tav tm="100000">
                                          <p:val>
                                            <p:strVal val="#ppt_w"/>
                                          </p:val>
                                        </p:tav>
                                      </p:tavLst>
                                    </p:anim>
                                    <p:anim calcmode="lin" valueType="num">
                                      <p:cBhvr>
                                        <p:cTn id="72" dur="500" fill="hold"/>
                                        <p:tgtEl>
                                          <p:spTgt spid="57"/>
                                        </p:tgtEl>
                                        <p:attrNameLst>
                                          <p:attrName>ppt_h</p:attrName>
                                        </p:attrNameLst>
                                      </p:cBhvr>
                                      <p:tavLst>
                                        <p:tav tm="0">
                                          <p:val>
                                            <p:fltVal val="0"/>
                                          </p:val>
                                        </p:tav>
                                        <p:tav tm="100000">
                                          <p:val>
                                            <p:strVal val="#ppt_h"/>
                                          </p:val>
                                        </p:tav>
                                      </p:tavLst>
                                    </p:anim>
                                    <p:anim calcmode="lin" valueType="num">
                                      <p:cBhvr>
                                        <p:cTn id="73" dur="500" fill="hold"/>
                                        <p:tgtEl>
                                          <p:spTgt spid="57"/>
                                        </p:tgtEl>
                                        <p:attrNameLst>
                                          <p:attrName>style.rotation</p:attrName>
                                        </p:attrNameLst>
                                      </p:cBhvr>
                                      <p:tavLst>
                                        <p:tav tm="0">
                                          <p:val>
                                            <p:fltVal val="360"/>
                                          </p:val>
                                        </p:tav>
                                        <p:tav tm="100000">
                                          <p:val>
                                            <p:fltVal val="0"/>
                                          </p:val>
                                        </p:tav>
                                      </p:tavLst>
                                    </p:anim>
                                    <p:animEffect transition="in" filter="fade">
                                      <p:cBhvr>
                                        <p:cTn id="74" dur="500"/>
                                        <p:tgtEl>
                                          <p:spTgt spid="5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55"/>
                                        </p:tgtEl>
                                        <p:attrNameLst>
                                          <p:attrName>style.visibility</p:attrName>
                                        </p:attrNameLst>
                                      </p:cBhvr>
                                      <p:to>
                                        <p:strVal val="visible"/>
                                      </p:to>
                                    </p:set>
                                    <p:anim calcmode="lin" valueType="num">
                                      <p:cBhvr>
                                        <p:cTn id="77" dur="500" fill="hold"/>
                                        <p:tgtEl>
                                          <p:spTgt spid="55"/>
                                        </p:tgtEl>
                                        <p:attrNameLst>
                                          <p:attrName>ppt_w</p:attrName>
                                        </p:attrNameLst>
                                      </p:cBhvr>
                                      <p:tavLst>
                                        <p:tav tm="0">
                                          <p:val>
                                            <p:fltVal val="0"/>
                                          </p:val>
                                        </p:tav>
                                        <p:tav tm="100000">
                                          <p:val>
                                            <p:strVal val="#ppt_w"/>
                                          </p:val>
                                        </p:tav>
                                      </p:tavLst>
                                    </p:anim>
                                    <p:anim calcmode="lin" valueType="num">
                                      <p:cBhvr>
                                        <p:cTn id="78" dur="500" fill="hold"/>
                                        <p:tgtEl>
                                          <p:spTgt spid="55"/>
                                        </p:tgtEl>
                                        <p:attrNameLst>
                                          <p:attrName>ppt_h</p:attrName>
                                        </p:attrNameLst>
                                      </p:cBhvr>
                                      <p:tavLst>
                                        <p:tav tm="0">
                                          <p:val>
                                            <p:fltVal val="0"/>
                                          </p:val>
                                        </p:tav>
                                        <p:tav tm="100000">
                                          <p:val>
                                            <p:strVal val="#ppt_h"/>
                                          </p:val>
                                        </p:tav>
                                      </p:tavLst>
                                    </p:anim>
                                    <p:anim calcmode="lin" valueType="num">
                                      <p:cBhvr>
                                        <p:cTn id="79" dur="500" fill="hold"/>
                                        <p:tgtEl>
                                          <p:spTgt spid="55"/>
                                        </p:tgtEl>
                                        <p:attrNameLst>
                                          <p:attrName>style.rotation</p:attrName>
                                        </p:attrNameLst>
                                      </p:cBhvr>
                                      <p:tavLst>
                                        <p:tav tm="0">
                                          <p:val>
                                            <p:fltVal val="360"/>
                                          </p:val>
                                        </p:tav>
                                        <p:tav tm="100000">
                                          <p:val>
                                            <p:fltVal val="0"/>
                                          </p:val>
                                        </p:tav>
                                      </p:tavLst>
                                    </p:anim>
                                    <p:animEffect transition="in" filter="fade">
                                      <p:cBhvr>
                                        <p:cTn id="80" dur="500"/>
                                        <p:tgtEl>
                                          <p:spTgt spid="55"/>
                                        </p:tgtEl>
                                      </p:cBhvr>
                                    </p:animEffect>
                                  </p:childTnLst>
                                </p:cTn>
                              </p:par>
                              <p:par>
                                <p:cTn id="81" presetID="49" presetClass="entr" presetSubtype="0" decel="100000" fill="hold" grpId="0" nodeType="withEffect">
                                  <p:stCondLst>
                                    <p:cond delay="250"/>
                                  </p:stCondLst>
                                  <p:childTnLst>
                                    <p:set>
                                      <p:cBhvr>
                                        <p:cTn id="82" dur="1" fill="hold">
                                          <p:stCondLst>
                                            <p:cond delay="0"/>
                                          </p:stCondLst>
                                        </p:cTn>
                                        <p:tgtEl>
                                          <p:spTgt spid="56"/>
                                        </p:tgtEl>
                                        <p:attrNameLst>
                                          <p:attrName>style.visibility</p:attrName>
                                        </p:attrNameLst>
                                      </p:cBhvr>
                                      <p:to>
                                        <p:strVal val="visible"/>
                                      </p:to>
                                    </p:set>
                                    <p:anim calcmode="lin" valueType="num">
                                      <p:cBhvr>
                                        <p:cTn id="83" dur="500" fill="hold"/>
                                        <p:tgtEl>
                                          <p:spTgt spid="56"/>
                                        </p:tgtEl>
                                        <p:attrNameLst>
                                          <p:attrName>ppt_w</p:attrName>
                                        </p:attrNameLst>
                                      </p:cBhvr>
                                      <p:tavLst>
                                        <p:tav tm="0">
                                          <p:val>
                                            <p:fltVal val="0"/>
                                          </p:val>
                                        </p:tav>
                                        <p:tav tm="100000">
                                          <p:val>
                                            <p:strVal val="#ppt_w"/>
                                          </p:val>
                                        </p:tav>
                                      </p:tavLst>
                                    </p:anim>
                                    <p:anim calcmode="lin" valueType="num">
                                      <p:cBhvr>
                                        <p:cTn id="84" dur="500" fill="hold"/>
                                        <p:tgtEl>
                                          <p:spTgt spid="56"/>
                                        </p:tgtEl>
                                        <p:attrNameLst>
                                          <p:attrName>ppt_h</p:attrName>
                                        </p:attrNameLst>
                                      </p:cBhvr>
                                      <p:tavLst>
                                        <p:tav tm="0">
                                          <p:val>
                                            <p:fltVal val="0"/>
                                          </p:val>
                                        </p:tav>
                                        <p:tav tm="100000">
                                          <p:val>
                                            <p:strVal val="#ppt_h"/>
                                          </p:val>
                                        </p:tav>
                                      </p:tavLst>
                                    </p:anim>
                                    <p:anim calcmode="lin" valueType="num">
                                      <p:cBhvr>
                                        <p:cTn id="85" dur="500" fill="hold"/>
                                        <p:tgtEl>
                                          <p:spTgt spid="56"/>
                                        </p:tgtEl>
                                        <p:attrNameLst>
                                          <p:attrName>style.rotation</p:attrName>
                                        </p:attrNameLst>
                                      </p:cBhvr>
                                      <p:tavLst>
                                        <p:tav tm="0">
                                          <p:val>
                                            <p:fltVal val="360"/>
                                          </p:val>
                                        </p:tav>
                                        <p:tav tm="100000">
                                          <p:val>
                                            <p:fltVal val="0"/>
                                          </p:val>
                                        </p:tav>
                                      </p:tavLst>
                                    </p:anim>
                                    <p:animEffect transition="in" filter="fade">
                                      <p:cBhvr>
                                        <p:cTn id="86" dur="500"/>
                                        <p:tgtEl>
                                          <p:spTgt spid="56"/>
                                        </p:tgtEl>
                                      </p:cBhvr>
                                    </p:animEffect>
                                  </p:childTnLst>
                                </p:cTn>
                              </p:par>
                              <p:par>
                                <p:cTn id="87" presetID="49" presetClass="entr" presetSubtype="0" decel="10000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p:cTn id="89" dur="500" fill="hold"/>
                                        <p:tgtEl>
                                          <p:spTgt spid="49"/>
                                        </p:tgtEl>
                                        <p:attrNameLst>
                                          <p:attrName>ppt_w</p:attrName>
                                        </p:attrNameLst>
                                      </p:cBhvr>
                                      <p:tavLst>
                                        <p:tav tm="0">
                                          <p:val>
                                            <p:fltVal val="0"/>
                                          </p:val>
                                        </p:tav>
                                        <p:tav tm="100000">
                                          <p:val>
                                            <p:strVal val="#ppt_w"/>
                                          </p:val>
                                        </p:tav>
                                      </p:tavLst>
                                    </p:anim>
                                    <p:anim calcmode="lin" valueType="num">
                                      <p:cBhvr>
                                        <p:cTn id="90" dur="500" fill="hold"/>
                                        <p:tgtEl>
                                          <p:spTgt spid="49"/>
                                        </p:tgtEl>
                                        <p:attrNameLst>
                                          <p:attrName>ppt_h</p:attrName>
                                        </p:attrNameLst>
                                      </p:cBhvr>
                                      <p:tavLst>
                                        <p:tav tm="0">
                                          <p:val>
                                            <p:fltVal val="0"/>
                                          </p:val>
                                        </p:tav>
                                        <p:tav tm="100000">
                                          <p:val>
                                            <p:strVal val="#ppt_h"/>
                                          </p:val>
                                        </p:tav>
                                      </p:tavLst>
                                    </p:anim>
                                    <p:anim calcmode="lin" valueType="num">
                                      <p:cBhvr>
                                        <p:cTn id="91" dur="500" fill="hold"/>
                                        <p:tgtEl>
                                          <p:spTgt spid="49"/>
                                        </p:tgtEl>
                                        <p:attrNameLst>
                                          <p:attrName>style.rotation</p:attrName>
                                        </p:attrNameLst>
                                      </p:cBhvr>
                                      <p:tavLst>
                                        <p:tav tm="0">
                                          <p:val>
                                            <p:fltVal val="360"/>
                                          </p:val>
                                        </p:tav>
                                        <p:tav tm="100000">
                                          <p:val>
                                            <p:fltVal val="0"/>
                                          </p:val>
                                        </p:tav>
                                      </p:tavLst>
                                    </p:anim>
                                    <p:animEffect transition="in" filter="fade">
                                      <p:cBhvr>
                                        <p:cTn id="92" dur="500"/>
                                        <p:tgtEl>
                                          <p:spTgt spid="49"/>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53"/>
                                        </p:tgtEl>
                                        <p:attrNameLst>
                                          <p:attrName>style.visibility</p:attrName>
                                        </p:attrNameLst>
                                      </p:cBhvr>
                                      <p:to>
                                        <p:strVal val="visible"/>
                                      </p:to>
                                    </p:set>
                                    <p:anim calcmode="lin" valueType="num">
                                      <p:cBhvr>
                                        <p:cTn id="95" dur="500" fill="hold"/>
                                        <p:tgtEl>
                                          <p:spTgt spid="53"/>
                                        </p:tgtEl>
                                        <p:attrNameLst>
                                          <p:attrName>ppt_w</p:attrName>
                                        </p:attrNameLst>
                                      </p:cBhvr>
                                      <p:tavLst>
                                        <p:tav tm="0">
                                          <p:val>
                                            <p:fltVal val="0"/>
                                          </p:val>
                                        </p:tav>
                                        <p:tav tm="100000">
                                          <p:val>
                                            <p:strVal val="#ppt_w"/>
                                          </p:val>
                                        </p:tav>
                                      </p:tavLst>
                                    </p:anim>
                                    <p:anim calcmode="lin" valueType="num">
                                      <p:cBhvr>
                                        <p:cTn id="96" dur="500" fill="hold"/>
                                        <p:tgtEl>
                                          <p:spTgt spid="53"/>
                                        </p:tgtEl>
                                        <p:attrNameLst>
                                          <p:attrName>ppt_h</p:attrName>
                                        </p:attrNameLst>
                                      </p:cBhvr>
                                      <p:tavLst>
                                        <p:tav tm="0">
                                          <p:val>
                                            <p:fltVal val="0"/>
                                          </p:val>
                                        </p:tav>
                                        <p:tav tm="100000">
                                          <p:val>
                                            <p:strVal val="#ppt_h"/>
                                          </p:val>
                                        </p:tav>
                                      </p:tavLst>
                                    </p:anim>
                                    <p:anim calcmode="lin" valueType="num">
                                      <p:cBhvr>
                                        <p:cTn id="97" dur="500" fill="hold"/>
                                        <p:tgtEl>
                                          <p:spTgt spid="53"/>
                                        </p:tgtEl>
                                        <p:attrNameLst>
                                          <p:attrName>style.rotation</p:attrName>
                                        </p:attrNameLst>
                                      </p:cBhvr>
                                      <p:tavLst>
                                        <p:tav tm="0">
                                          <p:val>
                                            <p:fltVal val="360"/>
                                          </p:val>
                                        </p:tav>
                                        <p:tav tm="100000">
                                          <p:val>
                                            <p:fltVal val="0"/>
                                          </p:val>
                                        </p:tav>
                                      </p:tavLst>
                                    </p:anim>
                                    <p:animEffect transition="in" filter="fade">
                                      <p:cBhvr>
                                        <p:cTn id="98" dur="500"/>
                                        <p:tgtEl>
                                          <p:spTgt spid="53"/>
                                        </p:tgtEl>
                                      </p:cBhvr>
                                    </p:animEffect>
                                  </p:childTnLst>
                                </p:cTn>
                              </p:par>
                              <p:par>
                                <p:cTn id="99" presetID="49" presetClass="entr" presetSubtype="0" decel="100000" fill="hold" grpId="0" nodeType="withEffect">
                                  <p:stCondLst>
                                    <p:cond delay="250"/>
                                  </p:stCondLst>
                                  <p:childTnLst>
                                    <p:set>
                                      <p:cBhvr>
                                        <p:cTn id="100" dur="1" fill="hold">
                                          <p:stCondLst>
                                            <p:cond delay="0"/>
                                          </p:stCondLst>
                                        </p:cTn>
                                        <p:tgtEl>
                                          <p:spTgt spid="62"/>
                                        </p:tgtEl>
                                        <p:attrNameLst>
                                          <p:attrName>style.visibility</p:attrName>
                                        </p:attrNameLst>
                                      </p:cBhvr>
                                      <p:to>
                                        <p:strVal val="visible"/>
                                      </p:to>
                                    </p:set>
                                    <p:anim calcmode="lin" valueType="num">
                                      <p:cBhvr>
                                        <p:cTn id="101" dur="500" fill="hold"/>
                                        <p:tgtEl>
                                          <p:spTgt spid="62"/>
                                        </p:tgtEl>
                                        <p:attrNameLst>
                                          <p:attrName>ppt_w</p:attrName>
                                        </p:attrNameLst>
                                      </p:cBhvr>
                                      <p:tavLst>
                                        <p:tav tm="0">
                                          <p:val>
                                            <p:fltVal val="0"/>
                                          </p:val>
                                        </p:tav>
                                        <p:tav tm="100000">
                                          <p:val>
                                            <p:strVal val="#ppt_w"/>
                                          </p:val>
                                        </p:tav>
                                      </p:tavLst>
                                    </p:anim>
                                    <p:anim calcmode="lin" valueType="num">
                                      <p:cBhvr>
                                        <p:cTn id="102" dur="500" fill="hold"/>
                                        <p:tgtEl>
                                          <p:spTgt spid="62"/>
                                        </p:tgtEl>
                                        <p:attrNameLst>
                                          <p:attrName>ppt_h</p:attrName>
                                        </p:attrNameLst>
                                      </p:cBhvr>
                                      <p:tavLst>
                                        <p:tav tm="0">
                                          <p:val>
                                            <p:fltVal val="0"/>
                                          </p:val>
                                        </p:tav>
                                        <p:tav tm="100000">
                                          <p:val>
                                            <p:strVal val="#ppt_h"/>
                                          </p:val>
                                        </p:tav>
                                      </p:tavLst>
                                    </p:anim>
                                    <p:anim calcmode="lin" valueType="num">
                                      <p:cBhvr>
                                        <p:cTn id="103" dur="500" fill="hold"/>
                                        <p:tgtEl>
                                          <p:spTgt spid="62"/>
                                        </p:tgtEl>
                                        <p:attrNameLst>
                                          <p:attrName>style.rotation</p:attrName>
                                        </p:attrNameLst>
                                      </p:cBhvr>
                                      <p:tavLst>
                                        <p:tav tm="0">
                                          <p:val>
                                            <p:fltVal val="360"/>
                                          </p:val>
                                        </p:tav>
                                        <p:tav tm="100000">
                                          <p:val>
                                            <p:fltVal val="0"/>
                                          </p:val>
                                        </p:tav>
                                      </p:tavLst>
                                    </p:anim>
                                    <p:animEffect transition="in" filter="fade">
                                      <p:cBhvr>
                                        <p:cTn id="104" dur="500"/>
                                        <p:tgtEl>
                                          <p:spTgt spid="62"/>
                                        </p:tgtEl>
                                      </p:cBhvr>
                                    </p:animEffect>
                                  </p:childTnLst>
                                </p:cTn>
                              </p:par>
                              <p:par>
                                <p:cTn id="105" presetID="49" presetClass="entr" presetSubtype="0" decel="100000" fill="hold" grpId="0" nodeType="withEffect">
                                  <p:stCondLst>
                                    <p:cond delay="250"/>
                                  </p:stCondLst>
                                  <p:childTnLst>
                                    <p:set>
                                      <p:cBhvr>
                                        <p:cTn id="106" dur="1" fill="hold">
                                          <p:stCondLst>
                                            <p:cond delay="0"/>
                                          </p:stCondLst>
                                        </p:cTn>
                                        <p:tgtEl>
                                          <p:spTgt spid="47"/>
                                        </p:tgtEl>
                                        <p:attrNameLst>
                                          <p:attrName>style.visibility</p:attrName>
                                        </p:attrNameLst>
                                      </p:cBhvr>
                                      <p:to>
                                        <p:strVal val="visible"/>
                                      </p:to>
                                    </p:set>
                                    <p:anim calcmode="lin" valueType="num">
                                      <p:cBhvr>
                                        <p:cTn id="107" dur="500" fill="hold"/>
                                        <p:tgtEl>
                                          <p:spTgt spid="47"/>
                                        </p:tgtEl>
                                        <p:attrNameLst>
                                          <p:attrName>ppt_w</p:attrName>
                                        </p:attrNameLst>
                                      </p:cBhvr>
                                      <p:tavLst>
                                        <p:tav tm="0">
                                          <p:val>
                                            <p:fltVal val="0"/>
                                          </p:val>
                                        </p:tav>
                                        <p:tav tm="100000">
                                          <p:val>
                                            <p:strVal val="#ppt_w"/>
                                          </p:val>
                                        </p:tav>
                                      </p:tavLst>
                                    </p:anim>
                                    <p:anim calcmode="lin" valueType="num">
                                      <p:cBhvr>
                                        <p:cTn id="108" dur="500" fill="hold"/>
                                        <p:tgtEl>
                                          <p:spTgt spid="47"/>
                                        </p:tgtEl>
                                        <p:attrNameLst>
                                          <p:attrName>ppt_h</p:attrName>
                                        </p:attrNameLst>
                                      </p:cBhvr>
                                      <p:tavLst>
                                        <p:tav tm="0">
                                          <p:val>
                                            <p:fltVal val="0"/>
                                          </p:val>
                                        </p:tav>
                                        <p:tav tm="100000">
                                          <p:val>
                                            <p:strVal val="#ppt_h"/>
                                          </p:val>
                                        </p:tav>
                                      </p:tavLst>
                                    </p:anim>
                                    <p:anim calcmode="lin" valueType="num">
                                      <p:cBhvr>
                                        <p:cTn id="109" dur="500" fill="hold"/>
                                        <p:tgtEl>
                                          <p:spTgt spid="47"/>
                                        </p:tgtEl>
                                        <p:attrNameLst>
                                          <p:attrName>style.rotation</p:attrName>
                                        </p:attrNameLst>
                                      </p:cBhvr>
                                      <p:tavLst>
                                        <p:tav tm="0">
                                          <p:val>
                                            <p:fltVal val="360"/>
                                          </p:val>
                                        </p:tav>
                                        <p:tav tm="100000">
                                          <p:val>
                                            <p:fltVal val="0"/>
                                          </p:val>
                                        </p:tav>
                                      </p:tavLst>
                                    </p:anim>
                                    <p:animEffect transition="in" filter="fade">
                                      <p:cBhvr>
                                        <p:cTn id="110" dur="500"/>
                                        <p:tgtEl>
                                          <p:spTgt spid="47"/>
                                        </p:tgtEl>
                                      </p:cBhvr>
                                    </p:animEffect>
                                  </p:childTnLst>
                                </p:cTn>
                              </p:par>
                              <p:par>
                                <p:cTn id="111" presetID="49" presetClass="entr" presetSubtype="0" decel="100000" fill="hold" grpId="0" nodeType="withEffect">
                                  <p:stCondLst>
                                    <p:cond delay="250"/>
                                  </p:stCondLst>
                                  <p:childTnLst>
                                    <p:set>
                                      <p:cBhvr>
                                        <p:cTn id="112" dur="1" fill="hold">
                                          <p:stCondLst>
                                            <p:cond delay="0"/>
                                          </p:stCondLst>
                                        </p:cTn>
                                        <p:tgtEl>
                                          <p:spTgt spid="60"/>
                                        </p:tgtEl>
                                        <p:attrNameLst>
                                          <p:attrName>style.visibility</p:attrName>
                                        </p:attrNameLst>
                                      </p:cBhvr>
                                      <p:to>
                                        <p:strVal val="visible"/>
                                      </p:to>
                                    </p:set>
                                    <p:anim calcmode="lin" valueType="num">
                                      <p:cBhvr>
                                        <p:cTn id="113" dur="500" fill="hold"/>
                                        <p:tgtEl>
                                          <p:spTgt spid="60"/>
                                        </p:tgtEl>
                                        <p:attrNameLst>
                                          <p:attrName>ppt_w</p:attrName>
                                        </p:attrNameLst>
                                      </p:cBhvr>
                                      <p:tavLst>
                                        <p:tav tm="0">
                                          <p:val>
                                            <p:fltVal val="0"/>
                                          </p:val>
                                        </p:tav>
                                        <p:tav tm="100000">
                                          <p:val>
                                            <p:strVal val="#ppt_w"/>
                                          </p:val>
                                        </p:tav>
                                      </p:tavLst>
                                    </p:anim>
                                    <p:anim calcmode="lin" valueType="num">
                                      <p:cBhvr>
                                        <p:cTn id="114" dur="500" fill="hold"/>
                                        <p:tgtEl>
                                          <p:spTgt spid="60"/>
                                        </p:tgtEl>
                                        <p:attrNameLst>
                                          <p:attrName>ppt_h</p:attrName>
                                        </p:attrNameLst>
                                      </p:cBhvr>
                                      <p:tavLst>
                                        <p:tav tm="0">
                                          <p:val>
                                            <p:fltVal val="0"/>
                                          </p:val>
                                        </p:tav>
                                        <p:tav tm="100000">
                                          <p:val>
                                            <p:strVal val="#ppt_h"/>
                                          </p:val>
                                        </p:tav>
                                      </p:tavLst>
                                    </p:anim>
                                    <p:anim calcmode="lin" valueType="num">
                                      <p:cBhvr>
                                        <p:cTn id="115" dur="500" fill="hold"/>
                                        <p:tgtEl>
                                          <p:spTgt spid="60"/>
                                        </p:tgtEl>
                                        <p:attrNameLst>
                                          <p:attrName>style.rotation</p:attrName>
                                        </p:attrNameLst>
                                      </p:cBhvr>
                                      <p:tavLst>
                                        <p:tav tm="0">
                                          <p:val>
                                            <p:fltVal val="360"/>
                                          </p:val>
                                        </p:tav>
                                        <p:tav tm="100000">
                                          <p:val>
                                            <p:fltVal val="0"/>
                                          </p:val>
                                        </p:tav>
                                      </p:tavLst>
                                    </p:anim>
                                    <p:animEffect transition="in" filter="fade">
                                      <p:cBhvr>
                                        <p:cTn id="116" dur="500"/>
                                        <p:tgtEl>
                                          <p:spTgt spid="60"/>
                                        </p:tgtEl>
                                      </p:cBhvr>
                                    </p:animEffect>
                                  </p:childTnLst>
                                </p:cTn>
                              </p:par>
                              <p:par>
                                <p:cTn id="117" presetID="49" presetClass="entr" presetSubtype="0" decel="100000" fill="hold" grpId="0" nodeType="withEffect">
                                  <p:stCondLst>
                                    <p:cond delay="250"/>
                                  </p:stCondLst>
                                  <p:childTnLst>
                                    <p:set>
                                      <p:cBhvr>
                                        <p:cTn id="118" dur="1" fill="hold">
                                          <p:stCondLst>
                                            <p:cond delay="0"/>
                                          </p:stCondLst>
                                        </p:cTn>
                                        <p:tgtEl>
                                          <p:spTgt spid="59"/>
                                        </p:tgtEl>
                                        <p:attrNameLst>
                                          <p:attrName>style.visibility</p:attrName>
                                        </p:attrNameLst>
                                      </p:cBhvr>
                                      <p:to>
                                        <p:strVal val="visible"/>
                                      </p:to>
                                    </p:set>
                                    <p:anim calcmode="lin" valueType="num">
                                      <p:cBhvr>
                                        <p:cTn id="119" dur="500" fill="hold"/>
                                        <p:tgtEl>
                                          <p:spTgt spid="59"/>
                                        </p:tgtEl>
                                        <p:attrNameLst>
                                          <p:attrName>ppt_w</p:attrName>
                                        </p:attrNameLst>
                                      </p:cBhvr>
                                      <p:tavLst>
                                        <p:tav tm="0">
                                          <p:val>
                                            <p:fltVal val="0"/>
                                          </p:val>
                                        </p:tav>
                                        <p:tav tm="100000">
                                          <p:val>
                                            <p:strVal val="#ppt_w"/>
                                          </p:val>
                                        </p:tav>
                                      </p:tavLst>
                                    </p:anim>
                                    <p:anim calcmode="lin" valueType="num">
                                      <p:cBhvr>
                                        <p:cTn id="120" dur="500" fill="hold"/>
                                        <p:tgtEl>
                                          <p:spTgt spid="59"/>
                                        </p:tgtEl>
                                        <p:attrNameLst>
                                          <p:attrName>ppt_h</p:attrName>
                                        </p:attrNameLst>
                                      </p:cBhvr>
                                      <p:tavLst>
                                        <p:tav tm="0">
                                          <p:val>
                                            <p:fltVal val="0"/>
                                          </p:val>
                                        </p:tav>
                                        <p:tav tm="100000">
                                          <p:val>
                                            <p:strVal val="#ppt_h"/>
                                          </p:val>
                                        </p:tav>
                                      </p:tavLst>
                                    </p:anim>
                                    <p:anim calcmode="lin" valueType="num">
                                      <p:cBhvr>
                                        <p:cTn id="121" dur="500" fill="hold"/>
                                        <p:tgtEl>
                                          <p:spTgt spid="59"/>
                                        </p:tgtEl>
                                        <p:attrNameLst>
                                          <p:attrName>style.rotation</p:attrName>
                                        </p:attrNameLst>
                                      </p:cBhvr>
                                      <p:tavLst>
                                        <p:tav tm="0">
                                          <p:val>
                                            <p:fltVal val="360"/>
                                          </p:val>
                                        </p:tav>
                                        <p:tav tm="100000">
                                          <p:val>
                                            <p:fltVal val="0"/>
                                          </p:val>
                                        </p:tav>
                                      </p:tavLst>
                                    </p:anim>
                                    <p:animEffect transition="in" filter="fade">
                                      <p:cBhvr>
                                        <p:cTn id="122" dur="500"/>
                                        <p:tgtEl>
                                          <p:spTgt spid="59"/>
                                        </p:tgtEl>
                                      </p:cBhvr>
                                    </p:animEffect>
                                  </p:childTnLst>
                                </p:cTn>
                              </p:par>
                            </p:childTnLst>
                          </p:cTn>
                        </p:par>
                        <p:par>
                          <p:cTn id="123" fill="hold">
                            <p:stCondLst>
                              <p:cond delay="4000"/>
                            </p:stCondLst>
                            <p:childTnLst>
                              <p:par>
                                <p:cTn id="124" presetID="49" presetClass="entr" presetSubtype="0" decel="100000" fill="hold" grpId="0" nodeType="afterEffect">
                                  <p:stCondLst>
                                    <p:cond delay="0"/>
                                  </p:stCondLst>
                                  <p:childTnLst>
                                    <p:set>
                                      <p:cBhvr>
                                        <p:cTn id="125" dur="1" fill="hold">
                                          <p:stCondLst>
                                            <p:cond delay="0"/>
                                          </p:stCondLst>
                                        </p:cTn>
                                        <p:tgtEl>
                                          <p:spTgt spid="58"/>
                                        </p:tgtEl>
                                        <p:attrNameLst>
                                          <p:attrName>style.visibility</p:attrName>
                                        </p:attrNameLst>
                                      </p:cBhvr>
                                      <p:to>
                                        <p:strVal val="visible"/>
                                      </p:to>
                                    </p:set>
                                    <p:anim calcmode="lin" valueType="num">
                                      <p:cBhvr>
                                        <p:cTn id="126" dur="500" fill="hold"/>
                                        <p:tgtEl>
                                          <p:spTgt spid="58"/>
                                        </p:tgtEl>
                                        <p:attrNameLst>
                                          <p:attrName>ppt_w</p:attrName>
                                        </p:attrNameLst>
                                      </p:cBhvr>
                                      <p:tavLst>
                                        <p:tav tm="0">
                                          <p:val>
                                            <p:fltVal val="0"/>
                                          </p:val>
                                        </p:tav>
                                        <p:tav tm="100000">
                                          <p:val>
                                            <p:strVal val="#ppt_w"/>
                                          </p:val>
                                        </p:tav>
                                      </p:tavLst>
                                    </p:anim>
                                    <p:anim calcmode="lin" valueType="num">
                                      <p:cBhvr>
                                        <p:cTn id="127" dur="500" fill="hold"/>
                                        <p:tgtEl>
                                          <p:spTgt spid="58"/>
                                        </p:tgtEl>
                                        <p:attrNameLst>
                                          <p:attrName>ppt_h</p:attrName>
                                        </p:attrNameLst>
                                      </p:cBhvr>
                                      <p:tavLst>
                                        <p:tav tm="0">
                                          <p:val>
                                            <p:fltVal val="0"/>
                                          </p:val>
                                        </p:tav>
                                        <p:tav tm="100000">
                                          <p:val>
                                            <p:strVal val="#ppt_h"/>
                                          </p:val>
                                        </p:tav>
                                      </p:tavLst>
                                    </p:anim>
                                    <p:anim calcmode="lin" valueType="num">
                                      <p:cBhvr>
                                        <p:cTn id="128" dur="500" fill="hold"/>
                                        <p:tgtEl>
                                          <p:spTgt spid="58"/>
                                        </p:tgtEl>
                                        <p:attrNameLst>
                                          <p:attrName>style.rotation</p:attrName>
                                        </p:attrNameLst>
                                      </p:cBhvr>
                                      <p:tavLst>
                                        <p:tav tm="0">
                                          <p:val>
                                            <p:fltVal val="360"/>
                                          </p:val>
                                        </p:tav>
                                        <p:tav tm="100000">
                                          <p:val>
                                            <p:fltVal val="0"/>
                                          </p:val>
                                        </p:tav>
                                      </p:tavLst>
                                    </p:anim>
                                    <p:animEffect transition="in" filter="fade">
                                      <p:cBhvr>
                                        <p:cTn id="129" dur="500"/>
                                        <p:tgtEl>
                                          <p:spTgt spid="58"/>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 calcmode="lin" valueType="num">
                                      <p:cBhvr>
                                        <p:cTn id="132" dur="500" fill="hold"/>
                                        <p:tgtEl>
                                          <p:spTgt spid="61"/>
                                        </p:tgtEl>
                                        <p:attrNameLst>
                                          <p:attrName>ppt_w</p:attrName>
                                        </p:attrNameLst>
                                      </p:cBhvr>
                                      <p:tavLst>
                                        <p:tav tm="0">
                                          <p:val>
                                            <p:fltVal val="0"/>
                                          </p:val>
                                        </p:tav>
                                        <p:tav tm="100000">
                                          <p:val>
                                            <p:strVal val="#ppt_w"/>
                                          </p:val>
                                        </p:tav>
                                      </p:tavLst>
                                    </p:anim>
                                    <p:anim calcmode="lin" valueType="num">
                                      <p:cBhvr>
                                        <p:cTn id="133" dur="500" fill="hold"/>
                                        <p:tgtEl>
                                          <p:spTgt spid="61"/>
                                        </p:tgtEl>
                                        <p:attrNameLst>
                                          <p:attrName>ppt_h</p:attrName>
                                        </p:attrNameLst>
                                      </p:cBhvr>
                                      <p:tavLst>
                                        <p:tav tm="0">
                                          <p:val>
                                            <p:fltVal val="0"/>
                                          </p:val>
                                        </p:tav>
                                        <p:tav tm="100000">
                                          <p:val>
                                            <p:strVal val="#ppt_h"/>
                                          </p:val>
                                        </p:tav>
                                      </p:tavLst>
                                    </p:anim>
                                    <p:anim calcmode="lin" valueType="num">
                                      <p:cBhvr>
                                        <p:cTn id="134" dur="500" fill="hold"/>
                                        <p:tgtEl>
                                          <p:spTgt spid="61"/>
                                        </p:tgtEl>
                                        <p:attrNameLst>
                                          <p:attrName>style.rotation</p:attrName>
                                        </p:attrNameLst>
                                      </p:cBhvr>
                                      <p:tavLst>
                                        <p:tav tm="0">
                                          <p:val>
                                            <p:fltVal val="360"/>
                                          </p:val>
                                        </p:tav>
                                        <p:tav tm="100000">
                                          <p:val>
                                            <p:fltVal val="0"/>
                                          </p:val>
                                        </p:tav>
                                      </p:tavLst>
                                    </p:anim>
                                    <p:animEffect transition="in" filter="fade">
                                      <p:cBhvr>
                                        <p:cTn id="135" dur="500"/>
                                        <p:tgtEl>
                                          <p:spTgt spid="61"/>
                                        </p:tgtEl>
                                      </p:cBhvr>
                                    </p:animEffect>
                                  </p:childTnLst>
                                </p:cTn>
                              </p:par>
                              <p:par>
                                <p:cTn id="136" presetID="49" presetClass="entr" presetSubtype="0" decel="10000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 calcmode="lin" valueType="num">
                                      <p:cBhvr>
                                        <p:cTn id="138" dur="500" fill="hold"/>
                                        <p:tgtEl>
                                          <p:spTgt spid="64"/>
                                        </p:tgtEl>
                                        <p:attrNameLst>
                                          <p:attrName>ppt_w</p:attrName>
                                        </p:attrNameLst>
                                      </p:cBhvr>
                                      <p:tavLst>
                                        <p:tav tm="0">
                                          <p:val>
                                            <p:fltVal val="0"/>
                                          </p:val>
                                        </p:tav>
                                        <p:tav tm="100000">
                                          <p:val>
                                            <p:strVal val="#ppt_w"/>
                                          </p:val>
                                        </p:tav>
                                      </p:tavLst>
                                    </p:anim>
                                    <p:anim calcmode="lin" valueType="num">
                                      <p:cBhvr>
                                        <p:cTn id="139" dur="500" fill="hold"/>
                                        <p:tgtEl>
                                          <p:spTgt spid="64"/>
                                        </p:tgtEl>
                                        <p:attrNameLst>
                                          <p:attrName>ppt_h</p:attrName>
                                        </p:attrNameLst>
                                      </p:cBhvr>
                                      <p:tavLst>
                                        <p:tav tm="0">
                                          <p:val>
                                            <p:fltVal val="0"/>
                                          </p:val>
                                        </p:tav>
                                        <p:tav tm="100000">
                                          <p:val>
                                            <p:strVal val="#ppt_h"/>
                                          </p:val>
                                        </p:tav>
                                      </p:tavLst>
                                    </p:anim>
                                    <p:anim calcmode="lin" valueType="num">
                                      <p:cBhvr>
                                        <p:cTn id="140" dur="500" fill="hold"/>
                                        <p:tgtEl>
                                          <p:spTgt spid="64"/>
                                        </p:tgtEl>
                                        <p:attrNameLst>
                                          <p:attrName>style.rotation</p:attrName>
                                        </p:attrNameLst>
                                      </p:cBhvr>
                                      <p:tavLst>
                                        <p:tav tm="0">
                                          <p:val>
                                            <p:fltVal val="360"/>
                                          </p:val>
                                        </p:tav>
                                        <p:tav tm="100000">
                                          <p:val>
                                            <p:fltVal val="0"/>
                                          </p:val>
                                        </p:tav>
                                      </p:tavLst>
                                    </p:anim>
                                    <p:animEffect transition="in" filter="fade">
                                      <p:cBhvr>
                                        <p:cTn id="141" dur="500"/>
                                        <p:tgtEl>
                                          <p:spTgt spid="64"/>
                                        </p:tgtEl>
                                      </p:cBhvr>
                                    </p:animEffect>
                                  </p:childTnLst>
                                </p:cTn>
                              </p:par>
                              <p:par>
                                <p:cTn id="142" presetID="49" presetClass="entr" presetSubtype="0" decel="100000" fill="hold" grpId="0" nodeType="withEffect">
                                  <p:stCondLst>
                                    <p:cond delay="250"/>
                                  </p:stCondLst>
                                  <p:childTnLst>
                                    <p:set>
                                      <p:cBhvr>
                                        <p:cTn id="143" dur="1" fill="hold">
                                          <p:stCondLst>
                                            <p:cond delay="0"/>
                                          </p:stCondLst>
                                        </p:cTn>
                                        <p:tgtEl>
                                          <p:spTgt spid="52"/>
                                        </p:tgtEl>
                                        <p:attrNameLst>
                                          <p:attrName>style.visibility</p:attrName>
                                        </p:attrNameLst>
                                      </p:cBhvr>
                                      <p:to>
                                        <p:strVal val="visible"/>
                                      </p:to>
                                    </p:set>
                                    <p:anim calcmode="lin" valueType="num">
                                      <p:cBhvr>
                                        <p:cTn id="144" dur="500" fill="hold"/>
                                        <p:tgtEl>
                                          <p:spTgt spid="52"/>
                                        </p:tgtEl>
                                        <p:attrNameLst>
                                          <p:attrName>ppt_w</p:attrName>
                                        </p:attrNameLst>
                                      </p:cBhvr>
                                      <p:tavLst>
                                        <p:tav tm="0">
                                          <p:val>
                                            <p:fltVal val="0"/>
                                          </p:val>
                                        </p:tav>
                                        <p:tav tm="100000">
                                          <p:val>
                                            <p:strVal val="#ppt_w"/>
                                          </p:val>
                                        </p:tav>
                                      </p:tavLst>
                                    </p:anim>
                                    <p:anim calcmode="lin" valueType="num">
                                      <p:cBhvr>
                                        <p:cTn id="145" dur="500" fill="hold"/>
                                        <p:tgtEl>
                                          <p:spTgt spid="52"/>
                                        </p:tgtEl>
                                        <p:attrNameLst>
                                          <p:attrName>ppt_h</p:attrName>
                                        </p:attrNameLst>
                                      </p:cBhvr>
                                      <p:tavLst>
                                        <p:tav tm="0">
                                          <p:val>
                                            <p:fltVal val="0"/>
                                          </p:val>
                                        </p:tav>
                                        <p:tav tm="100000">
                                          <p:val>
                                            <p:strVal val="#ppt_h"/>
                                          </p:val>
                                        </p:tav>
                                      </p:tavLst>
                                    </p:anim>
                                    <p:anim calcmode="lin" valueType="num">
                                      <p:cBhvr>
                                        <p:cTn id="146" dur="500" fill="hold"/>
                                        <p:tgtEl>
                                          <p:spTgt spid="52"/>
                                        </p:tgtEl>
                                        <p:attrNameLst>
                                          <p:attrName>style.rotation</p:attrName>
                                        </p:attrNameLst>
                                      </p:cBhvr>
                                      <p:tavLst>
                                        <p:tav tm="0">
                                          <p:val>
                                            <p:fltVal val="360"/>
                                          </p:val>
                                        </p:tav>
                                        <p:tav tm="100000">
                                          <p:val>
                                            <p:fltVal val="0"/>
                                          </p:val>
                                        </p:tav>
                                      </p:tavLst>
                                    </p:anim>
                                    <p:animEffect transition="in" filter="fade">
                                      <p:cBhvr>
                                        <p:cTn id="147" dur="500"/>
                                        <p:tgtEl>
                                          <p:spTgt spid="52"/>
                                        </p:tgtEl>
                                      </p:cBhvr>
                                    </p:animEffect>
                                  </p:childTnLst>
                                </p:cTn>
                              </p:par>
                              <p:par>
                                <p:cTn id="148" presetID="49" presetClass="entr" presetSubtype="0" decel="100000" fill="hold" grpId="0" nodeType="withEffect">
                                  <p:stCondLst>
                                    <p:cond delay="250"/>
                                  </p:stCondLst>
                                  <p:childTnLst>
                                    <p:set>
                                      <p:cBhvr>
                                        <p:cTn id="149" dur="1" fill="hold">
                                          <p:stCondLst>
                                            <p:cond delay="0"/>
                                          </p:stCondLst>
                                        </p:cTn>
                                        <p:tgtEl>
                                          <p:spTgt spid="63"/>
                                        </p:tgtEl>
                                        <p:attrNameLst>
                                          <p:attrName>style.visibility</p:attrName>
                                        </p:attrNameLst>
                                      </p:cBhvr>
                                      <p:to>
                                        <p:strVal val="visible"/>
                                      </p:to>
                                    </p:set>
                                    <p:anim calcmode="lin" valueType="num">
                                      <p:cBhvr>
                                        <p:cTn id="150" dur="500" fill="hold"/>
                                        <p:tgtEl>
                                          <p:spTgt spid="63"/>
                                        </p:tgtEl>
                                        <p:attrNameLst>
                                          <p:attrName>ppt_w</p:attrName>
                                        </p:attrNameLst>
                                      </p:cBhvr>
                                      <p:tavLst>
                                        <p:tav tm="0">
                                          <p:val>
                                            <p:fltVal val="0"/>
                                          </p:val>
                                        </p:tav>
                                        <p:tav tm="100000">
                                          <p:val>
                                            <p:strVal val="#ppt_w"/>
                                          </p:val>
                                        </p:tav>
                                      </p:tavLst>
                                    </p:anim>
                                    <p:anim calcmode="lin" valueType="num">
                                      <p:cBhvr>
                                        <p:cTn id="151" dur="500" fill="hold"/>
                                        <p:tgtEl>
                                          <p:spTgt spid="63"/>
                                        </p:tgtEl>
                                        <p:attrNameLst>
                                          <p:attrName>ppt_h</p:attrName>
                                        </p:attrNameLst>
                                      </p:cBhvr>
                                      <p:tavLst>
                                        <p:tav tm="0">
                                          <p:val>
                                            <p:fltVal val="0"/>
                                          </p:val>
                                        </p:tav>
                                        <p:tav tm="100000">
                                          <p:val>
                                            <p:strVal val="#ppt_h"/>
                                          </p:val>
                                        </p:tav>
                                      </p:tavLst>
                                    </p:anim>
                                    <p:anim calcmode="lin" valueType="num">
                                      <p:cBhvr>
                                        <p:cTn id="152" dur="500" fill="hold"/>
                                        <p:tgtEl>
                                          <p:spTgt spid="63"/>
                                        </p:tgtEl>
                                        <p:attrNameLst>
                                          <p:attrName>style.rotation</p:attrName>
                                        </p:attrNameLst>
                                      </p:cBhvr>
                                      <p:tavLst>
                                        <p:tav tm="0">
                                          <p:val>
                                            <p:fltVal val="360"/>
                                          </p:val>
                                        </p:tav>
                                        <p:tav tm="100000">
                                          <p:val>
                                            <p:fltVal val="0"/>
                                          </p:val>
                                        </p:tav>
                                      </p:tavLst>
                                    </p:anim>
                                    <p:animEffect transition="in" filter="fade">
                                      <p:cBhvr>
                                        <p:cTn id="153" dur="500"/>
                                        <p:tgtEl>
                                          <p:spTgt spid="63"/>
                                        </p:tgtEl>
                                      </p:cBhvr>
                                    </p:animEffect>
                                  </p:childTnLst>
                                </p:cTn>
                              </p:par>
                              <p:par>
                                <p:cTn id="154" presetID="49" presetClass="entr" presetSubtype="0" decel="100000" fill="hold" grpId="0" nodeType="withEffect">
                                  <p:stCondLst>
                                    <p:cond delay="250"/>
                                  </p:stCondLst>
                                  <p:childTnLst>
                                    <p:set>
                                      <p:cBhvr>
                                        <p:cTn id="155" dur="1" fill="hold">
                                          <p:stCondLst>
                                            <p:cond delay="0"/>
                                          </p:stCondLst>
                                        </p:cTn>
                                        <p:tgtEl>
                                          <p:spTgt spid="69"/>
                                        </p:tgtEl>
                                        <p:attrNameLst>
                                          <p:attrName>style.visibility</p:attrName>
                                        </p:attrNameLst>
                                      </p:cBhvr>
                                      <p:to>
                                        <p:strVal val="visible"/>
                                      </p:to>
                                    </p:set>
                                    <p:anim calcmode="lin" valueType="num">
                                      <p:cBhvr>
                                        <p:cTn id="156" dur="500" fill="hold"/>
                                        <p:tgtEl>
                                          <p:spTgt spid="69"/>
                                        </p:tgtEl>
                                        <p:attrNameLst>
                                          <p:attrName>ppt_w</p:attrName>
                                        </p:attrNameLst>
                                      </p:cBhvr>
                                      <p:tavLst>
                                        <p:tav tm="0">
                                          <p:val>
                                            <p:fltVal val="0"/>
                                          </p:val>
                                        </p:tav>
                                        <p:tav tm="100000">
                                          <p:val>
                                            <p:strVal val="#ppt_w"/>
                                          </p:val>
                                        </p:tav>
                                      </p:tavLst>
                                    </p:anim>
                                    <p:anim calcmode="lin" valueType="num">
                                      <p:cBhvr>
                                        <p:cTn id="157" dur="500" fill="hold"/>
                                        <p:tgtEl>
                                          <p:spTgt spid="69"/>
                                        </p:tgtEl>
                                        <p:attrNameLst>
                                          <p:attrName>ppt_h</p:attrName>
                                        </p:attrNameLst>
                                      </p:cBhvr>
                                      <p:tavLst>
                                        <p:tav tm="0">
                                          <p:val>
                                            <p:fltVal val="0"/>
                                          </p:val>
                                        </p:tav>
                                        <p:tav tm="100000">
                                          <p:val>
                                            <p:strVal val="#ppt_h"/>
                                          </p:val>
                                        </p:tav>
                                      </p:tavLst>
                                    </p:anim>
                                    <p:anim calcmode="lin" valueType="num">
                                      <p:cBhvr>
                                        <p:cTn id="158" dur="500" fill="hold"/>
                                        <p:tgtEl>
                                          <p:spTgt spid="69"/>
                                        </p:tgtEl>
                                        <p:attrNameLst>
                                          <p:attrName>style.rotation</p:attrName>
                                        </p:attrNameLst>
                                      </p:cBhvr>
                                      <p:tavLst>
                                        <p:tav tm="0">
                                          <p:val>
                                            <p:fltVal val="360"/>
                                          </p:val>
                                        </p:tav>
                                        <p:tav tm="100000">
                                          <p:val>
                                            <p:fltVal val="0"/>
                                          </p:val>
                                        </p:tav>
                                      </p:tavLst>
                                    </p:anim>
                                    <p:animEffect transition="in" filter="fade">
                                      <p:cBhvr>
                                        <p:cTn id="15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666746"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仓位分配原则</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7" name="组合 26"/>
          <p:cNvGrpSpPr/>
          <p:nvPr/>
        </p:nvGrpSpPr>
        <p:grpSpPr>
          <a:xfrm>
            <a:off x="5042950"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0" name="矩形 59"/>
          <p:cNvSpPr/>
          <p:nvPr/>
        </p:nvSpPr>
        <p:spPr>
          <a:xfrm>
            <a:off x="8148665" y="2017294"/>
            <a:ext cx="184712" cy="430879"/>
          </a:xfrm>
          <a:prstGeom prst="rect">
            <a:avLst/>
          </a:prstGeom>
        </p:spPr>
        <p:txBody>
          <a:bodyPr wrap="none" lIns="91431" tIns="45716" rIns="91431" bIns="45716">
            <a:spAutoFit/>
          </a:bodyPr>
          <a:lstStyle/>
          <a:p>
            <a:endParaRPr lang="en-US" altLang="zh-CN" sz="2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矩形 60"/>
          <p:cNvSpPr/>
          <p:nvPr/>
        </p:nvSpPr>
        <p:spPr>
          <a:xfrm>
            <a:off x="8135701" y="4196396"/>
            <a:ext cx="2670810" cy="520700"/>
          </a:xfrm>
          <a:prstGeom prst="rect">
            <a:avLst/>
          </a:prstGeom>
        </p:spPr>
        <p:txBody>
          <a:bodyPr wrap="none" lIns="91431" tIns="45716" rIns="91431" bIns="45716">
            <a:spAutoFit/>
          </a:bodyPr>
          <a:lstStyle/>
          <a:p>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货物关联性原则</a:t>
            </a:r>
            <a:endPar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3945251" y="2964469"/>
            <a:ext cx="1959610" cy="520700"/>
          </a:xfrm>
          <a:prstGeom prst="rect">
            <a:avLst/>
          </a:prstGeom>
        </p:spPr>
        <p:txBody>
          <a:bodyPr wrap="none" lIns="91431" tIns="45716" rIns="91431" bIns="45716">
            <a:spAutoFit/>
          </a:bodyPr>
          <a:lstStyle/>
          <a:p>
            <a:pPr algn="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分巷道原则</a:t>
            </a:r>
            <a:endPar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3" name="等腰三角形 62"/>
          <p:cNvSpPr>
            <a:spLocks noChangeAspect="1" noChangeArrowheads="1"/>
          </p:cNvSpPr>
          <p:nvPr/>
        </p:nvSpPr>
        <p:spPr bwMode="auto">
          <a:xfrm rot="5400000" flipV="1">
            <a:off x="7840320" y="2526229"/>
            <a:ext cx="239249" cy="206315"/>
          </a:xfrm>
          <a:prstGeom prst="triangle">
            <a:avLst>
              <a:gd name="adj" fmla="val 50000"/>
            </a:avLst>
          </a:prstGeom>
          <a:solidFill>
            <a:srgbClr val="21AB82"/>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64" name="矩形 47"/>
          <p:cNvSpPr>
            <a:spLocks noChangeArrowheads="1"/>
          </p:cNvSpPr>
          <p:nvPr/>
        </p:nvSpPr>
        <p:spPr bwMode="auto">
          <a:xfrm>
            <a:off x="8135620" y="2432050"/>
            <a:ext cx="3124200" cy="9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400" dirty="0" smtClean="0">
                <a:solidFill>
                  <a:srgbClr val="333333"/>
                </a:solidFill>
                <a:sym typeface="微软雅黑" panose="020B0503020204020204" pitchFamily="34" charset="-122"/>
              </a:rPr>
              <a:t>出入库频率较高货物</a:t>
            </a:r>
            <a:r>
              <a:rPr lang="zh-CN" altLang="en-US" sz="2400" dirty="0">
                <a:solidFill>
                  <a:srgbClr val="333333"/>
                </a:solidFill>
                <a:sym typeface="微软雅黑" panose="020B0503020204020204" pitchFamily="34" charset="-122"/>
              </a:rPr>
              <a:t>流转</a:t>
            </a:r>
            <a:r>
              <a:rPr lang="zh-CN" altLang="en-US" sz="2400" dirty="0" smtClean="0">
                <a:solidFill>
                  <a:srgbClr val="333333"/>
                </a:solidFill>
                <a:sym typeface="微软雅黑" panose="020B0503020204020204" pitchFamily="34" charset="-122"/>
              </a:rPr>
              <a:t>路径应短</a:t>
            </a:r>
            <a:endParaRPr lang="zh-CN" altLang="en-US" sz="2400" dirty="0" smtClean="0">
              <a:solidFill>
                <a:srgbClr val="333333"/>
              </a:solidFill>
              <a:sym typeface="微软雅黑" panose="020B0503020204020204" pitchFamily="34" charset="-122"/>
            </a:endParaRPr>
          </a:p>
        </p:txBody>
      </p:sp>
      <p:sp>
        <p:nvSpPr>
          <p:cNvPr id="65" name="等腰三角形 18"/>
          <p:cNvSpPr>
            <a:spLocks noChangeAspect="1" noChangeArrowheads="1"/>
          </p:cNvSpPr>
          <p:nvPr/>
        </p:nvSpPr>
        <p:spPr bwMode="auto">
          <a:xfrm rot="5400000" flipV="1">
            <a:off x="7840320" y="4709297"/>
            <a:ext cx="239249" cy="206315"/>
          </a:xfrm>
          <a:prstGeom prst="triangle">
            <a:avLst>
              <a:gd name="adj" fmla="val 50000"/>
            </a:avLst>
          </a:prstGeom>
          <a:solidFill>
            <a:srgbClr val="05BAC8"/>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66" name="矩形 47"/>
          <p:cNvSpPr>
            <a:spLocks noChangeArrowheads="1"/>
          </p:cNvSpPr>
          <p:nvPr/>
        </p:nvSpPr>
        <p:spPr bwMode="auto">
          <a:xfrm>
            <a:off x="8148955" y="4716780"/>
            <a:ext cx="3375660"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400" dirty="0" smtClean="0">
                <a:solidFill>
                  <a:srgbClr val="333333"/>
                </a:solidFill>
                <a:sym typeface="微软雅黑" panose="020B0503020204020204" pitchFamily="34" charset="-122"/>
              </a:rPr>
              <a:t>不具备货物间的相关性</a:t>
            </a:r>
            <a:endParaRPr lang="zh-CN" altLang="en-US" sz="2400" dirty="0" smtClean="0">
              <a:solidFill>
                <a:srgbClr val="333333"/>
              </a:solidFill>
              <a:sym typeface="微软雅黑" panose="020B0503020204020204" pitchFamily="34" charset="-122"/>
            </a:endParaRPr>
          </a:p>
        </p:txBody>
      </p:sp>
      <p:sp>
        <p:nvSpPr>
          <p:cNvPr id="67" name="等腰三角形 18"/>
          <p:cNvSpPr>
            <a:spLocks noChangeAspect="1" noChangeArrowheads="1"/>
          </p:cNvSpPr>
          <p:nvPr/>
        </p:nvSpPr>
        <p:spPr bwMode="auto">
          <a:xfrm rot="16200000" flipH="1" flipV="1">
            <a:off x="6102985" y="3380740"/>
            <a:ext cx="452755" cy="390525"/>
          </a:xfrm>
          <a:prstGeom prst="triangle">
            <a:avLst>
              <a:gd name="adj" fmla="val 50000"/>
            </a:avLst>
          </a:prstGeom>
          <a:solidFill>
            <a:srgbClr val="FFC000"/>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68" name="矩形 47"/>
          <p:cNvSpPr>
            <a:spLocks noChangeArrowheads="1"/>
          </p:cNvSpPr>
          <p:nvPr/>
        </p:nvSpPr>
        <p:spPr bwMode="auto">
          <a:xfrm>
            <a:off x="2376170" y="3484880"/>
            <a:ext cx="3692525" cy="9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400" dirty="0" smtClean="0">
                <a:solidFill>
                  <a:srgbClr val="333333"/>
                </a:solidFill>
                <a:sym typeface="微软雅黑" panose="020B0503020204020204" pitchFamily="34" charset="-122"/>
              </a:rPr>
              <a:t>均匀分布频率高、出入库量较大的货物到各个巷道</a:t>
            </a:r>
            <a:endParaRPr lang="zh-CN" altLang="en-US" sz="2400" dirty="0">
              <a:solidFill>
                <a:srgbClr val="333333"/>
              </a:solidFill>
              <a:sym typeface="微软雅黑" panose="020B0503020204020204" pitchFamily="34" charset="-122"/>
            </a:endParaRPr>
          </a:p>
        </p:txBody>
      </p:sp>
      <p:sp>
        <p:nvSpPr>
          <p:cNvPr id="21" name="矩形 20"/>
          <p:cNvSpPr/>
          <p:nvPr/>
        </p:nvSpPr>
        <p:spPr>
          <a:xfrm>
            <a:off x="8111571" y="1780439"/>
            <a:ext cx="2670810" cy="520700"/>
          </a:xfrm>
          <a:prstGeom prst="rect">
            <a:avLst/>
          </a:prstGeom>
        </p:spPr>
        <p:txBody>
          <a:bodyPr wrap="none" lIns="91431" tIns="45716" rIns="91431" bIns="45716">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出入库效率原则</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26" presetClass="emph" presetSubtype="0" fill="hold" grpId="1" nodeType="withEffect">
                                  <p:stCondLst>
                                    <p:cond delay="0"/>
                                  </p:stCondLst>
                                  <p:childTnLst>
                                    <p:animEffect transition="out" filter="fade">
                                      <p:cBhvr>
                                        <p:cTn id="16" dur="500" tmFilter="0, 0; .2, .5; .8, .5; 1, 0"/>
                                        <p:tgtEl>
                                          <p:spTgt spid="63"/>
                                        </p:tgtEl>
                                      </p:cBhvr>
                                    </p:animEffect>
                                    <p:animScale>
                                      <p:cBhvr>
                                        <p:cTn id="17" dur="250" autoRev="1" fill="hold"/>
                                        <p:tgtEl>
                                          <p:spTgt spid="63"/>
                                        </p:tgtEl>
                                      </p:cBhvr>
                                      <p:by x="105000" y="105000"/>
                                    </p:animScale>
                                  </p:childTnLst>
                                </p:cTn>
                              </p:par>
                            </p:childTnLst>
                          </p:cTn>
                        </p:par>
                        <p:par>
                          <p:cTn id="18" fill="hold">
                            <p:stCondLst>
                              <p:cond delay="1000"/>
                            </p:stCondLst>
                            <p:childTnLst>
                              <p:par>
                                <p:cTn id="19" presetID="22" presetClass="entr" presetSubtype="8" fill="hold" grpId="0" nodeType="afterEffect" nodePh="1">
                                  <p:stCondLst>
                                    <p:cond delay="0"/>
                                  </p:stCondLst>
                                  <p:endCondLst>
                                    <p:cond evt="begin" delay="0">
                                      <p:tn val="19"/>
                                    </p:cond>
                                  </p:end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left)">
                                      <p:cBhvr>
                                        <p:cTn id="28" dur="500"/>
                                        <p:tgtEl>
                                          <p:spTgt spid="64"/>
                                        </p:tgtEl>
                                      </p:cBhvr>
                                    </p:animEffec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67"/>
                                        </p:tgtEl>
                                        <p:attrNameLst>
                                          <p:attrName>style.visibility</p:attrName>
                                        </p:attrNameLst>
                                      </p:cBhvr>
                                      <p:to>
                                        <p:strVal val="visible"/>
                                      </p:to>
                                    </p:set>
                                  </p:childTnLst>
                                </p:cTn>
                              </p:par>
                              <p:par>
                                <p:cTn id="32" presetID="26" presetClass="emph" presetSubtype="0" fill="hold" grpId="1" nodeType="withEffect">
                                  <p:stCondLst>
                                    <p:cond delay="0"/>
                                  </p:stCondLst>
                                  <p:childTnLst>
                                    <p:animEffect transition="out" filter="fade">
                                      <p:cBhvr>
                                        <p:cTn id="33" dur="500" tmFilter="0, 0; .2, .5; .8, .5; 1, 0"/>
                                        <p:tgtEl>
                                          <p:spTgt spid="67"/>
                                        </p:tgtEl>
                                      </p:cBhvr>
                                    </p:animEffect>
                                    <p:animScale>
                                      <p:cBhvr>
                                        <p:cTn id="34" dur="250" autoRev="1" fill="hold"/>
                                        <p:tgtEl>
                                          <p:spTgt spid="67"/>
                                        </p:tgtEl>
                                      </p:cBhvr>
                                      <p:by x="105000" y="105000"/>
                                    </p:animScale>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wipe(right)">
                                      <p:cBhvr>
                                        <p:cTn id="38" dur="500"/>
                                        <p:tgtEl>
                                          <p:spTgt spid="62"/>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right)">
                                      <p:cBhvr>
                                        <p:cTn id="41" dur="500"/>
                                        <p:tgtEl>
                                          <p:spTgt spid="68"/>
                                        </p:tgtEl>
                                      </p:cBhvr>
                                    </p:animEffect>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26" presetClass="emph" presetSubtype="0" fill="hold" grpId="1" nodeType="withEffect">
                                  <p:stCondLst>
                                    <p:cond delay="0"/>
                                  </p:stCondLst>
                                  <p:childTnLst>
                                    <p:animEffect transition="out" filter="fade">
                                      <p:cBhvr>
                                        <p:cTn id="46" dur="500" tmFilter="0, 0; .2, .5; .8, .5; 1, 0"/>
                                        <p:tgtEl>
                                          <p:spTgt spid="65"/>
                                        </p:tgtEl>
                                      </p:cBhvr>
                                    </p:animEffect>
                                    <p:animScale>
                                      <p:cBhvr>
                                        <p:cTn id="47" dur="250" autoRev="1" fill="hold"/>
                                        <p:tgtEl>
                                          <p:spTgt spid="65"/>
                                        </p:tgtEl>
                                      </p:cBhvr>
                                      <p:by x="105000" y="105000"/>
                                    </p:animScale>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left)">
                                      <p:cBhvr>
                                        <p:cTn id="5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0" grpId="0"/>
      <p:bldP spid="61" grpId="0"/>
      <p:bldP spid="62" grpId="0"/>
      <p:bldP spid="63" grpId="0" animBg="1"/>
      <p:bldP spid="63" grpId="1" animBg="1"/>
      <p:bldP spid="64" grpId="0"/>
      <p:bldP spid="65" grpId="0" animBg="1"/>
      <p:bldP spid="65" grpId="1" animBg="1"/>
      <p:bldP spid="66" grpId="0"/>
      <p:bldP spid="67" grpId="0" bldLvl="0" animBg="1"/>
      <p:bldP spid="67" grpId="1" bldLvl="0" animBg="1"/>
      <p:bldP spid="68"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货场规划</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5334856" y="570216"/>
            <a:ext cx="263341" cy="395013"/>
            <a:chOff x="5284519" y="1508166"/>
            <a:chExt cx="213756" cy="427512"/>
          </a:xfrm>
        </p:grpSpPr>
        <p:cxnSp>
          <p:nvCxnSpPr>
            <p:cNvPr id="17" name="直接连接符 16"/>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nvGraphicFramePr>
        <p:xfrm>
          <a:off x="2590799" y="1580541"/>
          <a:ext cx="6309361" cy="4267200"/>
        </p:xfrm>
        <a:graphic>
          <a:graphicData uri="http://schemas.openxmlformats.org/drawingml/2006/table">
            <a:tbl>
              <a:tblPr firstRow="1" firstCol="1" bandRow="1">
                <a:tableStyleId>{5C22544A-7EE6-4342-B048-85BDC9FD1C3A}</a:tableStyleId>
              </a:tblPr>
              <a:tblGrid>
                <a:gridCol w="514103"/>
                <a:gridCol w="1060192"/>
                <a:gridCol w="711365"/>
                <a:gridCol w="833225"/>
                <a:gridCol w="833225"/>
                <a:gridCol w="833225"/>
                <a:gridCol w="833225"/>
                <a:gridCol w="690801"/>
              </a:tblGrid>
              <a:tr h="316089">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仓位编号</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单品</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IK</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IQ</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IQ/IK</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每日库存峰值</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摆放方式</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仓位数</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HRB40012*9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9207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114161.00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12.3994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15013.320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HRB40016*9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7703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84288.34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10.9423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10230.882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HRB40014*9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7186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81318.30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11.3162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11446.682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158044">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HRB40020*9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5144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50333.17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9.7848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8091.720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HRB40018*9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4864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48999.60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10.0739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11590.020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158044">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HRB40025*9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4675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55678.39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11.9098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9347.184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6</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HRB400E</a:t>
                      </a:r>
                      <a:r>
                        <a:rPr lang="zh-CN" sz="900" kern="100" dirty="0">
                          <a:effectLst/>
                          <a:latin typeface="微软雅黑" panose="020B0503020204020204" pitchFamily="34" charset="-122"/>
                          <a:ea typeface="微软雅黑" panose="020B0503020204020204" pitchFamily="34" charset="-122"/>
                        </a:rPr>
                        <a:t>抗震</a:t>
                      </a:r>
                      <a:r>
                        <a:rPr lang="en-US" sz="900" kern="100" dirty="0">
                          <a:effectLst/>
                          <a:latin typeface="微软雅黑" panose="020B0503020204020204" pitchFamily="34" charset="-122"/>
                          <a:ea typeface="微软雅黑" panose="020B0503020204020204" pitchFamily="34" charset="-122"/>
                        </a:rPr>
                        <a:t>12*9</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4656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51453.14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11.0509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9377.172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16*9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4303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44478.83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10.3367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11070.234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A9</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14*9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3930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41943.88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10.6727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9842.300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158044">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A10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HRB40022*9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3705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36459.11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9.8405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8080.866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A11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18*9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3698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35804.34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9.6821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9678.240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25*9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3264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43700.58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13.3887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8784.468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A13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20*9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3141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30348.40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9.6620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6131.034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16089">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A14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22*9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2855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29113.11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10.1972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7598.106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5</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
        <p:nvSpPr>
          <p:cNvPr id="3" name="文本框 2"/>
          <p:cNvSpPr txBox="1"/>
          <p:nvPr/>
        </p:nvSpPr>
        <p:spPr>
          <a:xfrm>
            <a:off x="9410065" y="2284095"/>
            <a:ext cx="226441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285750" indent="-285750" algn="ctr">
              <a:lnSpc>
                <a:spcPct val="200000"/>
              </a:lnSpc>
              <a:spcBef>
                <a:spcPct val="0"/>
              </a:spcBef>
              <a:buFont typeface="Arial" panose="020B0604020202020204" pitchFamily="34" charset="0"/>
              <a:buChar char="•"/>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indent="0" algn="l">
              <a:buNone/>
            </a:pPr>
            <a:r>
              <a:rPr lang="en-US" altLang="zh-CN" dirty="0"/>
              <a:t>A</a:t>
            </a:r>
            <a:r>
              <a:rPr lang="zh-CN" altLang="en-US" dirty="0"/>
              <a:t>类货物定位存储，摆放方式均设为“井字形”</a:t>
            </a:r>
            <a:endParaRPr lang="zh-CN" altLang="en-US"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1"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货场规划</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5334856" y="570216"/>
            <a:ext cx="263341" cy="395013"/>
            <a:chOff x="5284519" y="1508166"/>
            <a:chExt cx="213756" cy="427512"/>
          </a:xfrm>
        </p:grpSpPr>
        <p:cxnSp>
          <p:nvCxnSpPr>
            <p:cNvPr id="17" name="直接连接符 16"/>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9450070" y="2287270"/>
            <a:ext cx="246443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285750" indent="-285750" algn="ctr">
              <a:lnSpc>
                <a:spcPct val="200000"/>
              </a:lnSpc>
              <a:spcBef>
                <a:spcPct val="0"/>
              </a:spcBef>
              <a:buFont typeface="Arial" panose="020B0604020202020204" pitchFamily="34" charset="0"/>
              <a:buChar char="•"/>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indent="0" algn="l">
              <a:buNone/>
            </a:pPr>
            <a:r>
              <a:rPr lang="en-US" altLang="zh-CN" dirty="0" smtClean="0"/>
              <a:t>B</a:t>
            </a:r>
            <a:r>
              <a:rPr lang="zh-CN" altLang="en-US" dirty="0" smtClean="0"/>
              <a:t>、</a:t>
            </a:r>
            <a:r>
              <a:rPr lang="en-US" altLang="zh-CN" dirty="0" smtClean="0"/>
              <a:t>C</a:t>
            </a:r>
            <a:r>
              <a:rPr lang="zh-CN" altLang="en-US" dirty="0" smtClean="0"/>
              <a:t>类货物大部分存放于公共仓位，</a:t>
            </a:r>
            <a:r>
              <a:rPr lang="zh-CN" altLang="en-US" dirty="0"/>
              <a:t>摆放</a:t>
            </a:r>
            <a:r>
              <a:rPr lang="zh-CN" altLang="en-US" dirty="0" smtClean="0"/>
              <a:t>方式两种皆有</a:t>
            </a:r>
            <a:endParaRPr lang="zh-CN" altLang="en-US" dirty="0" smtClean="0"/>
          </a:p>
        </p:txBody>
      </p:sp>
      <p:graphicFrame>
        <p:nvGraphicFramePr>
          <p:cNvPr id="4" name="表格 3"/>
          <p:cNvGraphicFramePr>
            <a:graphicFrameLocks noGrp="1"/>
          </p:cNvGraphicFramePr>
          <p:nvPr/>
        </p:nvGraphicFramePr>
        <p:xfrm>
          <a:off x="2697480" y="1600200"/>
          <a:ext cx="6570980" cy="4556760"/>
        </p:xfrm>
        <a:graphic>
          <a:graphicData uri="http://schemas.openxmlformats.org/drawingml/2006/table">
            <a:tbl>
              <a:tblPr firstRow="1" firstCol="1" bandRow="1">
                <a:tableStyleId>{5C22544A-7EE6-4342-B048-85BDC9FD1C3A}</a:tableStyleId>
              </a:tblPr>
              <a:tblGrid>
                <a:gridCol w="534035"/>
                <a:gridCol w="1187450"/>
                <a:gridCol w="739140"/>
                <a:gridCol w="866140"/>
                <a:gridCol w="673100"/>
                <a:gridCol w="987425"/>
                <a:gridCol w="865505"/>
                <a:gridCol w="718185"/>
              </a:tblGrid>
              <a:tr h="297180">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仓位编号</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单品</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IK</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IQ</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IQ/IK</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每日库存峰值</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摆放方式</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仓位数</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9781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25*14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137.45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45.8150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137.445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一字形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2733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HTRB60025*9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399.17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39.9168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385.308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一字形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130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25*7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308.31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38.5385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308.308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一字形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9781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HTRB600E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25*12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1103.26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36.7752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1721.412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130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HRB500E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25*9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651.42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34.2853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651.420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9781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HRB500E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25*12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1108.80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33.6000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1022.868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9718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HRB500E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28*12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623.31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32.8059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623.312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9781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HTRB600E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20*12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1121.48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31.1523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552.443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2733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HRB40020*7</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543.65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30.2028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543.650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130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C10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HRB500E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14*9</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209.04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29.8629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209.040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一字形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2733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C11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HRB50025*12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316.01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28.7280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676.368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2733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HRB40022*7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341.96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28.4963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341.955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一字形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2733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C13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HRB40032*12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153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4128.70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26.9850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1062.650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194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C14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18*7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18</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478.66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26.5922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107.380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一字形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1305">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C15</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HRB400E</a:t>
                      </a:r>
                      <a:r>
                        <a:rPr lang="zh-CN" sz="900" kern="100">
                          <a:effectLst/>
                          <a:latin typeface="微软雅黑" panose="020B0503020204020204" pitchFamily="34" charset="-122"/>
                          <a:ea typeface="微软雅黑" panose="020B0503020204020204" pitchFamily="34" charset="-122"/>
                        </a:rPr>
                        <a:t>抗震</a:t>
                      </a:r>
                      <a:r>
                        <a:rPr lang="en-US" sz="900" kern="100">
                          <a:effectLst/>
                          <a:latin typeface="微软雅黑" panose="020B0503020204020204" pitchFamily="34" charset="-122"/>
                          <a:ea typeface="微软雅黑" panose="020B0503020204020204" pitchFamily="34" charset="-122"/>
                        </a:rPr>
                        <a:t>16*7</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4</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99.55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24.8875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99.500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一字形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0</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27330">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 C16</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HRB40028*12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293</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7195.47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24.5579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微软雅黑" panose="020B0503020204020204" pitchFamily="34" charset="-122"/>
                          <a:ea typeface="微软雅黑" panose="020B0503020204020204" pitchFamily="34" charset="-122"/>
                        </a:rPr>
                        <a:t>1846.464 </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微软雅黑" panose="020B0503020204020204" pitchFamily="34" charset="-122"/>
                          <a:ea typeface="微软雅黑" panose="020B0503020204020204" pitchFamily="34" charset="-122"/>
                        </a:rPr>
                        <a:t>井字形</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微软雅黑" panose="020B0503020204020204" pitchFamily="34" charset="-122"/>
                          <a:ea typeface="微软雅黑" panose="020B0503020204020204" pitchFamily="34" charset="-122"/>
                        </a:rPr>
                        <a:t>1</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
        <p:nvSpPr>
          <p:cNvPr id="2" name="圆角矩形 1"/>
          <p:cNvSpPr/>
          <p:nvPr/>
        </p:nvSpPr>
        <p:spPr>
          <a:xfrm>
            <a:off x="8597265" y="1936115"/>
            <a:ext cx="619125" cy="734695"/>
          </a:xfrm>
          <a:prstGeom prst="roundRect">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圆角矩形 4"/>
          <p:cNvSpPr/>
          <p:nvPr/>
        </p:nvSpPr>
        <p:spPr>
          <a:xfrm>
            <a:off x="8597265" y="3061335"/>
            <a:ext cx="619125" cy="2823210"/>
          </a:xfrm>
          <a:prstGeom prst="roundRect">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P spid="2"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矩形 3"/>
          <p:cNvSpPr>
            <a:spLocks noChangeArrowheads="1"/>
          </p:cNvSpPr>
          <p:nvPr>
            <p:custDataLst>
              <p:tags r:id="rId1"/>
            </p:custDataLst>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货场规划</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6" name="PA-组合 15"/>
          <p:cNvGrpSpPr/>
          <p:nvPr>
            <p:custDataLst>
              <p:tags r:id="rId2"/>
            </p:custDataLst>
          </p:nvPr>
        </p:nvGrpSpPr>
        <p:grpSpPr>
          <a:xfrm>
            <a:off x="5334856" y="570216"/>
            <a:ext cx="263341" cy="395013"/>
            <a:chOff x="5284519" y="1508166"/>
            <a:chExt cx="213756" cy="427512"/>
          </a:xfrm>
        </p:grpSpPr>
        <p:cxnSp>
          <p:nvCxnSpPr>
            <p:cNvPr id="17" name="PA-直接连接符 16"/>
            <p:cNvCxnSpPr/>
            <p:nvPr>
              <p:custDataLst>
                <p:tags r:id="rId3"/>
              </p:custDataLst>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PA-直接连接符 17"/>
            <p:cNvCxnSpPr/>
            <p:nvPr>
              <p:custDataLst>
                <p:tags r:id="rId4"/>
              </p:custDataLst>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8" name="PA-图片 7"/>
          <p:cNvPicPr/>
          <p:nvPr>
            <p:custDataLst>
              <p:tags r:id="rId5"/>
            </p:custDataLst>
          </p:nvPr>
        </p:nvPicPr>
        <p:blipFill>
          <a:blip r:embed="rId6"/>
          <a:srcRect l="16645" t="23837" r="12330" b="10139"/>
          <a:stretch>
            <a:fillRect/>
          </a:stretch>
        </p:blipFill>
        <p:spPr>
          <a:xfrm>
            <a:off x="3762737" y="2056812"/>
            <a:ext cx="6083300" cy="3604260"/>
          </a:xfrm>
          <a:prstGeom prst="rect">
            <a:avLst/>
          </a:prstGeom>
          <a:noFill/>
          <a:ln w="9525">
            <a:noFill/>
          </a:ln>
        </p:spPr>
      </p:pic>
      <p:sp>
        <p:nvSpPr>
          <p:cNvPr id="2" name="PA-矩形 1"/>
          <p:cNvSpPr/>
          <p:nvPr>
            <p:custDataLst>
              <p:tags r:id="rId7"/>
            </p:custDataLst>
          </p:nvPr>
        </p:nvSpPr>
        <p:spPr>
          <a:xfrm>
            <a:off x="3029556" y="2056812"/>
            <a:ext cx="7549662" cy="360426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A-图片 8"/>
          <p:cNvPicPr/>
          <p:nvPr>
            <p:custDataLst>
              <p:tags r:id="rId8"/>
            </p:custDataLst>
          </p:nvPr>
        </p:nvPicPr>
        <p:blipFill>
          <a:blip r:embed="rId9"/>
          <a:stretch>
            <a:fillRect/>
          </a:stretch>
        </p:blipFill>
        <p:spPr>
          <a:xfrm>
            <a:off x="5003527" y="2577829"/>
            <a:ext cx="3601720" cy="2562225"/>
          </a:xfrm>
          <a:prstGeom prst="rect">
            <a:avLst/>
          </a:prstGeom>
          <a:noFill/>
          <a:ln w="9525">
            <a:noFill/>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矩形 3"/>
          <p:cNvSpPr>
            <a:spLocks noChangeArrowheads="1"/>
          </p:cNvSpPr>
          <p:nvPr>
            <p:custDataLst>
              <p:tags r:id="rId1"/>
            </p:custDataLst>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货场规划</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6" name="PA-组合 15"/>
          <p:cNvGrpSpPr/>
          <p:nvPr>
            <p:custDataLst>
              <p:tags r:id="rId2"/>
            </p:custDataLst>
          </p:nvPr>
        </p:nvGrpSpPr>
        <p:grpSpPr>
          <a:xfrm>
            <a:off x="5334856" y="570216"/>
            <a:ext cx="263341" cy="395013"/>
            <a:chOff x="5284519" y="1508166"/>
            <a:chExt cx="213756" cy="427512"/>
          </a:xfrm>
        </p:grpSpPr>
        <p:cxnSp>
          <p:nvCxnSpPr>
            <p:cNvPr id="17" name="PA-直接连接符 16"/>
            <p:cNvCxnSpPr/>
            <p:nvPr>
              <p:custDataLst>
                <p:tags r:id="rId3"/>
              </p:custDataLst>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PA-直接连接符 17"/>
            <p:cNvCxnSpPr/>
            <p:nvPr>
              <p:custDataLst>
                <p:tags r:id="rId4"/>
              </p:custDataLst>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rotWithShape="1">
          <a:blip r:embed="rId5"/>
          <a:srcRect l="8126" t="13548" r="6996" b="13854"/>
          <a:stretch>
            <a:fillRect/>
          </a:stretch>
        </p:blipFill>
        <p:spPr bwMode="auto">
          <a:xfrm>
            <a:off x="3815236" y="1729740"/>
            <a:ext cx="5978300" cy="4168140"/>
          </a:xfrm>
          <a:prstGeom prst="rect">
            <a:avLst/>
          </a:prstGeom>
          <a:ln>
            <a:noFill/>
          </a:ln>
        </p:spPr>
      </p:pic>
      <p:sp>
        <p:nvSpPr>
          <p:cNvPr id="11" name="椭圆 10"/>
          <p:cNvSpPr/>
          <p:nvPr/>
        </p:nvSpPr>
        <p:spPr>
          <a:xfrm rot="405625">
            <a:off x="4109035" y="3324438"/>
            <a:ext cx="5372905" cy="19976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405625">
            <a:off x="5985912" y="2286626"/>
            <a:ext cx="539460" cy="4950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20746051">
            <a:off x="4144717" y="2189054"/>
            <a:ext cx="1486951" cy="10701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2"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animBg="1"/>
      <p:bldP spid="11" grpId="2" animBg="1"/>
      <p:bldP spid="13" grpId="0" animBg="1"/>
      <p:bldP spid="13" grpId="1"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59"/>
          <p:cNvSpPr txBox="1">
            <a:spLocks noChangeArrowheads="1"/>
          </p:cNvSpPr>
          <p:nvPr/>
        </p:nvSpPr>
        <p:spPr bwMode="auto">
          <a:xfrm flipH="1">
            <a:off x="4439816" y="5338288"/>
            <a:ext cx="3312368" cy="64633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600" b="1" kern="0" dirty="0">
                <a:solidFill>
                  <a:schemeClr val="bg1">
                    <a:lumMod val="85000"/>
                  </a:schemeClr>
                </a:solidFill>
                <a:latin typeface="微软雅黑" panose="020B0503020204020204" pitchFamily="34" charset="-122"/>
                <a:ea typeface="微软雅黑" panose="020B0503020204020204" pitchFamily="34" charset="-122"/>
              </a:rPr>
              <a:t>目录 </a:t>
            </a:r>
            <a:r>
              <a:rPr lang="en-US" altLang="zh-CN" sz="3600" b="1" kern="0" dirty="0">
                <a:solidFill>
                  <a:schemeClr val="bg1">
                    <a:lumMod val="85000"/>
                  </a:schemeClr>
                </a:solidFill>
                <a:latin typeface="微软雅黑" panose="020B0503020204020204" pitchFamily="34" charset="-122"/>
                <a:ea typeface="微软雅黑" panose="020B0503020204020204" pitchFamily="34" charset="-122"/>
              </a:rPr>
              <a:t>/ </a:t>
            </a:r>
            <a:r>
              <a:rPr lang="en-US" altLang="zh-CN" sz="2400" kern="0" dirty="0">
                <a:solidFill>
                  <a:schemeClr val="bg1">
                    <a:lumMod val="8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85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630680" y="1445260"/>
            <a:ext cx="1402080" cy="1479550"/>
            <a:chOff x="3528" y="2276"/>
            <a:chExt cx="2208" cy="2330"/>
          </a:xfrm>
        </p:grpSpPr>
        <p:sp>
          <p:nvSpPr>
            <p:cNvPr id="6" name="矩形 5"/>
            <p:cNvSpPr/>
            <p:nvPr/>
          </p:nvSpPr>
          <p:spPr>
            <a:xfrm>
              <a:off x="3528" y="3882"/>
              <a:ext cx="2208" cy="725"/>
            </a:xfrm>
            <a:prstGeom prst="rect">
              <a:avLst/>
            </a:prstGeom>
          </p:spPr>
          <p:txBody>
            <a:bodyPr wrap="none">
              <a:spAutoFit/>
            </a:bodyPr>
            <a:lstStyle/>
            <a:p>
              <a:pPr algn="dist">
                <a:spcAft>
                  <a:spcPts val="0"/>
                </a:spcAft>
                <a:defRPr/>
              </a:pPr>
              <a:r>
                <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5" name="组合 14"/>
            <p:cNvGrpSpPr/>
            <p:nvPr/>
          </p:nvGrpSpPr>
          <p:grpSpPr>
            <a:xfrm>
              <a:off x="3854" y="2276"/>
              <a:ext cx="1556" cy="1341"/>
              <a:chOff x="1816562" y="1445477"/>
              <a:chExt cx="988080" cy="851793"/>
            </a:xfrm>
          </p:grpSpPr>
          <p:sp>
            <p:nvSpPr>
              <p:cNvPr id="39" name="等腰三角形 38"/>
              <p:cNvSpPr/>
              <p:nvPr/>
            </p:nvSpPr>
            <p:spPr>
              <a:xfrm>
                <a:off x="1816562" y="1445477"/>
                <a:ext cx="988080" cy="8517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2104455" y="1712494"/>
                <a:ext cx="412293" cy="584775"/>
              </a:xfrm>
              <a:prstGeom prst="rect">
                <a:avLst/>
              </a:prstGeom>
              <a:noFill/>
            </p:spPr>
            <p:txBody>
              <a:bodyPr wrap="none" rtlCol="0">
                <a:spAutoFit/>
              </a:bodyPr>
              <a:lstStyle/>
              <a:p>
                <a:pPr algn="dist"/>
                <a:r>
                  <a:rPr lang="en-US" altLang="zh-CN" sz="3200" dirty="0">
                    <a:solidFill>
                      <a:schemeClr val="bg1"/>
                    </a:solidFill>
                    <a:latin typeface="Arial" panose="020B0604020202020204" pitchFamily="34" charset="0"/>
                    <a:cs typeface="Arial" panose="020B0604020202020204" pitchFamily="34" charset="0"/>
                  </a:rPr>
                  <a:t>1</a:t>
                </a:r>
                <a:endParaRPr lang="zh-CN" altLang="en-US" sz="3200" dirty="0">
                  <a:solidFill>
                    <a:schemeClr val="bg1"/>
                  </a:solidFill>
                  <a:latin typeface="Arial" panose="020B0604020202020204" pitchFamily="34" charset="0"/>
                  <a:cs typeface="Arial" panose="020B0604020202020204" pitchFamily="34" charset="0"/>
                </a:endParaRPr>
              </a:p>
            </p:txBody>
          </p:sp>
        </p:grpSp>
      </p:grpSp>
      <p:grpSp>
        <p:nvGrpSpPr>
          <p:cNvPr id="16" name="组合 15"/>
          <p:cNvGrpSpPr/>
          <p:nvPr/>
        </p:nvGrpSpPr>
        <p:grpSpPr>
          <a:xfrm>
            <a:off x="3815715" y="1445260"/>
            <a:ext cx="1402080" cy="1479550"/>
            <a:chOff x="6009" y="2276"/>
            <a:chExt cx="2208" cy="2330"/>
          </a:xfrm>
        </p:grpSpPr>
        <p:sp>
          <p:nvSpPr>
            <p:cNvPr id="8" name="矩形 7"/>
            <p:cNvSpPr/>
            <p:nvPr/>
          </p:nvSpPr>
          <p:spPr>
            <a:xfrm>
              <a:off x="6009" y="3882"/>
              <a:ext cx="2208" cy="725"/>
            </a:xfrm>
            <a:prstGeom prst="rect">
              <a:avLst/>
            </a:prstGeom>
          </p:spPr>
          <p:txBody>
            <a:bodyPr wrap="none">
              <a:spAutoFit/>
            </a:bodyPr>
            <a:lstStyle/>
            <a:p>
              <a:pPr algn="dist">
                <a:spcAft>
                  <a:spcPts val="0"/>
                </a:spcAft>
                <a:defRPr/>
              </a:pPr>
              <a:r>
                <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数据分析</a:t>
              </a:r>
              <a:endPar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p:cNvGrpSpPr/>
            <p:nvPr/>
          </p:nvGrpSpPr>
          <p:grpSpPr>
            <a:xfrm>
              <a:off x="6344" y="2276"/>
              <a:ext cx="1556" cy="1341"/>
              <a:chOff x="3397245" y="1445477"/>
              <a:chExt cx="988080" cy="851793"/>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36"/>
              <p:cNvSpPr txBox="1"/>
              <p:nvPr/>
            </p:nvSpPr>
            <p:spPr>
              <a:xfrm>
                <a:off x="3679671" y="1712494"/>
                <a:ext cx="412293" cy="584775"/>
              </a:xfrm>
              <a:prstGeom prst="rect">
                <a:avLst/>
              </a:prstGeom>
              <a:noFill/>
            </p:spPr>
            <p:txBody>
              <a:bodyPr wrap="none" rtlCol="0">
                <a:spAutoFit/>
              </a:bodyPr>
              <a:lstStyle/>
              <a:p>
                <a:pPr algn="dist"/>
                <a:r>
                  <a:rPr lang="en-US" altLang="zh-CN" sz="3200" dirty="0">
                    <a:solidFill>
                      <a:schemeClr val="bg1"/>
                    </a:solidFill>
                    <a:latin typeface="Arial" panose="020B0604020202020204" pitchFamily="34" charset="0"/>
                    <a:cs typeface="Arial" panose="020B0604020202020204" pitchFamily="34" charset="0"/>
                  </a:rPr>
                  <a:t>2</a:t>
                </a:r>
                <a:endParaRPr lang="zh-CN" altLang="en-US" sz="3200" dirty="0">
                  <a:solidFill>
                    <a:schemeClr val="bg1"/>
                  </a:solidFill>
                  <a:latin typeface="Arial" panose="020B0604020202020204" pitchFamily="34" charset="0"/>
                  <a:cs typeface="Arial" panose="020B0604020202020204" pitchFamily="34" charset="0"/>
                </a:endParaRPr>
              </a:p>
            </p:txBody>
          </p:sp>
        </p:grpSp>
      </p:grpSp>
      <p:grpSp>
        <p:nvGrpSpPr>
          <p:cNvPr id="14" name="组合 13"/>
          <p:cNvGrpSpPr/>
          <p:nvPr/>
        </p:nvGrpSpPr>
        <p:grpSpPr>
          <a:xfrm>
            <a:off x="5835015" y="1446530"/>
            <a:ext cx="1402080" cy="1479550"/>
            <a:chOff x="8498" y="2276"/>
            <a:chExt cx="2208" cy="2330"/>
          </a:xfrm>
        </p:grpSpPr>
        <p:sp>
          <p:nvSpPr>
            <p:cNvPr id="10" name="矩形 9"/>
            <p:cNvSpPr/>
            <p:nvPr/>
          </p:nvSpPr>
          <p:spPr>
            <a:xfrm>
              <a:off x="8498" y="3882"/>
              <a:ext cx="2208" cy="725"/>
            </a:xfrm>
            <a:prstGeom prst="rect">
              <a:avLst/>
            </a:prstGeom>
          </p:spPr>
          <p:txBody>
            <a:bodyPr wrap="none">
              <a:spAutoFit/>
            </a:bodyPr>
            <a:lstStyle/>
            <a:p>
              <a:pPr algn="dist">
                <a:spcAft>
                  <a:spcPts val="0"/>
                </a:spcAft>
                <a:defRPr/>
              </a:pPr>
              <a:r>
                <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模型建立</a:t>
              </a:r>
              <a:endPar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 name="组合 3"/>
            <p:cNvGrpSpPr/>
            <p:nvPr/>
          </p:nvGrpSpPr>
          <p:grpSpPr>
            <a:xfrm>
              <a:off x="8833" y="2276"/>
              <a:ext cx="1556" cy="1341"/>
              <a:chOff x="4977928" y="1445477"/>
              <a:chExt cx="988080" cy="851793"/>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265821" y="1712493"/>
                <a:ext cx="412293" cy="584775"/>
              </a:xfrm>
              <a:prstGeom prst="rect">
                <a:avLst/>
              </a:prstGeom>
              <a:noFill/>
            </p:spPr>
            <p:txBody>
              <a:bodyPr wrap="none" rtlCol="0">
                <a:spAutoFit/>
              </a:bodyPr>
              <a:lstStyle/>
              <a:p>
                <a:pPr algn="dist"/>
                <a:r>
                  <a:rPr lang="en-US" altLang="zh-CN" sz="3200" dirty="0">
                    <a:solidFill>
                      <a:schemeClr val="bg1"/>
                    </a:solidFill>
                    <a:latin typeface="Arial" panose="020B0604020202020204" pitchFamily="34" charset="0"/>
                    <a:cs typeface="Arial" panose="020B0604020202020204" pitchFamily="34" charset="0"/>
                  </a:rPr>
                  <a:t>3</a:t>
                </a:r>
                <a:endParaRPr lang="zh-CN" altLang="en-US" sz="3200" dirty="0">
                  <a:solidFill>
                    <a:schemeClr val="bg1"/>
                  </a:solidFill>
                  <a:latin typeface="Arial" panose="020B0604020202020204" pitchFamily="34" charset="0"/>
                  <a:cs typeface="Arial" panose="020B0604020202020204" pitchFamily="34" charset="0"/>
                </a:endParaRPr>
              </a:p>
            </p:txBody>
          </p:sp>
        </p:grpSp>
      </p:grpSp>
      <p:grpSp>
        <p:nvGrpSpPr>
          <p:cNvPr id="13" name="组合 12"/>
          <p:cNvGrpSpPr/>
          <p:nvPr/>
        </p:nvGrpSpPr>
        <p:grpSpPr>
          <a:xfrm>
            <a:off x="7854315" y="1445895"/>
            <a:ext cx="1402080" cy="1479550"/>
            <a:chOff x="10996" y="2276"/>
            <a:chExt cx="2208" cy="2330"/>
          </a:xfrm>
        </p:grpSpPr>
        <p:sp>
          <p:nvSpPr>
            <p:cNvPr id="12" name="矩形 11"/>
            <p:cNvSpPr/>
            <p:nvPr/>
          </p:nvSpPr>
          <p:spPr>
            <a:xfrm>
              <a:off x="10996" y="3882"/>
              <a:ext cx="2208" cy="725"/>
            </a:xfrm>
            <a:prstGeom prst="rect">
              <a:avLst/>
            </a:prstGeom>
          </p:spPr>
          <p:txBody>
            <a:bodyPr wrap="none">
              <a:spAutoFit/>
            </a:bodyPr>
            <a:lstStyle/>
            <a:p>
              <a:pPr algn="dist">
                <a:spcAft>
                  <a:spcPts val="0"/>
                </a:spcAft>
                <a:defRPr/>
              </a:pPr>
              <a:r>
                <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编程求解</a:t>
              </a:r>
              <a:endPar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p:cNvGrpSpPr/>
            <p:nvPr/>
          </p:nvGrpSpPr>
          <p:grpSpPr>
            <a:xfrm>
              <a:off x="11322" y="2276"/>
              <a:ext cx="1556" cy="1341"/>
              <a:chOff x="6558611" y="1445477"/>
              <a:chExt cx="988080" cy="851793"/>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846504" y="1712493"/>
                <a:ext cx="412293" cy="584775"/>
              </a:xfrm>
              <a:prstGeom prst="rect">
                <a:avLst/>
              </a:prstGeom>
              <a:noFill/>
            </p:spPr>
            <p:txBody>
              <a:bodyPr wrap="none" rtlCol="0">
                <a:spAutoFit/>
              </a:bodyPr>
              <a:lstStyle/>
              <a:p>
                <a:pPr algn="dist"/>
                <a:r>
                  <a:rPr lang="en-US" altLang="zh-CN" sz="3200" dirty="0">
                    <a:solidFill>
                      <a:schemeClr val="bg1"/>
                    </a:solidFill>
                    <a:latin typeface="Arial" panose="020B0604020202020204" pitchFamily="34" charset="0"/>
                    <a:cs typeface="Arial" panose="020B0604020202020204" pitchFamily="34" charset="0"/>
                  </a:rPr>
                  <a:t>4</a:t>
                </a:r>
                <a:endParaRPr lang="zh-CN" altLang="en-US" sz="3200" dirty="0">
                  <a:solidFill>
                    <a:schemeClr val="bg1"/>
                  </a:solidFill>
                  <a:latin typeface="Arial" panose="020B0604020202020204" pitchFamily="34" charset="0"/>
                  <a:cs typeface="Arial" panose="020B0604020202020204" pitchFamily="34" charset="0"/>
                </a:endParaRPr>
              </a:p>
            </p:txBody>
          </p:sp>
        </p:grpSp>
      </p:grpSp>
      <p:grpSp>
        <p:nvGrpSpPr>
          <p:cNvPr id="11" name="组合 10"/>
          <p:cNvGrpSpPr/>
          <p:nvPr/>
        </p:nvGrpSpPr>
        <p:grpSpPr>
          <a:xfrm>
            <a:off x="9820275" y="1445260"/>
            <a:ext cx="988060" cy="1479550"/>
            <a:chOff x="13809" y="2276"/>
            <a:chExt cx="1556" cy="2330"/>
          </a:xfrm>
        </p:grpSpPr>
        <p:sp>
          <p:nvSpPr>
            <p:cNvPr id="24" name="矩形 23"/>
            <p:cNvSpPr/>
            <p:nvPr/>
          </p:nvSpPr>
          <p:spPr>
            <a:xfrm>
              <a:off x="13963" y="3882"/>
              <a:ext cx="1248" cy="725"/>
            </a:xfrm>
            <a:prstGeom prst="rect">
              <a:avLst/>
            </a:prstGeom>
          </p:spPr>
          <p:txBody>
            <a:bodyPr wrap="none">
              <a:spAutoFit/>
            </a:bodyPr>
            <a:lstStyle/>
            <a:p>
              <a:pPr algn="dist">
                <a:spcAft>
                  <a:spcPts val="0"/>
                </a:spcAft>
                <a:defRPr/>
              </a:pPr>
              <a:r>
                <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en-US" sz="2400" b="1"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 name="组合 8"/>
            <p:cNvGrpSpPr/>
            <p:nvPr/>
          </p:nvGrpSpPr>
          <p:grpSpPr>
            <a:xfrm>
              <a:off x="13809" y="2276"/>
              <a:ext cx="1556" cy="1341"/>
              <a:chOff x="9719979" y="1445476"/>
              <a:chExt cx="988080" cy="851793"/>
            </a:xfrm>
          </p:grpSpPr>
          <p:sp>
            <p:nvSpPr>
              <p:cNvPr id="45" name="等腰三角形 44"/>
              <p:cNvSpPr/>
              <p:nvPr/>
            </p:nvSpPr>
            <p:spPr>
              <a:xfrm>
                <a:off x="9719979" y="1445476"/>
                <a:ext cx="988080" cy="85179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10007873" y="1712493"/>
                <a:ext cx="412292" cy="584775"/>
              </a:xfrm>
              <a:prstGeom prst="rect">
                <a:avLst/>
              </a:prstGeom>
              <a:noFill/>
            </p:spPr>
            <p:txBody>
              <a:bodyPr wrap="none" rtlCol="0">
                <a:spAutoFit/>
              </a:bodyPr>
              <a:lstStyle/>
              <a:p>
                <a:pPr algn="dist"/>
                <a:r>
                  <a:rPr lang="en-US" altLang="zh-CN" sz="3200" dirty="0">
                    <a:solidFill>
                      <a:schemeClr val="bg1"/>
                    </a:solidFill>
                    <a:latin typeface="Arial" panose="020B0604020202020204" pitchFamily="34" charset="0"/>
                    <a:cs typeface="Arial" panose="020B0604020202020204" pitchFamily="34" charset="0"/>
                  </a:rPr>
                  <a:t>5</a:t>
                </a:r>
                <a:endParaRPr lang="zh-CN" altLang="en-US" sz="3200" dirty="0">
                  <a:solidFill>
                    <a:schemeClr val="bg1"/>
                  </a:solidFill>
                  <a:latin typeface="Arial" panose="020B0604020202020204" pitchFamily="34" charset="0"/>
                  <a:cs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4"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2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par>
                          <p:cTn id="24" fill="hold">
                            <p:stCondLst>
                              <p:cond delay="1000"/>
                            </p:stCondLst>
                            <p:childTnLst>
                              <p:par>
                                <p:cTn id="25" presetID="2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par>
                          <p:cTn id="32" fill="hold">
                            <p:stCondLst>
                              <p:cond delay="2000"/>
                            </p:stCondLst>
                            <p:childTnLst>
                              <p:par>
                                <p:cTn id="33" presetID="2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par>
                          <p:cTn id="36" fill="hold">
                            <p:stCondLst>
                              <p:cond delay="2500"/>
                            </p:stCondLst>
                            <p:childTnLst>
                              <p:par>
                                <p:cTn id="37" presetID="22" presetClass="entr" presetSubtype="4"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666672" y="4204904"/>
            <a:ext cx="2954656" cy="92333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编程求解</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第四部分</a:t>
            </a:r>
            <a:endParaRPr lang="zh-CN" altLang="en-US" sz="2800" dirty="0">
              <a:solidFill>
                <a:srgbClr val="152F47"/>
              </a:solidFill>
            </a:endParaRP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45" name="等腰三角形 44"/>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2522109" y="2401526"/>
            <a:ext cx="140208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400" dirty="0" smtClean="0">
                <a:solidFill>
                  <a:schemeClr val="bg1">
                    <a:lumMod val="95000"/>
                  </a:schemeClr>
                </a:solidFill>
              </a:rPr>
              <a:t>核心问题</a:t>
            </a:r>
            <a:endParaRPr lang="zh-CN" altLang="en-US" sz="2400" dirty="0" smtClean="0">
              <a:solidFill>
                <a:schemeClr val="bg1">
                  <a:lumMod val="95000"/>
                </a:schemeClr>
              </a:solidFill>
            </a:endParaRPr>
          </a:p>
        </p:txBody>
      </p:sp>
      <p:sp>
        <p:nvSpPr>
          <p:cNvPr id="74" name="文本框 73"/>
          <p:cNvSpPr txBox="1"/>
          <p:nvPr/>
        </p:nvSpPr>
        <p:spPr>
          <a:xfrm>
            <a:off x="2720690" y="3014361"/>
            <a:ext cx="140208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400" dirty="0" smtClean="0">
                <a:solidFill>
                  <a:schemeClr val="bg1">
                    <a:lumMod val="95000"/>
                  </a:schemeClr>
                </a:solidFill>
              </a:rPr>
              <a:t>问题分析</a:t>
            </a:r>
            <a:endParaRPr lang="zh-CN" altLang="en-US" sz="2400" dirty="0" smtClean="0">
              <a:solidFill>
                <a:schemeClr val="bg1">
                  <a:lumMod val="95000"/>
                </a:schemeClr>
              </a:solidFill>
            </a:endParaRPr>
          </a:p>
        </p:txBody>
      </p:sp>
      <p:sp>
        <p:nvSpPr>
          <p:cNvPr id="75" name="文本框 74"/>
          <p:cNvSpPr txBox="1"/>
          <p:nvPr/>
        </p:nvSpPr>
        <p:spPr>
          <a:xfrm>
            <a:off x="2242924" y="4968311"/>
            <a:ext cx="140208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400" dirty="0" smtClean="0">
                <a:solidFill>
                  <a:schemeClr val="bg1">
                    <a:lumMod val="95000"/>
                  </a:schemeClr>
                </a:solidFill>
              </a:rPr>
              <a:t>核心算法</a:t>
            </a:r>
            <a:endParaRPr lang="zh-CN" altLang="en-US" sz="2400" dirty="0" smtClean="0">
              <a:solidFill>
                <a:schemeClr val="bg1">
                  <a:lumMod val="95000"/>
                </a:schemeClr>
              </a:solidFill>
            </a:endParaRPr>
          </a:p>
        </p:txBody>
      </p:sp>
      <p:sp>
        <p:nvSpPr>
          <p:cNvPr id="76" name="等腰三角形 75"/>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 calcmode="lin" valueType="num">
                                      <p:cBhvr>
                                        <p:cTn id="29" dur="500" fill="hold"/>
                                        <p:tgtEl>
                                          <p:spTgt spid="73"/>
                                        </p:tgtEl>
                                        <p:attrNameLst>
                                          <p:attrName>style.rotation</p:attrName>
                                        </p:attrNameLst>
                                      </p:cBhvr>
                                      <p:tavLst>
                                        <p:tav tm="0">
                                          <p:val>
                                            <p:fltVal val="360"/>
                                          </p:val>
                                        </p:tav>
                                        <p:tav tm="100000">
                                          <p:val>
                                            <p:fltVal val="0"/>
                                          </p:val>
                                        </p:tav>
                                      </p:tavLst>
                                    </p:anim>
                                    <p:animEffect transition="in" filter="fade">
                                      <p:cBhvr>
                                        <p:cTn id="30" dur="500"/>
                                        <p:tgtEl>
                                          <p:spTgt spid="73"/>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p:cTn id="33" dur="500" fill="hold"/>
                                        <p:tgtEl>
                                          <p:spTgt spid="72"/>
                                        </p:tgtEl>
                                        <p:attrNameLst>
                                          <p:attrName>ppt_w</p:attrName>
                                        </p:attrNameLst>
                                      </p:cBhvr>
                                      <p:tavLst>
                                        <p:tav tm="0">
                                          <p:val>
                                            <p:fltVal val="0"/>
                                          </p:val>
                                        </p:tav>
                                        <p:tav tm="100000">
                                          <p:val>
                                            <p:strVal val="#ppt_w"/>
                                          </p:val>
                                        </p:tav>
                                      </p:tavLst>
                                    </p:anim>
                                    <p:anim calcmode="lin" valueType="num">
                                      <p:cBhvr>
                                        <p:cTn id="34" dur="500" fill="hold"/>
                                        <p:tgtEl>
                                          <p:spTgt spid="72"/>
                                        </p:tgtEl>
                                        <p:attrNameLst>
                                          <p:attrName>ppt_h</p:attrName>
                                        </p:attrNameLst>
                                      </p:cBhvr>
                                      <p:tavLst>
                                        <p:tav tm="0">
                                          <p:val>
                                            <p:fltVal val="0"/>
                                          </p:val>
                                        </p:tav>
                                        <p:tav tm="100000">
                                          <p:val>
                                            <p:strVal val="#ppt_h"/>
                                          </p:val>
                                        </p:tav>
                                      </p:tavLst>
                                    </p:anim>
                                    <p:anim calcmode="lin" valueType="num">
                                      <p:cBhvr>
                                        <p:cTn id="35" dur="500" fill="hold"/>
                                        <p:tgtEl>
                                          <p:spTgt spid="72"/>
                                        </p:tgtEl>
                                        <p:attrNameLst>
                                          <p:attrName>style.rotation</p:attrName>
                                        </p:attrNameLst>
                                      </p:cBhvr>
                                      <p:tavLst>
                                        <p:tav tm="0">
                                          <p:val>
                                            <p:fltVal val="360"/>
                                          </p:val>
                                        </p:tav>
                                        <p:tav tm="100000">
                                          <p:val>
                                            <p:fltVal val="0"/>
                                          </p:val>
                                        </p:tav>
                                      </p:tavLst>
                                    </p:anim>
                                    <p:animEffect transition="in" filter="fade">
                                      <p:cBhvr>
                                        <p:cTn id="36" dur="500"/>
                                        <p:tgtEl>
                                          <p:spTgt spid="72"/>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ppt_w</p:attrName>
                                        </p:attrNameLst>
                                      </p:cBhvr>
                                      <p:tavLst>
                                        <p:tav tm="0">
                                          <p:val>
                                            <p:fltVal val="0"/>
                                          </p:val>
                                        </p:tav>
                                        <p:tav tm="100000">
                                          <p:val>
                                            <p:strVal val="#ppt_w"/>
                                          </p:val>
                                        </p:tav>
                                      </p:tavLst>
                                    </p:anim>
                                    <p:anim calcmode="lin" valueType="num">
                                      <p:cBhvr>
                                        <p:cTn id="41" dur="500" fill="hold"/>
                                        <p:tgtEl>
                                          <p:spTgt spid="74"/>
                                        </p:tgtEl>
                                        <p:attrNameLst>
                                          <p:attrName>ppt_h</p:attrName>
                                        </p:attrNameLst>
                                      </p:cBhvr>
                                      <p:tavLst>
                                        <p:tav tm="0">
                                          <p:val>
                                            <p:fltVal val="0"/>
                                          </p:val>
                                        </p:tav>
                                        <p:tav tm="100000">
                                          <p:val>
                                            <p:strVal val="#ppt_h"/>
                                          </p:val>
                                        </p:tav>
                                      </p:tavLst>
                                    </p:anim>
                                    <p:anim calcmode="lin" valueType="num">
                                      <p:cBhvr>
                                        <p:cTn id="42" dur="500" fill="hold"/>
                                        <p:tgtEl>
                                          <p:spTgt spid="74"/>
                                        </p:tgtEl>
                                        <p:attrNameLst>
                                          <p:attrName>style.rotation</p:attrName>
                                        </p:attrNameLst>
                                      </p:cBhvr>
                                      <p:tavLst>
                                        <p:tav tm="0">
                                          <p:val>
                                            <p:fltVal val="360"/>
                                          </p:val>
                                        </p:tav>
                                        <p:tav tm="100000">
                                          <p:val>
                                            <p:fltVal val="0"/>
                                          </p:val>
                                        </p:tav>
                                      </p:tavLst>
                                    </p:anim>
                                    <p:animEffect transition="in" filter="fade">
                                      <p:cBhvr>
                                        <p:cTn id="43" dur="500"/>
                                        <p:tgtEl>
                                          <p:spTgt spid="74"/>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500" fill="hold"/>
                                        <p:tgtEl>
                                          <p:spTgt spid="57"/>
                                        </p:tgtEl>
                                        <p:attrNameLst>
                                          <p:attrName>ppt_w</p:attrName>
                                        </p:attrNameLst>
                                      </p:cBhvr>
                                      <p:tavLst>
                                        <p:tav tm="0">
                                          <p:val>
                                            <p:fltVal val="0"/>
                                          </p:val>
                                        </p:tav>
                                        <p:tav tm="100000">
                                          <p:val>
                                            <p:strVal val="#ppt_w"/>
                                          </p:val>
                                        </p:tav>
                                      </p:tavLst>
                                    </p:anim>
                                    <p:anim calcmode="lin" valueType="num">
                                      <p:cBhvr>
                                        <p:cTn id="47" dur="500" fill="hold"/>
                                        <p:tgtEl>
                                          <p:spTgt spid="57"/>
                                        </p:tgtEl>
                                        <p:attrNameLst>
                                          <p:attrName>ppt_h</p:attrName>
                                        </p:attrNameLst>
                                      </p:cBhvr>
                                      <p:tavLst>
                                        <p:tav tm="0">
                                          <p:val>
                                            <p:fltVal val="0"/>
                                          </p:val>
                                        </p:tav>
                                        <p:tav tm="100000">
                                          <p:val>
                                            <p:strVal val="#ppt_h"/>
                                          </p:val>
                                        </p:tav>
                                      </p:tavLst>
                                    </p:anim>
                                    <p:anim calcmode="lin" valueType="num">
                                      <p:cBhvr>
                                        <p:cTn id="48" dur="500" fill="hold"/>
                                        <p:tgtEl>
                                          <p:spTgt spid="57"/>
                                        </p:tgtEl>
                                        <p:attrNameLst>
                                          <p:attrName>style.rotation</p:attrName>
                                        </p:attrNameLst>
                                      </p:cBhvr>
                                      <p:tavLst>
                                        <p:tav tm="0">
                                          <p:val>
                                            <p:fltVal val="360"/>
                                          </p:val>
                                        </p:tav>
                                        <p:tav tm="100000">
                                          <p:val>
                                            <p:fltVal val="0"/>
                                          </p:val>
                                        </p:tav>
                                      </p:tavLst>
                                    </p:anim>
                                    <p:animEffect transition="in" filter="fade">
                                      <p:cBhvr>
                                        <p:cTn id="49" dur="500"/>
                                        <p:tgtEl>
                                          <p:spTgt spid="5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p:cTn id="53" dur="500" fill="hold"/>
                                        <p:tgtEl>
                                          <p:spTgt spid="75"/>
                                        </p:tgtEl>
                                        <p:attrNameLst>
                                          <p:attrName>ppt_w</p:attrName>
                                        </p:attrNameLst>
                                      </p:cBhvr>
                                      <p:tavLst>
                                        <p:tav tm="0">
                                          <p:val>
                                            <p:fltVal val="0"/>
                                          </p:val>
                                        </p:tav>
                                        <p:tav tm="100000">
                                          <p:val>
                                            <p:strVal val="#ppt_w"/>
                                          </p:val>
                                        </p:tav>
                                      </p:tavLst>
                                    </p:anim>
                                    <p:anim calcmode="lin" valueType="num">
                                      <p:cBhvr>
                                        <p:cTn id="54" dur="500" fill="hold"/>
                                        <p:tgtEl>
                                          <p:spTgt spid="75"/>
                                        </p:tgtEl>
                                        <p:attrNameLst>
                                          <p:attrName>ppt_h</p:attrName>
                                        </p:attrNameLst>
                                      </p:cBhvr>
                                      <p:tavLst>
                                        <p:tav tm="0">
                                          <p:val>
                                            <p:fltVal val="0"/>
                                          </p:val>
                                        </p:tav>
                                        <p:tav tm="100000">
                                          <p:val>
                                            <p:strVal val="#ppt_h"/>
                                          </p:val>
                                        </p:tav>
                                      </p:tavLst>
                                    </p:anim>
                                    <p:anim calcmode="lin" valueType="num">
                                      <p:cBhvr>
                                        <p:cTn id="55" dur="500" fill="hold"/>
                                        <p:tgtEl>
                                          <p:spTgt spid="75"/>
                                        </p:tgtEl>
                                        <p:attrNameLst>
                                          <p:attrName>style.rotation</p:attrName>
                                        </p:attrNameLst>
                                      </p:cBhvr>
                                      <p:tavLst>
                                        <p:tav tm="0">
                                          <p:val>
                                            <p:fltVal val="360"/>
                                          </p:val>
                                        </p:tav>
                                        <p:tav tm="100000">
                                          <p:val>
                                            <p:fltVal val="0"/>
                                          </p:val>
                                        </p:tav>
                                      </p:tavLst>
                                    </p:anim>
                                    <p:animEffect transition="in" filter="fade">
                                      <p:cBhvr>
                                        <p:cTn id="56" dur="500"/>
                                        <p:tgtEl>
                                          <p:spTgt spid="75"/>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360"/>
                                          </p:val>
                                        </p:tav>
                                        <p:tav tm="100000">
                                          <p:val>
                                            <p:fltVal val="0"/>
                                          </p:val>
                                        </p:tav>
                                      </p:tavLst>
                                    </p:anim>
                                    <p:animEffect transition="in" filter="fade">
                                      <p:cBhvr>
                                        <p:cTn id="62" dur="500"/>
                                        <p:tgtEl>
                                          <p:spTgt spid="58"/>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 calcmode="lin" valueType="num">
                                      <p:cBhvr>
                                        <p:cTn id="66" dur="500" fill="hold"/>
                                        <p:tgtEl>
                                          <p:spTgt spid="46"/>
                                        </p:tgtEl>
                                        <p:attrNameLst>
                                          <p:attrName>ppt_w</p:attrName>
                                        </p:attrNameLst>
                                      </p:cBhvr>
                                      <p:tavLst>
                                        <p:tav tm="0">
                                          <p:val>
                                            <p:fltVal val="0"/>
                                          </p:val>
                                        </p:tav>
                                        <p:tav tm="100000">
                                          <p:val>
                                            <p:strVal val="#ppt_w"/>
                                          </p:val>
                                        </p:tav>
                                      </p:tavLst>
                                    </p:anim>
                                    <p:anim calcmode="lin" valueType="num">
                                      <p:cBhvr>
                                        <p:cTn id="67" dur="500" fill="hold"/>
                                        <p:tgtEl>
                                          <p:spTgt spid="46"/>
                                        </p:tgtEl>
                                        <p:attrNameLst>
                                          <p:attrName>ppt_h</p:attrName>
                                        </p:attrNameLst>
                                      </p:cBhvr>
                                      <p:tavLst>
                                        <p:tav tm="0">
                                          <p:val>
                                            <p:fltVal val="0"/>
                                          </p:val>
                                        </p:tav>
                                        <p:tav tm="100000">
                                          <p:val>
                                            <p:strVal val="#ppt_h"/>
                                          </p:val>
                                        </p:tav>
                                      </p:tavLst>
                                    </p:anim>
                                    <p:anim calcmode="lin" valueType="num">
                                      <p:cBhvr>
                                        <p:cTn id="68" dur="500" fill="hold"/>
                                        <p:tgtEl>
                                          <p:spTgt spid="46"/>
                                        </p:tgtEl>
                                        <p:attrNameLst>
                                          <p:attrName>style.rotation</p:attrName>
                                        </p:attrNameLst>
                                      </p:cBhvr>
                                      <p:tavLst>
                                        <p:tav tm="0">
                                          <p:val>
                                            <p:fltVal val="360"/>
                                          </p:val>
                                        </p:tav>
                                        <p:tav tm="100000">
                                          <p:val>
                                            <p:fltVal val="0"/>
                                          </p:val>
                                        </p:tav>
                                      </p:tavLst>
                                    </p:anim>
                                    <p:animEffect transition="in" filter="fade">
                                      <p:cBhvr>
                                        <p:cTn id="69" dur="500"/>
                                        <p:tgtEl>
                                          <p:spTgt spid="46"/>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 calcmode="lin" valueType="num">
                                      <p:cBhvr>
                                        <p:cTn id="72" dur="500" fill="hold"/>
                                        <p:tgtEl>
                                          <p:spTgt spid="61"/>
                                        </p:tgtEl>
                                        <p:attrNameLst>
                                          <p:attrName>ppt_w</p:attrName>
                                        </p:attrNameLst>
                                      </p:cBhvr>
                                      <p:tavLst>
                                        <p:tav tm="0">
                                          <p:val>
                                            <p:fltVal val="0"/>
                                          </p:val>
                                        </p:tav>
                                        <p:tav tm="100000">
                                          <p:val>
                                            <p:strVal val="#ppt_w"/>
                                          </p:val>
                                        </p:tav>
                                      </p:tavLst>
                                    </p:anim>
                                    <p:anim calcmode="lin" valueType="num">
                                      <p:cBhvr>
                                        <p:cTn id="73" dur="500" fill="hold"/>
                                        <p:tgtEl>
                                          <p:spTgt spid="61"/>
                                        </p:tgtEl>
                                        <p:attrNameLst>
                                          <p:attrName>ppt_h</p:attrName>
                                        </p:attrNameLst>
                                      </p:cBhvr>
                                      <p:tavLst>
                                        <p:tav tm="0">
                                          <p:val>
                                            <p:fltVal val="0"/>
                                          </p:val>
                                        </p:tav>
                                        <p:tav tm="100000">
                                          <p:val>
                                            <p:strVal val="#ppt_h"/>
                                          </p:val>
                                        </p:tav>
                                      </p:tavLst>
                                    </p:anim>
                                    <p:anim calcmode="lin" valueType="num">
                                      <p:cBhvr>
                                        <p:cTn id="74" dur="500" fill="hold"/>
                                        <p:tgtEl>
                                          <p:spTgt spid="61"/>
                                        </p:tgtEl>
                                        <p:attrNameLst>
                                          <p:attrName>style.rotation</p:attrName>
                                        </p:attrNameLst>
                                      </p:cBhvr>
                                      <p:tavLst>
                                        <p:tav tm="0">
                                          <p:val>
                                            <p:fltVal val="360"/>
                                          </p:val>
                                        </p:tav>
                                        <p:tav tm="100000">
                                          <p:val>
                                            <p:fltVal val="0"/>
                                          </p:val>
                                        </p:tav>
                                      </p:tavLst>
                                    </p:anim>
                                    <p:animEffect transition="in" filter="fade">
                                      <p:cBhvr>
                                        <p:cTn id="75" dur="500"/>
                                        <p:tgtEl>
                                          <p:spTgt spid="61"/>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 calcmode="lin" valueType="num">
                                      <p:cBhvr>
                                        <p:cTn id="78" dur="500" fill="hold"/>
                                        <p:tgtEl>
                                          <p:spTgt spid="64"/>
                                        </p:tgtEl>
                                        <p:attrNameLst>
                                          <p:attrName>ppt_w</p:attrName>
                                        </p:attrNameLst>
                                      </p:cBhvr>
                                      <p:tavLst>
                                        <p:tav tm="0">
                                          <p:val>
                                            <p:fltVal val="0"/>
                                          </p:val>
                                        </p:tav>
                                        <p:tav tm="100000">
                                          <p:val>
                                            <p:strVal val="#ppt_w"/>
                                          </p:val>
                                        </p:tav>
                                      </p:tavLst>
                                    </p:anim>
                                    <p:anim calcmode="lin" valueType="num">
                                      <p:cBhvr>
                                        <p:cTn id="79" dur="500" fill="hold"/>
                                        <p:tgtEl>
                                          <p:spTgt spid="64"/>
                                        </p:tgtEl>
                                        <p:attrNameLst>
                                          <p:attrName>ppt_h</p:attrName>
                                        </p:attrNameLst>
                                      </p:cBhvr>
                                      <p:tavLst>
                                        <p:tav tm="0">
                                          <p:val>
                                            <p:fltVal val="0"/>
                                          </p:val>
                                        </p:tav>
                                        <p:tav tm="100000">
                                          <p:val>
                                            <p:strVal val="#ppt_h"/>
                                          </p:val>
                                        </p:tav>
                                      </p:tavLst>
                                    </p:anim>
                                    <p:anim calcmode="lin" valueType="num">
                                      <p:cBhvr>
                                        <p:cTn id="80" dur="500" fill="hold"/>
                                        <p:tgtEl>
                                          <p:spTgt spid="64"/>
                                        </p:tgtEl>
                                        <p:attrNameLst>
                                          <p:attrName>style.rotation</p:attrName>
                                        </p:attrNameLst>
                                      </p:cBhvr>
                                      <p:tavLst>
                                        <p:tav tm="0">
                                          <p:val>
                                            <p:fltVal val="360"/>
                                          </p:val>
                                        </p:tav>
                                        <p:tav tm="100000">
                                          <p:val>
                                            <p:fltVal val="0"/>
                                          </p:val>
                                        </p:tav>
                                      </p:tavLst>
                                    </p:anim>
                                    <p:animEffect transition="in" filter="fade">
                                      <p:cBhvr>
                                        <p:cTn id="81" dur="500"/>
                                        <p:tgtEl>
                                          <p:spTgt spid="64"/>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62"/>
                                        </p:tgtEl>
                                        <p:attrNameLst>
                                          <p:attrName>style.visibility</p:attrName>
                                        </p:attrNameLst>
                                      </p:cBhvr>
                                      <p:to>
                                        <p:strVal val="visible"/>
                                      </p:to>
                                    </p:set>
                                    <p:anim calcmode="lin" valueType="num">
                                      <p:cBhvr>
                                        <p:cTn id="84" dur="500" fill="hold"/>
                                        <p:tgtEl>
                                          <p:spTgt spid="62"/>
                                        </p:tgtEl>
                                        <p:attrNameLst>
                                          <p:attrName>ppt_w</p:attrName>
                                        </p:attrNameLst>
                                      </p:cBhvr>
                                      <p:tavLst>
                                        <p:tav tm="0">
                                          <p:val>
                                            <p:fltVal val="0"/>
                                          </p:val>
                                        </p:tav>
                                        <p:tav tm="100000">
                                          <p:val>
                                            <p:strVal val="#ppt_w"/>
                                          </p:val>
                                        </p:tav>
                                      </p:tavLst>
                                    </p:anim>
                                    <p:anim calcmode="lin" valueType="num">
                                      <p:cBhvr>
                                        <p:cTn id="85" dur="500" fill="hold"/>
                                        <p:tgtEl>
                                          <p:spTgt spid="62"/>
                                        </p:tgtEl>
                                        <p:attrNameLst>
                                          <p:attrName>ppt_h</p:attrName>
                                        </p:attrNameLst>
                                      </p:cBhvr>
                                      <p:tavLst>
                                        <p:tav tm="0">
                                          <p:val>
                                            <p:fltVal val="0"/>
                                          </p:val>
                                        </p:tav>
                                        <p:tav tm="100000">
                                          <p:val>
                                            <p:strVal val="#ppt_h"/>
                                          </p:val>
                                        </p:tav>
                                      </p:tavLst>
                                    </p:anim>
                                    <p:anim calcmode="lin" valueType="num">
                                      <p:cBhvr>
                                        <p:cTn id="86" dur="500" fill="hold"/>
                                        <p:tgtEl>
                                          <p:spTgt spid="62"/>
                                        </p:tgtEl>
                                        <p:attrNameLst>
                                          <p:attrName>style.rotation</p:attrName>
                                        </p:attrNameLst>
                                      </p:cBhvr>
                                      <p:tavLst>
                                        <p:tav tm="0">
                                          <p:val>
                                            <p:fltVal val="360"/>
                                          </p:val>
                                        </p:tav>
                                        <p:tav tm="100000">
                                          <p:val>
                                            <p:fltVal val="0"/>
                                          </p:val>
                                        </p:tav>
                                      </p:tavLst>
                                    </p:anim>
                                    <p:animEffect transition="in" filter="fade">
                                      <p:cBhvr>
                                        <p:cTn id="87" dur="500"/>
                                        <p:tgtEl>
                                          <p:spTgt spid="62"/>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 calcmode="lin" valueType="num">
                                      <p:cBhvr>
                                        <p:cTn id="92" dur="500" fill="hold"/>
                                        <p:tgtEl>
                                          <p:spTgt spid="63"/>
                                        </p:tgtEl>
                                        <p:attrNameLst>
                                          <p:attrName>style.rotation</p:attrName>
                                        </p:attrNameLst>
                                      </p:cBhvr>
                                      <p:tavLst>
                                        <p:tav tm="0">
                                          <p:val>
                                            <p:fltVal val="360"/>
                                          </p:val>
                                        </p:tav>
                                        <p:tav tm="100000">
                                          <p:val>
                                            <p:fltVal val="0"/>
                                          </p:val>
                                        </p:tav>
                                      </p:tavLst>
                                    </p:anim>
                                    <p:animEffect transition="in" filter="fade">
                                      <p:cBhvr>
                                        <p:cTn id="93" dur="500"/>
                                        <p:tgtEl>
                                          <p:spTgt spid="63"/>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 calcmode="lin" valueType="num">
                                      <p:cBhvr>
                                        <p:cTn id="98" dur="500" fill="hold"/>
                                        <p:tgtEl>
                                          <p:spTgt spid="47"/>
                                        </p:tgtEl>
                                        <p:attrNameLst>
                                          <p:attrName>style.rotation</p:attrName>
                                        </p:attrNameLst>
                                      </p:cBhvr>
                                      <p:tavLst>
                                        <p:tav tm="0">
                                          <p:val>
                                            <p:fltVal val="360"/>
                                          </p:val>
                                        </p:tav>
                                        <p:tav tm="100000">
                                          <p:val>
                                            <p:fltVal val="0"/>
                                          </p:val>
                                        </p:tav>
                                      </p:tavLst>
                                    </p:anim>
                                    <p:animEffect transition="in" filter="fade">
                                      <p:cBhvr>
                                        <p:cTn id="99" dur="500"/>
                                        <p:tgtEl>
                                          <p:spTgt spid="47"/>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60"/>
                                        </p:tgtEl>
                                        <p:attrNameLst>
                                          <p:attrName>style.visibility</p:attrName>
                                        </p:attrNameLst>
                                      </p:cBhvr>
                                      <p:to>
                                        <p:strVal val="visible"/>
                                      </p:to>
                                    </p:set>
                                    <p:anim calcmode="lin" valueType="num">
                                      <p:cBhvr>
                                        <p:cTn id="102" dur="500" fill="hold"/>
                                        <p:tgtEl>
                                          <p:spTgt spid="60"/>
                                        </p:tgtEl>
                                        <p:attrNameLst>
                                          <p:attrName>ppt_w</p:attrName>
                                        </p:attrNameLst>
                                      </p:cBhvr>
                                      <p:tavLst>
                                        <p:tav tm="0">
                                          <p:val>
                                            <p:fltVal val="0"/>
                                          </p:val>
                                        </p:tav>
                                        <p:tav tm="100000">
                                          <p:val>
                                            <p:strVal val="#ppt_w"/>
                                          </p:val>
                                        </p:tav>
                                      </p:tavLst>
                                    </p:anim>
                                    <p:anim calcmode="lin" valueType="num">
                                      <p:cBhvr>
                                        <p:cTn id="103" dur="500" fill="hold"/>
                                        <p:tgtEl>
                                          <p:spTgt spid="60"/>
                                        </p:tgtEl>
                                        <p:attrNameLst>
                                          <p:attrName>ppt_h</p:attrName>
                                        </p:attrNameLst>
                                      </p:cBhvr>
                                      <p:tavLst>
                                        <p:tav tm="0">
                                          <p:val>
                                            <p:fltVal val="0"/>
                                          </p:val>
                                        </p:tav>
                                        <p:tav tm="100000">
                                          <p:val>
                                            <p:strVal val="#ppt_h"/>
                                          </p:val>
                                        </p:tav>
                                      </p:tavLst>
                                    </p:anim>
                                    <p:anim calcmode="lin" valueType="num">
                                      <p:cBhvr>
                                        <p:cTn id="104" dur="500" fill="hold"/>
                                        <p:tgtEl>
                                          <p:spTgt spid="60"/>
                                        </p:tgtEl>
                                        <p:attrNameLst>
                                          <p:attrName>style.rotation</p:attrName>
                                        </p:attrNameLst>
                                      </p:cBhvr>
                                      <p:tavLst>
                                        <p:tav tm="0">
                                          <p:val>
                                            <p:fltVal val="360"/>
                                          </p:val>
                                        </p:tav>
                                        <p:tav tm="100000">
                                          <p:val>
                                            <p:fltVal val="0"/>
                                          </p:val>
                                        </p:tav>
                                      </p:tavLst>
                                    </p:anim>
                                    <p:animEffect transition="in" filter="fade">
                                      <p:cBhvr>
                                        <p:cTn id="105" dur="500"/>
                                        <p:tgtEl>
                                          <p:spTgt spid="60"/>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9"/>
                                        </p:tgtEl>
                                        <p:attrNameLst>
                                          <p:attrName>style.visibility</p:attrName>
                                        </p:attrNameLst>
                                      </p:cBhvr>
                                      <p:to>
                                        <p:strVal val="visible"/>
                                      </p:to>
                                    </p:set>
                                    <p:anim calcmode="lin" valueType="num">
                                      <p:cBhvr>
                                        <p:cTn id="108" dur="500" fill="hold"/>
                                        <p:tgtEl>
                                          <p:spTgt spid="69"/>
                                        </p:tgtEl>
                                        <p:attrNameLst>
                                          <p:attrName>ppt_w</p:attrName>
                                        </p:attrNameLst>
                                      </p:cBhvr>
                                      <p:tavLst>
                                        <p:tav tm="0">
                                          <p:val>
                                            <p:fltVal val="0"/>
                                          </p:val>
                                        </p:tav>
                                        <p:tav tm="100000">
                                          <p:val>
                                            <p:strVal val="#ppt_w"/>
                                          </p:val>
                                        </p:tav>
                                      </p:tavLst>
                                    </p:anim>
                                    <p:anim calcmode="lin" valueType="num">
                                      <p:cBhvr>
                                        <p:cTn id="109" dur="500" fill="hold"/>
                                        <p:tgtEl>
                                          <p:spTgt spid="69"/>
                                        </p:tgtEl>
                                        <p:attrNameLst>
                                          <p:attrName>ppt_h</p:attrName>
                                        </p:attrNameLst>
                                      </p:cBhvr>
                                      <p:tavLst>
                                        <p:tav tm="0">
                                          <p:val>
                                            <p:fltVal val="0"/>
                                          </p:val>
                                        </p:tav>
                                        <p:tav tm="100000">
                                          <p:val>
                                            <p:strVal val="#ppt_h"/>
                                          </p:val>
                                        </p:tav>
                                      </p:tavLst>
                                    </p:anim>
                                    <p:anim calcmode="lin" valueType="num">
                                      <p:cBhvr>
                                        <p:cTn id="110" dur="500" fill="hold"/>
                                        <p:tgtEl>
                                          <p:spTgt spid="69"/>
                                        </p:tgtEl>
                                        <p:attrNameLst>
                                          <p:attrName>style.rotation</p:attrName>
                                        </p:attrNameLst>
                                      </p:cBhvr>
                                      <p:tavLst>
                                        <p:tav tm="0">
                                          <p:val>
                                            <p:fltVal val="360"/>
                                          </p:val>
                                        </p:tav>
                                        <p:tav tm="100000">
                                          <p:val>
                                            <p:fltVal val="0"/>
                                          </p:val>
                                        </p:tav>
                                      </p:tavLst>
                                    </p:anim>
                                    <p:animEffect transition="in" filter="fade">
                                      <p:cBhvr>
                                        <p:cTn id="111" dur="500"/>
                                        <p:tgtEl>
                                          <p:spTgt spid="69"/>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45"/>
                                        </p:tgtEl>
                                        <p:attrNameLst>
                                          <p:attrName>style.visibility</p:attrName>
                                        </p:attrNameLst>
                                      </p:cBhvr>
                                      <p:to>
                                        <p:strVal val="visible"/>
                                      </p:to>
                                    </p:set>
                                    <p:anim calcmode="lin" valueType="num">
                                      <p:cBhvr>
                                        <p:cTn id="114" dur="500" fill="hold"/>
                                        <p:tgtEl>
                                          <p:spTgt spid="45"/>
                                        </p:tgtEl>
                                        <p:attrNameLst>
                                          <p:attrName>ppt_w</p:attrName>
                                        </p:attrNameLst>
                                      </p:cBhvr>
                                      <p:tavLst>
                                        <p:tav tm="0">
                                          <p:val>
                                            <p:fltVal val="0"/>
                                          </p:val>
                                        </p:tav>
                                        <p:tav tm="100000">
                                          <p:val>
                                            <p:strVal val="#ppt_w"/>
                                          </p:val>
                                        </p:tav>
                                      </p:tavLst>
                                    </p:anim>
                                    <p:anim calcmode="lin" valueType="num">
                                      <p:cBhvr>
                                        <p:cTn id="115" dur="500" fill="hold"/>
                                        <p:tgtEl>
                                          <p:spTgt spid="45"/>
                                        </p:tgtEl>
                                        <p:attrNameLst>
                                          <p:attrName>ppt_h</p:attrName>
                                        </p:attrNameLst>
                                      </p:cBhvr>
                                      <p:tavLst>
                                        <p:tav tm="0">
                                          <p:val>
                                            <p:fltVal val="0"/>
                                          </p:val>
                                        </p:tav>
                                        <p:tav tm="100000">
                                          <p:val>
                                            <p:strVal val="#ppt_h"/>
                                          </p:val>
                                        </p:tav>
                                      </p:tavLst>
                                    </p:anim>
                                    <p:anim calcmode="lin" valueType="num">
                                      <p:cBhvr>
                                        <p:cTn id="116" dur="500" fill="hold"/>
                                        <p:tgtEl>
                                          <p:spTgt spid="45"/>
                                        </p:tgtEl>
                                        <p:attrNameLst>
                                          <p:attrName>style.rotation</p:attrName>
                                        </p:attrNameLst>
                                      </p:cBhvr>
                                      <p:tavLst>
                                        <p:tav tm="0">
                                          <p:val>
                                            <p:fltVal val="360"/>
                                          </p:val>
                                        </p:tav>
                                        <p:tav tm="100000">
                                          <p:val>
                                            <p:fltVal val="0"/>
                                          </p:val>
                                        </p:tav>
                                      </p:tavLst>
                                    </p:anim>
                                    <p:animEffect transition="in" filter="fade">
                                      <p:cBhvr>
                                        <p:cTn id="117" dur="500"/>
                                        <p:tgtEl>
                                          <p:spTgt spid="45"/>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67"/>
                                        </p:tgtEl>
                                        <p:attrNameLst>
                                          <p:attrName>style.visibility</p:attrName>
                                        </p:attrNameLst>
                                      </p:cBhvr>
                                      <p:to>
                                        <p:strVal val="visible"/>
                                      </p:to>
                                    </p:set>
                                    <p:anim calcmode="lin" valueType="num">
                                      <p:cBhvr>
                                        <p:cTn id="120" dur="500" fill="hold"/>
                                        <p:tgtEl>
                                          <p:spTgt spid="67"/>
                                        </p:tgtEl>
                                        <p:attrNameLst>
                                          <p:attrName>ppt_w</p:attrName>
                                        </p:attrNameLst>
                                      </p:cBhvr>
                                      <p:tavLst>
                                        <p:tav tm="0">
                                          <p:val>
                                            <p:fltVal val="0"/>
                                          </p:val>
                                        </p:tav>
                                        <p:tav tm="100000">
                                          <p:val>
                                            <p:strVal val="#ppt_w"/>
                                          </p:val>
                                        </p:tav>
                                      </p:tavLst>
                                    </p:anim>
                                    <p:anim calcmode="lin" valueType="num">
                                      <p:cBhvr>
                                        <p:cTn id="121" dur="500" fill="hold"/>
                                        <p:tgtEl>
                                          <p:spTgt spid="67"/>
                                        </p:tgtEl>
                                        <p:attrNameLst>
                                          <p:attrName>ppt_h</p:attrName>
                                        </p:attrNameLst>
                                      </p:cBhvr>
                                      <p:tavLst>
                                        <p:tav tm="0">
                                          <p:val>
                                            <p:fltVal val="0"/>
                                          </p:val>
                                        </p:tav>
                                        <p:tav tm="100000">
                                          <p:val>
                                            <p:strVal val="#ppt_h"/>
                                          </p:val>
                                        </p:tav>
                                      </p:tavLst>
                                    </p:anim>
                                    <p:anim calcmode="lin" valueType="num">
                                      <p:cBhvr>
                                        <p:cTn id="122" dur="500" fill="hold"/>
                                        <p:tgtEl>
                                          <p:spTgt spid="67"/>
                                        </p:tgtEl>
                                        <p:attrNameLst>
                                          <p:attrName>style.rotation</p:attrName>
                                        </p:attrNameLst>
                                      </p:cBhvr>
                                      <p:tavLst>
                                        <p:tav tm="0">
                                          <p:val>
                                            <p:fltVal val="360"/>
                                          </p:val>
                                        </p:tav>
                                        <p:tav tm="100000">
                                          <p:val>
                                            <p:fltVal val="0"/>
                                          </p:val>
                                        </p:tav>
                                      </p:tavLst>
                                    </p:anim>
                                    <p:animEffect transition="in" filter="fade">
                                      <p:cBhvr>
                                        <p:cTn id="123" dur="500"/>
                                        <p:tgtEl>
                                          <p:spTgt spid="67"/>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66"/>
                                        </p:tgtEl>
                                        <p:attrNameLst>
                                          <p:attrName>style.visibility</p:attrName>
                                        </p:attrNameLst>
                                      </p:cBhvr>
                                      <p:to>
                                        <p:strVal val="visible"/>
                                      </p:to>
                                    </p:set>
                                    <p:anim calcmode="lin" valueType="num">
                                      <p:cBhvr>
                                        <p:cTn id="126" dur="500" fill="hold"/>
                                        <p:tgtEl>
                                          <p:spTgt spid="66"/>
                                        </p:tgtEl>
                                        <p:attrNameLst>
                                          <p:attrName>ppt_w</p:attrName>
                                        </p:attrNameLst>
                                      </p:cBhvr>
                                      <p:tavLst>
                                        <p:tav tm="0">
                                          <p:val>
                                            <p:fltVal val="0"/>
                                          </p:val>
                                        </p:tav>
                                        <p:tav tm="100000">
                                          <p:val>
                                            <p:strVal val="#ppt_w"/>
                                          </p:val>
                                        </p:tav>
                                      </p:tavLst>
                                    </p:anim>
                                    <p:anim calcmode="lin" valueType="num">
                                      <p:cBhvr>
                                        <p:cTn id="127" dur="500" fill="hold"/>
                                        <p:tgtEl>
                                          <p:spTgt spid="66"/>
                                        </p:tgtEl>
                                        <p:attrNameLst>
                                          <p:attrName>ppt_h</p:attrName>
                                        </p:attrNameLst>
                                      </p:cBhvr>
                                      <p:tavLst>
                                        <p:tav tm="0">
                                          <p:val>
                                            <p:fltVal val="0"/>
                                          </p:val>
                                        </p:tav>
                                        <p:tav tm="100000">
                                          <p:val>
                                            <p:strVal val="#ppt_h"/>
                                          </p:val>
                                        </p:tav>
                                      </p:tavLst>
                                    </p:anim>
                                    <p:anim calcmode="lin" valueType="num">
                                      <p:cBhvr>
                                        <p:cTn id="128" dur="500" fill="hold"/>
                                        <p:tgtEl>
                                          <p:spTgt spid="66"/>
                                        </p:tgtEl>
                                        <p:attrNameLst>
                                          <p:attrName>style.rotation</p:attrName>
                                        </p:attrNameLst>
                                      </p:cBhvr>
                                      <p:tavLst>
                                        <p:tav tm="0">
                                          <p:val>
                                            <p:fltVal val="360"/>
                                          </p:val>
                                        </p:tav>
                                        <p:tav tm="100000">
                                          <p:val>
                                            <p:fltVal val="0"/>
                                          </p:val>
                                        </p:tav>
                                      </p:tavLst>
                                    </p:anim>
                                    <p:animEffect transition="in" filter="fade">
                                      <p:cBhvr>
                                        <p:cTn id="129" dur="500"/>
                                        <p:tgtEl>
                                          <p:spTgt spid="66"/>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65"/>
                                        </p:tgtEl>
                                        <p:attrNameLst>
                                          <p:attrName>style.visibility</p:attrName>
                                        </p:attrNameLst>
                                      </p:cBhvr>
                                      <p:to>
                                        <p:strVal val="visible"/>
                                      </p:to>
                                    </p:set>
                                    <p:anim calcmode="lin" valueType="num">
                                      <p:cBhvr>
                                        <p:cTn id="133" dur="500" fill="hold"/>
                                        <p:tgtEl>
                                          <p:spTgt spid="65"/>
                                        </p:tgtEl>
                                        <p:attrNameLst>
                                          <p:attrName>ppt_w</p:attrName>
                                        </p:attrNameLst>
                                      </p:cBhvr>
                                      <p:tavLst>
                                        <p:tav tm="0">
                                          <p:val>
                                            <p:fltVal val="0"/>
                                          </p:val>
                                        </p:tav>
                                        <p:tav tm="100000">
                                          <p:val>
                                            <p:strVal val="#ppt_w"/>
                                          </p:val>
                                        </p:tav>
                                      </p:tavLst>
                                    </p:anim>
                                    <p:anim calcmode="lin" valueType="num">
                                      <p:cBhvr>
                                        <p:cTn id="134" dur="500" fill="hold"/>
                                        <p:tgtEl>
                                          <p:spTgt spid="65"/>
                                        </p:tgtEl>
                                        <p:attrNameLst>
                                          <p:attrName>ppt_h</p:attrName>
                                        </p:attrNameLst>
                                      </p:cBhvr>
                                      <p:tavLst>
                                        <p:tav tm="0">
                                          <p:val>
                                            <p:fltVal val="0"/>
                                          </p:val>
                                        </p:tav>
                                        <p:tav tm="100000">
                                          <p:val>
                                            <p:strVal val="#ppt_h"/>
                                          </p:val>
                                        </p:tav>
                                      </p:tavLst>
                                    </p:anim>
                                    <p:anim calcmode="lin" valueType="num">
                                      <p:cBhvr>
                                        <p:cTn id="135" dur="500" fill="hold"/>
                                        <p:tgtEl>
                                          <p:spTgt spid="65"/>
                                        </p:tgtEl>
                                        <p:attrNameLst>
                                          <p:attrName>style.rotation</p:attrName>
                                        </p:attrNameLst>
                                      </p:cBhvr>
                                      <p:tavLst>
                                        <p:tav tm="0">
                                          <p:val>
                                            <p:fltVal val="360"/>
                                          </p:val>
                                        </p:tav>
                                        <p:tav tm="100000">
                                          <p:val>
                                            <p:fltVal val="0"/>
                                          </p:val>
                                        </p:tav>
                                      </p:tavLst>
                                    </p:anim>
                                    <p:animEffect transition="in" filter="fade">
                                      <p:cBhvr>
                                        <p:cTn id="136" dur="500"/>
                                        <p:tgtEl>
                                          <p:spTgt spid="65"/>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p:cTn id="139" dur="500" fill="hold"/>
                                        <p:tgtEl>
                                          <p:spTgt spid="68"/>
                                        </p:tgtEl>
                                        <p:attrNameLst>
                                          <p:attrName>ppt_w</p:attrName>
                                        </p:attrNameLst>
                                      </p:cBhvr>
                                      <p:tavLst>
                                        <p:tav tm="0">
                                          <p:val>
                                            <p:fltVal val="0"/>
                                          </p:val>
                                        </p:tav>
                                        <p:tav tm="100000">
                                          <p:val>
                                            <p:strVal val="#ppt_w"/>
                                          </p:val>
                                        </p:tav>
                                      </p:tavLst>
                                    </p:anim>
                                    <p:anim calcmode="lin" valueType="num">
                                      <p:cBhvr>
                                        <p:cTn id="140" dur="500" fill="hold"/>
                                        <p:tgtEl>
                                          <p:spTgt spid="68"/>
                                        </p:tgtEl>
                                        <p:attrNameLst>
                                          <p:attrName>ppt_h</p:attrName>
                                        </p:attrNameLst>
                                      </p:cBhvr>
                                      <p:tavLst>
                                        <p:tav tm="0">
                                          <p:val>
                                            <p:fltVal val="0"/>
                                          </p:val>
                                        </p:tav>
                                        <p:tav tm="100000">
                                          <p:val>
                                            <p:strVal val="#ppt_h"/>
                                          </p:val>
                                        </p:tav>
                                      </p:tavLst>
                                    </p:anim>
                                    <p:anim calcmode="lin" valueType="num">
                                      <p:cBhvr>
                                        <p:cTn id="141" dur="500" fill="hold"/>
                                        <p:tgtEl>
                                          <p:spTgt spid="68"/>
                                        </p:tgtEl>
                                        <p:attrNameLst>
                                          <p:attrName>style.rotation</p:attrName>
                                        </p:attrNameLst>
                                      </p:cBhvr>
                                      <p:tavLst>
                                        <p:tav tm="0">
                                          <p:val>
                                            <p:fltVal val="360"/>
                                          </p:val>
                                        </p:tav>
                                        <p:tav tm="100000">
                                          <p:val>
                                            <p:fltVal val="0"/>
                                          </p:val>
                                        </p:tav>
                                      </p:tavLst>
                                    </p:anim>
                                    <p:animEffect transition="in" filter="fade">
                                      <p:cBhvr>
                                        <p:cTn id="142" dur="500"/>
                                        <p:tgtEl>
                                          <p:spTgt spid="68"/>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anim calcmode="lin" valueType="num">
                                      <p:cBhvr>
                                        <p:cTn id="145" dur="500" fill="hold"/>
                                        <p:tgtEl>
                                          <p:spTgt spid="71"/>
                                        </p:tgtEl>
                                        <p:attrNameLst>
                                          <p:attrName>ppt_w</p:attrName>
                                        </p:attrNameLst>
                                      </p:cBhvr>
                                      <p:tavLst>
                                        <p:tav tm="0">
                                          <p:val>
                                            <p:fltVal val="0"/>
                                          </p:val>
                                        </p:tav>
                                        <p:tav tm="100000">
                                          <p:val>
                                            <p:strVal val="#ppt_w"/>
                                          </p:val>
                                        </p:tav>
                                      </p:tavLst>
                                    </p:anim>
                                    <p:anim calcmode="lin" valueType="num">
                                      <p:cBhvr>
                                        <p:cTn id="146" dur="500" fill="hold"/>
                                        <p:tgtEl>
                                          <p:spTgt spid="71"/>
                                        </p:tgtEl>
                                        <p:attrNameLst>
                                          <p:attrName>ppt_h</p:attrName>
                                        </p:attrNameLst>
                                      </p:cBhvr>
                                      <p:tavLst>
                                        <p:tav tm="0">
                                          <p:val>
                                            <p:fltVal val="0"/>
                                          </p:val>
                                        </p:tav>
                                        <p:tav tm="100000">
                                          <p:val>
                                            <p:strVal val="#ppt_h"/>
                                          </p:val>
                                        </p:tav>
                                      </p:tavLst>
                                    </p:anim>
                                    <p:anim calcmode="lin" valueType="num">
                                      <p:cBhvr>
                                        <p:cTn id="147" dur="500" fill="hold"/>
                                        <p:tgtEl>
                                          <p:spTgt spid="71"/>
                                        </p:tgtEl>
                                        <p:attrNameLst>
                                          <p:attrName>style.rotation</p:attrName>
                                        </p:attrNameLst>
                                      </p:cBhvr>
                                      <p:tavLst>
                                        <p:tav tm="0">
                                          <p:val>
                                            <p:fltVal val="360"/>
                                          </p:val>
                                        </p:tav>
                                        <p:tav tm="100000">
                                          <p:val>
                                            <p:fltVal val="0"/>
                                          </p:val>
                                        </p:tav>
                                      </p:tavLst>
                                    </p:anim>
                                    <p:animEffect transition="in" filter="fade">
                                      <p:cBhvr>
                                        <p:cTn id="148" dur="500"/>
                                        <p:tgtEl>
                                          <p:spTgt spid="71"/>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59"/>
                                        </p:tgtEl>
                                        <p:attrNameLst>
                                          <p:attrName>style.visibility</p:attrName>
                                        </p:attrNameLst>
                                      </p:cBhvr>
                                      <p:to>
                                        <p:strVal val="visible"/>
                                      </p:to>
                                    </p:set>
                                    <p:anim calcmode="lin" valueType="num">
                                      <p:cBhvr>
                                        <p:cTn id="151" dur="500" fill="hold"/>
                                        <p:tgtEl>
                                          <p:spTgt spid="59"/>
                                        </p:tgtEl>
                                        <p:attrNameLst>
                                          <p:attrName>ppt_w</p:attrName>
                                        </p:attrNameLst>
                                      </p:cBhvr>
                                      <p:tavLst>
                                        <p:tav tm="0">
                                          <p:val>
                                            <p:fltVal val="0"/>
                                          </p:val>
                                        </p:tav>
                                        <p:tav tm="100000">
                                          <p:val>
                                            <p:strVal val="#ppt_w"/>
                                          </p:val>
                                        </p:tav>
                                      </p:tavLst>
                                    </p:anim>
                                    <p:anim calcmode="lin" valueType="num">
                                      <p:cBhvr>
                                        <p:cTn id="152" dur="500" fill="hold"/>
                                        <p:tgtEl>
                                          <p:spTgt spid="59"/>
                                        </p:tgtEl>
                                        <p:attrNameLst>
                                          <p:attrName>ppt_h</p:attrName>
                                        </p:attrNameLst>
                                      </p:cBhvr>
                                      <p:tavLst>
                                        <p:tav tm="0">
                                          <p:val>
                                            <p:fltVal val="0"/>
                                          </p:val>
                                        </p:tav>
                                        <p:tav tm="100000">
                                          <p:val>
                                            <p:strVal val="#ppt_h"/>
                                          </p:val>
                                        </p:tav>
                                      </p:tavLst>
                                    </p:anim>
                                    <p:anim calcmode="lin" valueType="num">
                                      <p:cBhvr>
                                        <p:cTn id="153" dur="500" fill="hold"/>
                                        <p:tgtEl>
                                          <p:spTgt spid="59"/>
                                        </p:tgtEl>
                                        <p:attrNameLst>
                                          <p:attrName>style.rotation</p:attrName>
                                        </p:attrNameLst>
                                      </p:cBhvr>
                                      <p:tavLst>
                                        <p:tav tm="0">
                                          <p:val>
                                            <p:fltVal val="360"/>
                                          </p:val>
                                        </p:tav>
                                        <p:tav tm="100000">
                                          <p:val>
                                            <p:fltVal val="0"/>
                                          </p:val>
                                        </p:tav>
                                      </p:tavLst>
                                    </p:anim>
                                    <p:animEffect transition="in" filter="fade">
                                      <p:cBhvr>
                                        <p:cTn id="154" dur="500"/>
                                        <p:tgtEl>
                                          <p:spTgt spid="59"/>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70"/>
                                        </p:tgtEl>
                                        <p:attrNameLst>
                                          <p:attrName>style.visibility</p:attrName>
                                        </p:attrNameLst>
                                      </p:cBhvr>
                                      <p:to>
                                        <p:strVal val="visible"/>
                                      </p:to>
                                    </p:set>
                                    <p:anim calcmode="lin" valueType="num">
                                      <p:cBhvr>
                                        <p:cTn id="157" dur="500" fill="hold"/>
                                        <p:tgtEl>
                                          <p:spTgt spid="70"/>
                                        </p:tgtEl>
                                        <p:attrNameLst>
                                          <p:attrName>ppt_w</p:attrName>
                                        </p:attrNameLst>
                                      </p:cBhvr>
                                      <p:tavLst>
                                        <p:tav tm="0">
                                          <p:val>
                                            <p:fltVal val="0"/>
                                          </p:val>
                                        </p:tav>
                                        <p:tav tm="100000">
                                          <p:val>
                                            <p:strVal val="#ppt_w"/>
                                          </p:val>
                                        </p:tav>
                                      </p:tavLst>
                                    </p:anim>
                                    <p:anim calcmode="lin" valueType="num">
                                      <p:cBhvr>
                                        <p:cTn id="158" dur="500" fill="hold"/>
                                        <p:tgtEl>
                                          <p:spTgt spid="70"/>
                                        </p:tgtEl>
                                        <p:attrNameLst>
                                          <p:attrName>ppt_h</p:attrName>
                                        </p:attrNameLst>
                                      </p:cBhvr>
                                      <p:tavLst>
                                        <p:tav tm="0">
                                          <p:val>
                                            <p:fltVal val="0"/>
                                          </p:val>
                                        </p:tav>
                                        <p:tav tm="100000">
                                          <p:val>
                                            <p:strVal val="#ppt_h"/>
                                          </p:val>
                                        </p:tav>
                                      </p:tavLst>
                                    </p:anim>
                                    <p:anim calcmode="lin" valueType="num">
                                      <p:cBhvr>
                                        <p:cTn id="159" dur="500" fill="hold"/>
                                        <p:tgtEl>
                                          <p:spTgt spid="70"/>
                                        </p:tgtEl>
                                        <p:attrNameLst>
                                          <p:attrName>style.rotation</p:attrName>
                                        </p:attrNameLst>
                                      </p:cBhvr>
                                      <p:tavLst>
                                        <p:tav tm="0">
                                          <p:val>
                                            <p:fltVal val="360"/>
                                          </p:val>
                                        </p:tav>
                                        <p:tav tm="100000">
                                          <p:val>
                                            <p:fltVal val="0"/>
                                          </p:val>
                                        </p:tav>
                                      </p:tavLst>
                                    </p:anim>
                                    <p:animEffect transition="in" filter="fade">
                                      <p:cBhvr>
                                        <p:cTn id="160" dur="500"/>
                                        <p:tgtEl>
                                          <p:spTgt spid="70"/>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76"/>
                                        </p:tgtEl>
                                        <p:attrNameLst>
                                          <p:attrName>style.visibility</p:attrName>
                                        </p:attrNameLst>
                                      </p:cBhvr>
                                      <p:to>
                                        <p:strVal val="visible"/>
                                      </p:to>
                                    </p:set>
                                    <p:anim calcmode="lin" valueType="num">
                                      <p:cBhvr>
                                        <p:cTn id="163" dur="500" fill="hold"/>
                                        <p:tgtEl>
                                          <p:spTgt spid="76"/>
                                        </p:tgtEl>
                                        <p:attrNameLst>
                                          <p:attrName>ppt_w</p:attrName>
                                        </p:attrNameLst>
                                      </p:cBhvr>
                                      <p:tavLst>
                                        <p:tav tm="0">
                                          <p:val>
                                            <p:fltVal val="0"/>
                                          </p:val>
                                        </p:tav>
                                        <p:tav tm="100000">
                                          <p:val>
                                            <p:strVal val="#ppt_w"/>
                                          </p:val>
                                        </p:tav>
                                      </p:tavLst>
                                    </p:anim>
                                    <p:anim calcmode="lin" valueType="num">
                                      <p:cBhvr>
                                        <p:cTn id="164" dur="500" fill="hold"/>
                                        <p:tgtEl>
                                          <p:spTgt spid="76"/>
                                        </p:tgtEl>
                                        <p:attrNameLst>
                                          <p:attrName>ppt_h</p:attrName>
                                        </p:attrNameLst>
                                      </p:cBhvr>
                                      <p:tavLst>
                                        <p:tav tm="0">
                                          <p:val>
                                            <p:fltVal val="0"/>
                                          </p:val>
                                        </p:tav>
                                        <p:tav tm="100000">
                                          <p:val>
                                            <p:strVal val="#ppt_h"/>
                                          </p:val>
                                        </p:tav>
                                      </p:tavLst>
                                    </p:anim>
                                    <p:anim calcmode="lin" valueType="num">
                                      <p:cBhvr>
                                        <p:cTn id="165" dur="500" fill="hold"/>
                                        <p:tgtEl>
                                          <p:spTgt spid="76"/>
                                        </p:tgtEl>
                                        <p:attrNameLst>
                                          <p:attrName>style.rotation</p:attrName>
                                        </p:attrNameLst>
                                      </p:cBhvr>
                                      <p:tavLst>
                                        <p:tav tm="0">
                                          <p:val>
                                            <p:fltVal val="360"/>
                                          </p:val>
                                        </p:tav>
                                        <p:tav tm="100000">
                                          <p:val>
                                            <p:fltVal val="0"/>
                                          </p:val>
                                        </p:tav>
                                      </p:tavLst>
                                    </p:anim>
                                    <p:animEffect transition="in" filter="fade">
                                      <p:cBhvr>
                                        <p:cTn id="166" dur="500"/>
                                        <p:tgtEl>
                                          <p:spTgt spid="76"/>
                                        </p:tgtEl>
                                      </p:cBhvr>
                                    </p:animEffect>
                                  </p:childTnLst>
                                </p:cTn>
                              </p:par>
                              <p:par>
                                <p:cTn id="167" presetID="49" presetClass="entr" presetSubtype="0" decel="100000" fill="hold" grpId="0" nodeType="withEffect">
                                  <p:stCondLst>
                                    <p:cond delay="250"/>
                                  </p:stCondLst>
                                  <p:childTnLst>
                                    <p:set>
                                      <p:cBhvr>
                                        <p:cTn id="168" dur="1" fill="hold">
                                          <p:stCondLst>
                                            <p:cond delay="0"/>
                                          </p:stCondLst>
                                        </p:cTn>
                                        <p:tgtEl>
                                          <p:spTgt spid="77"/>
                                        </p:tgtEl>
                                        <p:attrNameLst>
                                          <p:attrName>style.visibility</p:attrName>
                                        </p:attrNameLst>
                                      </p:cBhvr>
                                      <p:to>
                                        <p:strVal val="visible"/>
                                      </p:to>
                                    </p:set>
                                    <p:anim calcmode="lin" valueType="num">
                                      <p:cBhvr>
                                        <p:cTn id="169" dur="500" fill="hold"/>
                                        <p:tgtEl>
                                          <p:spTgt spid="77"/>
                                        </p:tgtEl>
                                        <p:attrNameLst>
                                          <p:attrName>ppt_w</p:attrName>
                                        </p:attrNameLst>
                                      </p:cBhvr>
                                      <p:tavLst>
                                        <p:tav tm="0">
                                          <p:val>
                                            <p:fltVal val="0"/>
                                          </p:val>
                                        </p:tav>
                                        <p:tav tm="100000">
                                          <p:val>
                                            <p:strVal val="#ppt_w"/>
                                          </p:val>
                                        </p:tav>
                                      </p:tavLst>
                                    </p:anim>
                                    <p:anim calcmode="lin" valueType="num">
                                      <p:cBhvr>
                                        <p:cTn id="170" dur="500" fill="hold"/>
                                        <p:tgtEl>
                                          <p:spTgt spid="77"/>
                                        </p:tgtEl>
                                        <p:attrNameLst>
                                          <p:attrName>ppt_h</p:attrName>
                                        </p:attrNameLst>
                                      </p:cBhvr>
                                      <p:tavLst>
                                        <p:tav tm="0">
                                          <p:val>
                                            <p:fltVal val="0"/>
                                          </p:val>
                                        </p:tav>
                                        <p:tav tm="100000">
                                          <p:val>
                                            <p:strVal val="#ppt_h"/>
                                          </p:val>
                                        </p:tav>
                                      </p:tavLst>
                                    </p:anim>
                                    <p:anim calcmode="lin" valueType="num">
                                      <p:cBhvr>
                                        <p:cTn id="171" dur="500" fill="hold"/>
                                        <p:tgtEl>
                                          <p:spTgt spid="77"/>
                                        </p:tgtEl>
                                        <p:attrNameLst>
                                          <p:attrName>style.rotation</p:attrName>
                                        </p:attrNameLst>
                                      </p:cBhvr>
                                      <p:tavLst>
                                        <p:tav tm="0">
                                          <p:val>
                                            <p:fltVal val="360"/>
                                          </p:val>
                                        </p:tav>
                                        <p:tav tm="100000">
                                          <p:val>
                                            <p:fltVal val="0"/>
                                          </p:val>
                                        </p:tav>
                                      </p:tavLst>
                                    </p:anim>
                                    <p:animEffect transition="in" filter="fade">
                                      <p:cBhvr>
                                        <p:cTn id="17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5" grpId="0" animBg="1"/>
      <p:bldP spid="46" grpId="0" animBg="1"/>
      <p:bldP spid="47" grpId="0" animBg="1"/>
      <p:bldP spid="57"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74" grpId="0"/>
      <p:bldP spid="75" grpId="0"/>
      <p:bldP spid="76" grpId="0" animBg="1"/>
      <p:bldP spid="77" grpId="0" animBg="1"/>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43999"/>
            <a:ext cx="2010410"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3600" b="1" dirty="0">
                <a:solidFill>
                  <a:schemeClr val="tx1">
                    <a:lumMod val="75000"/>
                    <a:lumOff val="25000"/>
                  </a:schemeClr>
                </a:solidFill>
                <a:latin typeface="Arial" panose="020B0604020202020204" pitchFamily="34" charset="0"/>
                <a:cs typeface="Arial" panose="020B0604020202020204" pitchFamily="34" charset="0"/>
              </a:rPr>
              <a:t>核心问题</a:t>
            </a:r>
            <a:endParaRPr lang="zh-CN" altLang="en-US" sz="36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9" name="Rectangle 1"/>
          <p:cNvSpPr/>
          <p:nvPr/>
        </p:nvSpPr>
        <p:spPr>
          <a:xfrm>
            <a:off x="2693670" y="1713865"/>
            <a:ext cx="7614285" cy="2000885"/>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Rectangle 2"/>
          <p:cNvSpPr/>
          <p:nvPr/>
        </p:nvSpPr>
        <p:spPr>
          <a:xfrm>
            <a:off x="2693670" y="4268470"/>
            <a:ext cx="7653655" cy="1472565"/>
          </a:xfrm>
          <a:prstGeom prst="rect">
            <a:avLst/>
          </a:prstGeom>
          <a:solidFill>
            <a:srgbClr val="333333"/>
          </a:solidFill>
          <a:ln>
            <a:solidFill>
              <a:srgbClr val="05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2693670" y="1713865"/>
            <a:ext cx="929005" cy="643890"/>
          </a:xfrm>
          <a:prstGeom prst="rect">
            <a:avLst/>
          </a:prstGeom>
        </p:spPr>
        <p:txBody>
          <a:bodyPr wrap="square" lIns="91431" tIns="45716" rIns="91431" bIns="45716">
            <a:spAutoFit/>
          </a:bodyPr>
          <a:lstStyle/>
          <a:p>
            <a:pPr algn="ctr"/>
            <a:r>
              <a:rPr lang="zh-CN" altLang="en-US" sz="3600" b="1" dirty="0">
                <a:solidFill>
                  <a:srgbClr val="FFC000"/>
                </a:solidFill>
                <a:latin typeface="微软雅黑" panose="020B0503020204020204" pitchFamily="34" charset="-122"/>
                <a:ea typeface="微软雅黑" panose="020B0503020204020204" pitchFamily="34" charset="-122"/>
              </a:rPr>
              <a:t>？</a:t>
            </a:r>
            <a:endParaRPr lang="zh-CN" altLang="en-US" sz="3600" b="1" dirty="0">
              <a:solidFill>
                <a:srgbClr val="FFC000"/>
              </a:solidFill>
              <a:latin typeface="微软雅黑" panose="020B0503020204020204" pitchFamily="34" charset="-122"/>
              <a:ea typeface="微软雅黑" panose="020B0503020204020204" pitchFamily="34" charset="-122"/>
            </a:endParaRPr>
          </a:p>
        </p:txBody>
      </p:sp>
      <p:sp>
        <p:nvSpPr>
          <p:cNvPr id="55" name="矩形 47"/>
          <p:cNvSpPr>
            <a:spLocks noChangeArrowheads="1"/>
          </p:cNvSpPr>
          <p:nvPr/>
        </p:nvSpPr>
        <p:spPr bwMode="auto">
          <a:xfrm>
            <a:off x="2737485" y="2239010"/>
            <a:ext cx="7404100" cy="104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457200" algn="l" fontAlgn="auto">
              <a:lnSpc>
                <a:spcPct val="130000"/>
              </a:lnSpc>
              <a:spcBef>
                <a:spcPct val="0"/>
              </a:spcBef>
              <a:buNone/>
            </a:pPr>
            <a:r>
              <a:rPr lang="zh-CN" altLang="en-US" sz="2400" dirty="0">
                <a:solidFill>
                  <a:schemeClr val="bg1">
                    <a:lumMod val="95000"/>
                  </a:schemeClr>
                </a:solidFill>
                <a:sym typeface="微软雅黑" panose="020B0503020204020204" pitchFamily="34" charset="-122"/>
              </a:rPr>
              <a:t>问题一：如何模拟出物流园模型中，多辆货车同时对仓位和巷道等唯一性公共资源的抢占行为？</a:t>
            </a:r>
            <a:endParaRPr lang="zh-CN" altLang="en-US" sz="2400" dirty="0">
              <a:solidFill>
                <a:schemeClr val="bg1">
                  <a:lumMod val="95000"/>
                </a:schemeClr>
              </a:solidFill>
              <a:sym typeface="微软雅黑" panose="020B0503020204020204" pitchFamily="34" charset="-122"/>
            </a:endParaRPr>
          </a:p>
        </p:txBody>
      </p:sp>
      <p:sp>
        <p:nvSpPr>
          <p:cNvPr id="56" name="矩形 55"/>
          <p:cNvSpPr/>
          <p:nvPr/>
        </p:nvSpPr>
        <p:spPr>
          <a:xfrm>
            <a:off x="2693670" y="4268470"/>
            <a:ext cx="929640" cy="643890"/>
          </a:xfrm>
          <a:prstGeom prst="rect">
            <a:avLst/>
          </a:prstGeom>
        </p:spPr>
        <p:txBody>
          <a:bodyPr wrap="square" lIns="91431" tIns="45716" rIns="91431" bIns="45716">
            <a:spAutoFit/>
          </a:bodyPr>
          <a:lstStyle/>
          <a:p>
            <a:pPr algn="ctr"/>
            <a:r>
              <a:rPr lang="zh-CN" altLang="en-US" sz="3600" b="1" dirty="0">
                <a:solidFill>
                  <a:srgbClr val="05BAC8"/>
                </a:solidFill>
                <a:latin typeface="微软雅黑" panose="020B0503020204020204" pitchFamily="34" charset="-122"/>
                <a:ea typeface="微软雅黑" panose="020B0503020204020204" pitchFamily="34" charset="-122"/>
              </a:rPr>
              <a:t>？</a:t>
            </a:r>
            <a:endParaRPr lang="zh-CN" altLang="en-US" sz="3600" b="1" dirty="0">
              <a:solidFill>
                <a:srgbClr val="05BAC8"/>
              </a:solidFill>
              <a:latin typeface="微软雅黑" panose="020B0503020204020204" pitchFamily="34" charset="-122"/>
              <a:ea typeface="微软雅黑" panose="020B0503020204020204" pitchFamily="34" charset="-122"/>
            </a:endParaRPr>
          </a:p>
        </p:txBody>
      </p:sp>
      <p:sp>
        <p:nvSpPr>
          <p:cNvPr id="57" name="矩形 47"/>
          <p:cNvSpPr>
            <a:spLocks noChangeArrowheads="1"/>
          </p:cNvSpPr>
          <p:nvPr/>
        </p:nvSpPr>
        <p:spPr bwMode="auto">
          <a:xfrm>
            <a:off x="2737485" y="4759325"/>
            <a:ext cx="7345680" cy="56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457200" algn="l">
              <a:lnSpc>
                <a:spcPct val="130000"/>
              </a:lnSpc>
              <a:buNone/>
            </a:pPr>
            <a:r>
              <a:rPr lang="zh-CN" altLang="en-US" sz="2400" dirty="0">
                <a:solidFill>
                  <a:schemeClr val="bg1">
                    <a:lumMod val="95000"/>
                  </a:schemeClr>
                </a:solidFill>
                <a:sym typeface="微软雅黑" panose="020B0503020204020204" pitchFamily="34" charset="-122"/>
              </a:rPr>
              <a:t>问题二：如何得到全局条件下每辆货车的最优路径？</a:t>
            </a:r>
            <a:endParaRPr lang="zh-CN" altLang="en-US" sz="2400" dirty="0">
              <a:solidFill>
                <a:schemeClr val="bg1">
                  <a:lumMod val="95000"/>
                </a:schemeClr>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linds(horizontal)">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blinds(horizontal)">
                                      <p:cBhvr>
                                        <p:cTn id="18" dur="500"/>
                                        <p:tgtEl>
                                          <p:spTgt spid="5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linds(horizontal)">
                                      <p:cBhvr>
                                        <p:cTn id="21" dur="500"/>
                                        <p:tgtEl>
                                          <p:spTgt spid="5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blinds(horizontal)">
                                      <p:cBhvr>
                                        <p:cTn id="2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4" grpId="0"/>
      <p:bldP spid="55" grpId="0"/>
      <p:bldP spid="56"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2010410"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3600" b="1" dirty="0">
                <a:solidFill>
                  <a:schemeClr val="tx1">
                    <a:lumMod val="75000"/>
                    <a:lumOff val="25000"/>
                  </a:schemeClr>
                </a:solidFill>
                <a:latin typeface="Arial" panose="020B0604020202020204" pitchFamily="34" charset="0"/>
                <a:cs typeface="Arial" panose="020B0604020202020204" pitchFamily="34" charset="0"/>
              </a:rPr>
              <a:t>问题分析</a:t>
            </a:r>
            <a:endParaRPr lang="zh-CN" altLang="en-US" sz="36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5" name="任意多边形 34"/>
          <p:cNvSpPr/>
          <p:nvPr/>
        </p:nvSpPr>
        <p:spPr>
          <a:xfrm>
            <a:off x="5571490" y="2289175"/>
            <a:ext cx="2440940" cy="483235"/>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任意多边形 37"/>
          <p:cNvSpPr/>
          <p:nvPr/>
        </p:nvSpPr>
        <p:spPr>
          <a:xfrm>
            <a:off x="3449955" y="2266315"/>
            <a:ext cx="2440940" cy="506095"/>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任意多边形 2"/>
          <p:cNvSpPr/>
          <p:nvPr/>
        </p:nvSpPr>
        <p:spPr>
          <a:xfrm>
            <a:off x="7712075" y="2289175"/>
            <a:ext cx="2626995" cy="483235"/>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4027805" y="3649980"/>
            <a:ext cx="5872480" cy="521970"/>
          </a:xfrm>
          <a:prstGeom prst="rect">
            <a:avLst/>
          </a:prstGeom>
          <a:noFill/>
        </p:spPr>
        <p:txBody>
          <a:bodyPr wrap="none" rtlCol="0">
            <a:spAutoFit/>
          </a:bodyPr>
          <a:lstStyle/>
          <a:p>
            <a:pPr algn="l">
              <a:buFont typeface="Arial" panose="020B0604020202020204" pitchFamily="34" charset="0"/>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还原真实情况下物流园中的堵塞现象</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6" name="文本框 5"/>
          <p:cNvSpPr txBox="1"/>
          <p:nvPr/>
        </p:nvSpPr>
        <p:spPr>
          <a:xfrm>
            <a:off x="4013835" y="2289175"/>
            <a:ext cx="1450975" cy="460375"/>
          </a:xfrm>
          <a:prstGeom prst="rect">
            <a:avLst/>
          </a:prstGeom>
          <a:noFill/>
        </p:spPr>
        <p:txBody>
          <a:bodyPr wrap="square" rtlCol="0">
            <a:spAutoFit/>
          </a:bodyPr>
          <a:lstStyle/>
          <a:p>
            <a:pPr algn="ctr"/>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同时</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6331585" y="2289175"/>
            <a:ext cx="1263015" cy="46037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并行性</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p:cNvSpPr txBox="1"/>
          <p:nvPr/>
        </p:nvSpPr>
        <p:spPr>
          <a:xfrm>
            <a:off x="8454390" y="2289175"/>
            <a:ext cx="1492885" cy="46037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多线程</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5" name="任意多边形 64"/>
          <p:cNvSpPr/>
          <p:nvPr/>
        </p:nvSpPr>
        <p:spPr>
          <a:xfrm>
            <a:off x="5572125" y="5072380"/>
            <a:ext cx="2440940" cy="483235"/>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6" name="任意多边形 65"/>
          <p:cNvSpPr/>
          <p:nvPr/>
        </p:nvSpPr>
        <p:spPr>
          <a:xfrm>
            <a:off x="3450590" y="5049520"/>
            <a:ext cx="2440940" cy="506095"/>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7" name="任意多边形 66"/>
          <p:cNvSpPr/>
          <p:nvPr/>
        </p:nvSpPr>
        <p:spPr>
          <a:xfrm>
            <a:off x="7712710" y="5072380"/>
            <a:ext cx="2626995" cy="483235"/>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8" name="文本框 67"/>
          <p:cNvSpPr txBox="1"/>
          <p:nvPr/>
        </p:nvSpPr>
        <p:spPr>
          <a:xfrm>
            <a:off x="4014470" y="5072380"/>
            <a:ext cx="1450975" cy="460375"/>
          </a:xfrm>
          <a:prstGeom prst="rect">
            <a:avLst/>
          </a:prstGeom>
          <a:noFill/>
        </p:spPr>
        <p:txBody>
          <a:bodyPr wrap="square" rtlCol="0">
            <a:spAutoFit/>
          </a:bodyPr>
          <a:lstStyle/>
          <a:p>
            <a:pPr algn="ctr"/>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抢占</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9" name="文本框 68"/>
          <p:cNvSpPr txBox="1"/>
          <p:nvPr/>
        </p:nvSpPr>
        <p:spPr>
          <a:xfrm>
            <a:off x="6214745" y="5072380"/>
            <a:ext cx="1497965" cy="46037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饥饿问题</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0" name="文本框 69"/>
          <p:cNvSpPr txBox="1"/>
          <p:nvPr/>
        </p:nvSpPr>
        <p:spPr>
          <a:xfrm>
            <a:off x="8230235" y="5095240"/>
            <a:ext cx="2108835" cy="46037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优先级调度</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ppt_x"/>
                                          </p:val>
                                        </p:tav>
                                        <p:tav tm="100000">
                                          <p:val>
                                            <p:strVal val="#ppt_x"/>
                                          </p:val>
                                        </p:tav>
                                      </p:tavLst>
                                    </p:anim>
                                    <p:anim calcmode="lin" valueType="num">
                                      <p:cBhvr additive="base">
                                        <p:cTn id="38" dur="500" fill="hold"/>
                                        <p:tgtEl>
                                          <p:spTgt spid="6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anim calcmode="lin" valueType="num">
                                      <p:cBhvr additive="base">
                                        <p:cTn id="41" dur="500" fill="hold"/>
                                        <p:tgtEl>
                                          <p:spTgt spid="66"/>
                                        </p:tgtEl>
                                        <p:attrNameLst>
                                          <p:attrName>ppt_x</p:attrName>
                                        </p:attrNameLst>
                                      </p:cBhvr>
                                      <p:tavLst>
                                        <p:tav tm="0">
                                          <p:val>
                                            <p:strVal val="#ppt_x"/>
                                          </p:val>
                                        </p:tav>
                                        <p:tav tm="100000">
                                          <p:val>
                                            <p:strVal val="#ppt_x"/>
                                          </p:val>
                                        </p:tav>
                                      </p:tavLst>
                                    </p:anim>
                                    <p:anim calcmode="lin" valueType="num">
                                      <p:cBhvr additive="base">
                                        <p:cTn id="4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500" fill="hold"/>
                                        <p:tgtEl>
                                          <p:spTgt spid="65"/>
                                        </p:tgtEl>
                                        <p:attrNameLst>
                                          <p:attrName>ppt_x</p:attrName>
                                        </p:attrNameLst>
                                      </p:cBhvr>
                                      <p:tavLst>
                                        <p:tav tm="0">
                                          <p:val>
                                            <p:strVal val="#ppt_x"/>
                                          </p:val>
                                        </p:tav>
                                        <p:tav tm="100000">
                                          <p:val>
                                            <p:strVal val="#ppt_x"/>
                                          </p:val>
                                        </p:tav>
                                      </p:tavLst>
                                    </p:anim>
                                    <p:anim calcmode="lin" valueType="num">
                                      <p:cBhvr additive="base">
                                        <p:cTn id="5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anim calcmode="lin" valueType="num">
                                      <p:cBhvr additive="base">
                                        <p:cTn id="57" dur="500" fill="hold"/>
                                        <p:tgtEl>
                                          <p:spTgt spid="70"/>
                                        </p:tgtEl>
                                        <p:attrNameLst>
                                          <p:attrName>ppt_x</p:attrName>
                                        </p:attrNameLst>
                                      </p:cBhvr>
                                      <p:tavLst>
                                        <p:tav tm="0">
                                          <p:val>
                                            <p:strVal val="#ppt_x"/>
                                          </p:val>
                                        </p:tav>
                                        <p:tav tm="100000">
                                          <p:val>
                                            <p:strVal val="#ppt_x"/>
                                          </p:val>
                                        </p:tav>
                                      </p:tavLst>
                                    </p:anim>
                                    <p:anim calcmode="lin" valueType="num">
                                      <p:cBhvr additive="base">
                                        <p:cTn id="58" dur="500" fill="hold"/>
                                        <p:tgtEl>
                                          <p:spTgt spid="7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ppt_x"/>
                                          </p:val>
                                        </p:tav>
                                        <p:tav tm="100000">
                                          <p:val>
                                            <p:strVal val="#ppt_x"/>
                                          </p:val>
                                        </p:tav>
                                      </p:tavLst>
                                    </p:anim>
                                    <p:anim calcmode="lin" valueType="num">
                                      <p:cBhvr additive="base">
                                        <p:cTn id="6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500" fill="hold">
                                          <p:stCondLst>
                                            <p:cond delay="0"/>
                                          </p:stCondLst>
                                        </p:cTn>
                                        <p:tgtEl>
                                          <p:spTgt spid="5"/>
                                        </p:tgtEl>
                                        <p:attrNameLst>
                                          <p:attrName>style.visibility</p:attrName>
                                        </p:attrNameLst>
                                      </p:cBhvr>
                                      <p:to>
                                        <p:strVal val="visible"/>
                                      </p:to>
                                    </p:set>
                                    <p:animEffect transition="in" filter="box(in)">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3" grpId="0" animBg="1"/>
      <p:bldP spid="5" grpId="0"/>
      <p:bldP spid="6" grpId="0"/>
      <p:bldP spid="8" grpId="0"/>
      <p:bldP spid="9" grpId="0"/>
      <p:bldP spid="65" grpId="0" animBg="1"/>
      <p:bldP spid="66" grpId="0" animBg="1"/>
      <p:bldP spid="67" grpId="0" animBg="1"/>
      <p:bldP spid="68" grpId="0"/>
      <p:bldP spid="69"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2010410"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3600" b="1" dirty="0">
                <a:solidFill>
                  <a:schemeClr val="tx1">
                    <a:lumMod val="75000"/>
                    <a:lumOff val="25000"/>
                  </a:schemeClr>
                </a:solidFill>
                <a:latin typeface="Arial" panose="020B0604020202020204" pitchFamily="34" charset="0"/>
                <a:cs typeface="Arial" panose="020B0604020202020204" pitchFamily="34" charset="0"/>
              </a:rPr>
              <a:t>核心算法</a:t>
            </a:r>
            <a:endParaRPr lang="zh-CN" altLang="en-US" sz="36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3950335" y="3106420"/>
            <a:ext cx="6028055" cy="645160"/>
          </a:xfrm>
          <a:prstGeom prst="rect">
            <a:avLst/>
          </a:prstGeom>
          <a:noFill/>
        </p:spPr>
        <p:txBody>
          <a:bodyPr wrap="square" rtlCol="0">
            <a:spAutoFit/>
          </a:bodyPr>
          <a:lstStyle/>
          <a:p>
            <a:r>
              <a:rPr lang="zh-CN" altLang="en-US" sz="36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最优子结构与动态规划算法</a:t>
            </a:r>
            <a:endParaRPr lang="zh-CN" altLang="en-US" sz="36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云形标注 35"/>
          <p:cNvSpPr/>
          <p:nvPr/>
        </p:nvSpPr>
        <p:spPr>
          <a:xfrm>
            <a:off x="10020300" y="3227070"/>
            <a:ext cx="2082800" cy="1204595"/>
          </a:xfrm>
          <a:prstGeom prst="cloudCallout">
            <a:avLst>
              <a:gd name="adj1" fmla="val -49197"/>
              <a:gd name="adj2" fmla="val 19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3"/>
          <p:cNvSpPr>
            <a:spLocks noChangeArrowheads="1"/>
          </p:cNvSpPr>
          <p:nvPr/>
        </p:nvSpPr>
        <p:spPr bwMode="auto">
          <a:xfrm>
            <a:off x="5958652" y="515424"/>
            <a:ext cx="2010410"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3600" b="1" dirty="0">
                <a:solidFill>
                  <a:schemeClr val="tx1">
                    <a:lumMod val="75000"/>
                    <a:lumOff val="25000"/>
                  </a:schemeClr>
                </a:solidFill>
                <a:latin typeface="Arial" panose="020B0604020202020204" pitchFamily="34" charset="0"/>
                <a:cs typeface="Arial" panose="020B0604020202020204" pitchFamily="34" charset="0"/>
              </a:rPr>
              <a:t>问题分析</a:t>
            </a:r>
            <a:endParaRPr lang="zh-CN" altLang="en-US" sz="36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8724900" y="1296670"/>
            <a:ext cx="1611630" cy="648335"/>
            <a:chOff x="15064" y="1827"/>
            <a:chExt cx="2805" cy="1305"/>
          </a:xfrm>
        </p:grpSpPr>
        <p:sp>
          <p:nvSpPr>
            <p:cNvPr id="27" name="云形标注 26"/>
            <p:cNvSpPr/>
            <p:nvPr/>
          </p:nvSpPr>
          <p:spPr>
            <a:xfrm>
              <a:off x="15064" y="1827"/>
              <a:ext cx="2805" cy="1305"/>
            </a:xfrm>
            <a:prstGeom prst="cloudCallout">
              <a:avLst>
                <a:gd name="adj1" fmla="val -64788"/>
                <a:gd name="adj2" fmla="val 59549"/>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5484" y="2109"/>
              <a:ext cx="1966" cy="741"/>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局部最优</a:t>
              </a:r>
              <a:endPar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3" name="组合 12"/>
          <p:cNvGrpSpPr/>
          <p:nvPr/>
        </p:nvGrpSpPr>
        <p:grpSpPr>
          <a:xfrm>
            <a:off x="2355850" y="2029460"/>
            <a:ext cx="7879715" cy="3455035"/>
            <a:chOff x="3710" y="3196"/>
            <a:chExt cx="12409" cy="5441"/>
          </a:xfrm>
        </p:grpSpPr>
        <p:sp>
          <p:nvSpPr>
            <p:cNvPr id="11" name="文本框 10"/>
            <p:cNvSpPr txBox="1"/>
            <p:nvPr/>
          </p:nvSpPr>
          <p:spPr>
            <a:xfrm>
              <a:off x="12259" y="7848"/>
              <a:ext cx="3799" cy="72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B4仓位----&gt;出口</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4545" y="5554"/>
              <a:ext cx="11575" cy="725"/>
            </a:xfrm>
            <a:prstGeom prst="rect">
              <a:avLst/>
            </a:prstGeom>
            <a:noFill/>
          </p:spPr>
          <p:txBody>
            <a:bodyPr wrap="square" rtlCol="0">
              <a:spAutoFit/>
            </a:bodyPr>
            <a:lstStyle/>
            <a:p>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入口----&gt;A1仓位----&gt;A8仓位----&gt;B4仓位----&gt;出口</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3710" y="3196"/>
              <a:ext cx="4123" cy="725"/>
            </a:xfrm>
            <a:prstGeom prst="rect">
              <a:avLst/>
            </a:prstGeom>
            <a:noFill/>
          </p:spPr>
          <p:txBody>
            <a:bodyPr wrap="square" rtlCol="0">
              <a:spAutoFit/>
            </a:bodyPr>
            <a:lstStyle/>
            <a:p>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入口----&gt;A1仓位</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5615" y="7913"/>
              <a:ext cx="4616" cy="725"/>
            </a:xfrm>
            <a:prstGeom prst="rect">
              <a:avLst/>
            </a:prstGeom>
            <a:noFill/>
          </p:spPr>
          <p:txBody>
            <a:bodyPr wrap="square" rtlCol="0">
              <a:spAutoFit/>
            </a:bodyPr>
            <a:lstStyle/>
            <a:p>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A1仓位----&gt;A8仓位</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9"/>
            <p:cNvSpPr txBox="1"/>
            <p:nvPr/>
          </p:nvSpPr>
          <p:spPr>
            <a:xfrm>
              <a:off x="9761" y="3196"/>
              <a:ext cx="4499" cy="72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A8仓位----&gt;B4仓位</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21" name="直接箭头连接符 20"/>
            <p:cNvCxnSpPr/>
            <p:nvPr/>
          </p:nvCxnSpPr>
          <p:spPr>
            <a:xfrm>
              <a:off x="5178" y="3810"/>
              <a:ext cx="782" cy="1816"/>
            </a:xfrm>
            <a:prstGeom prst="straightConnector1">
              <a:avLst/>
            </a:prstGeom>
            <a:ln w="381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1009" y="3777"/>
              <a:ext cx="863" cy="1890"/>
            </a:xfrm>
            <a:prstGeom prst="straightConnector1">
              <a:avLst/>
            </a:prstGeom>
            <a:ln w="381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7659" y="6165"/>
              <a:ext cx="857" cy="1909"/>
            </a:xfrm>
            <a:prstGeom prst="straightConnector1">
              <a:avLst/>
            </a:prstGeom>
            <a:ln w="381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13587" y="6192"/>
              <a:ext cx="533" cy="1948"/>
            </a:xfrm>
            <a:prstGeom prst="straightConnector1">
              <a:avLst/>
            </a:prstGeom>
            <a:ln w="381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856105" y="5637530"/>
            <a:ext cx="1579880" cy="640080"/>
            <a:chOff x="15064" y="1866"/>
            <a:chExt cx="2805" cy="1305"/>
          </a:xfrm>
        </p:grpSpPr>
        <p:sp>
          <p:nvSpPr>
            <p:cNvPr id="31" name="云形标注 30"/>
            <p:cNvSpPr/>
            <p:nvPr/>
          </p:nvSpPr>
          <p:spPr>
            <a:xfrm>
              <a:off x="15064" y="1866"/>
              <a:ext cx="2805" cy="1305"/>
            </a:xfrm>
            <a:prstGeom prst="cloudCallout">
              <a:avLst>
                <a:gd name="adj1" fmla="val 52652"/>
                <a:gd name="adj2" fmla="val -81857"/>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5483" y="2143"/>
              <a:ext cx="1966" cy="751"/>
            </a:xfrm>
            <a:prstGeom prst="rect">
              <a:avLst/>
            </a:prstGeom>
            <a:noFill/>
          </p:spPr>
          <p:txBody>
            <a:bodyPr wrap="square"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局部最优</a:t>
              </a:r>
              <a:endPar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4" name="文本框 33"/>
          <p:cNvSpPr txBox="1"/>
          <p:nvPr/>
        </p:nvSpPr>
        <p:spPr>
          <a:xfrm>
            <a:off x="10196830" y="3526790"/>
            <a:ext cx="1951990" cy="521970"/>
          </a:xfrm>
          <a:prstGeom prst="rect">
            <a:avLst/>
          </a:prstGeom>
          <a:noFill/>
        </p:spPr>
        <p:txBody>
          <a:bodyPr wrap="square" rtlCol="0">
            <a:spAutoFit/>
          </a:bodyPr>
          <a:lstStyle/>
          <a:p>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全局最优</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2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ox(in)">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arn(inVertical)">
                                      <p:cBhvr>
                                        <p:cTn id="22" dur="500"/>
                                        <p:tgtEl>
                                          <p:spTgt spid="3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2010410"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3600" b="1" dirty="0">
                <a:solidFill>
                  <a:schemeClr val="tx1">
                    <a:lumMod val="75000"/>
                    <a:lumOff val="25000"/>
                  </a:schemeClr>
                </a:solidFill>
                <a:latin typeface="Arial" panose="020B0604020202020204" pitchFamily="34" charset="0"/>
                <a:cs typeface="Arial" panose="020B0604020202020204" pitchFamily="34" charset="0"/>
              </a:rPr>
              <a:t>结果分析</a:t>
            </a:r>
            <a:endParaRPr lang="zh-CN" altLang="en-US" sz="36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rcRect l="341" t="21371" r="50963" b="30926"/>
          <a:stretch>
            <a:fillRect/>
          </a:stretch>
        </p:blipFill>
        <p:spPr>
          <a:xfrm>
            <a:off x="2347595" y="1642110"/>
            <a:ext cx="8459470" cy="4660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cut/>
      </p:transition>
    </mc:Choice>
    <mc:Fallback>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8359170" y="4204904"/>
            <a:ext cx="1569661" cy="92333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文本框 4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第五部分</a:t>
            </a:r>
            <a:endParaRPr lang="zh-CN" altLang="en-US" sz="2800" dirty="0">
              <a:solidFill>
                <a:srgbClr val="152F47"/>
              </a:solidFill>
            </a:endParaRPr>
          </a:p>
        </p:txBody>
      </p:sp>
      <p:grpSp>
        <p:nvGrpSpPr>
          <p:cNvPr id="45" name="组合 44"/>
          <p:cNvGrpSpPr/>
          <p:nvPr/>
        </p:nvGrpSpPr>
        <p:grpSpPr>
          <a:xfrm>
            <a:off x="8125599" y="1434035"/>
            <a:ext cx="2036802" cy="2036802"/>
            <a:chOff x="8125599" y="1434035"/>
            <a:chExt cx="2036802" cy="2036802"/>
          </a:xfrm>
        </p:grpSpPr>
        <p:sp>
          <p:nvSpPr>
            <p:cNvPr id="46" name="椭圆 45"/>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57" name="等腰三角形 56"/>
          <p:cNvSpPr/>
          <p:nvPr/>
        </p:nvSpPr>
        <p:spPr>
          <a:xfrm>
            <a:off x="1397685" y="2561878"/>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4174602" y="136111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1772153" y="3145433"/>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2185643" y="2831057"/>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2450966" y="4361712"/>
            <a:ext cx="1607028" cy="1385368"/>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018279" y="587588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4136223" y="338847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610252" y="1115410"/>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023476" y="182322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2121926" y="57460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4269102" y="1947027"/>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3600000">
            <a:off x="1137024" y="3958638"/>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0800000">
            <a:off x="4883526" y="4121448"/>
            <a:ext cx="753288" cy="649319"/>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a:off x="3504532" y="2709292"/>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flipV="1">
            <a:off x="3522390" y="3428846"/>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109094" y="2388863"/>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rot="3600000">
            <a:off x="2245792" y="5224738"/>
            <a:ext cx="681747" cy="5877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4338622" y="4234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flipV="1">
            <a:off x="2457430" y="1578048"/>
            <a:ext cx="1828691" cy="1576457"/>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2823135" y="1637609"/>
            <a:ext cx="109728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400" dirty="0" smtClean="0">
                <a:solidFill>
                  <a:schemeClr val="bg1">
                    <a:lumMod val="95000"/>
                  </a:schemeClr>
                </a:solidFill>
              </a:rPr>
              <a:t>创新点</a:t>
            </a:r>
            <a:endParaRPr lang="zh-CN" altLang="en-US" sz="2400" dirty="0" smtClean="0">
              <a:solidFill>
                <a:schemeClr val="bg1">
                  <a:lumMod val="95000"/>
                </a:schemeClr>
              </a:solidFill>
            </a:endParaRPr>
          </a:p>
        </p:txBody>
      </p:sp>
      <p:sp>
        <p:nvSpPr>
          <p:cNvPr id="77" name="文本框 76"/>
          <p:cNvSpPr txBox="1"/>
          <p:nvPr/>
        </p:nvSpPr>
        <p:spPr>
          <a:xfrm>
            <a:off x="2462980" y="3428777"/>
            <a:ext cx="1097280" cy="82994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400" dirty="0" smtClean="0">
                <a:solidFill>
                  <a:schemeClr val="bg1">
                    <a:lumMod val="95000"/>
                  </a:schemeClr>
                </a:solidFill>
              </a:rPr>
              <a:t>不足与</a:t>
            </a:r>
            <a:endParaRPr lang="en-US" altLang="zh-CN" sz="2400" dirty="0" smtClean="0">
              <a:solidFill>
                <a:schemeClr val="bg1">
                  <a:lumMod val="95000"/>
                </a:schemeClr>
              </a:solidFill>
            </a:endParaRPr>
          </a:p>
          <a:p>
            <a:r>
              <a:rPr lang="zh-CN" altLang="en-US" sz="2400" dirty="0" smtClean="0">
                <a:solidFill>
                  <a:schemeClr val="bg1">
                    <a:lumMod val="95000"/>
                  </a:schemeClr>
                </a:solidFill>
              </a:rPr>
              <a:t>展望</a:t>
            </a:r>
            <a:endParaRPr lang="zh-CN" altLang="en-US" sz="2400" dirty="0" smtClean="0">
              <a:solidFill>
                <a:schemeClr val="bg1">
                  <a:lumMod val="95000"/>
                </a:schemeClr>
              </a:solidFill>
            </a:endParaRPr>
          </a:p>
        </p:txBody>
      </p:sp>
      <p:sp>
        <p:nvSpPr>
          <p:cNvPr id="79" name="等腰三角形 78"/>
          <p:cNvSpPr/>
          <p:nvPr/>
        </p:nvSpPr>
        <p:spPr>
          <a:xfrm rot="18000000" flipV="1">
            <a:off x="3398115" y="54935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a:off x="1079823" y="3355182"/>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1797649" y="4364673"/>
            <a:ext cx="968832" cy="89056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600" decel="100000"/>
                                        <p:tgtEl>
                                          <p:spTgt spid="45"/>
                                        </p:tgtEl>
                                      </p:cBhvr>
                                    </p:animEffect>
                                    <p:anim calcmode="lin" valueType="num">
                                      <p:cBhvr>
                                        <p:cTn id="8" dur="600" decel="100000" fill="hold"/>
                                        <p:tgtEl>
                                          <p:spTgt spid="45"/>
                                        </p:tgtEl>
                                        <p:attrNameLst>
                                          <p:attrName>style.rotation</p:attrName>
                                        </p:attrNameLst>
                                      </p:cBhvr>
                                      <p:tavLst>
                                        <p:tav tm="0">
                                          <p:val>
                                            <p:fltVal val="-90"/>
                                          </p:val>
                                        </p:tav>
                                        <p:tav tm="100000">
                                          <p:val>
                                            <p:fltVal val="0"/>
                                          </p:val>
                                        </p:tav>
                                      </p:tavLst>
                                    </p:anim>
                                    <p:anim calcmode="lin" valueType="num">
                                      <p:cBhvr>
                                        <p:cTn id="9" dur="600" decel="100000" fill="hold"/>
                                        <p:tgtEl>
                                          <p:spTgt spid="45"/>
                                        </p:tgtEl>
                                        <p:attrNameLst>
                                          <p:attrName>ppt_x</p:attrName>
                                        </p:attrNameLst>
                                      </p:cBhvr>
                                      <p:tavLst>
                                        <p:tav tm="0">
                                          <p:val>
                                            <p:strVal val="#ppt_x+0.4"/>
                                          </p:val>
                                        </p:tav>
                                        <p:tav tm="100000">
                                          <p:val>
                                            <p:strVal val="#ppt_x-0.05"/>
                                          </p:val>
                                        </p:tav>
                                      </p:tavLst>
                                    </p:anim>
                                    <p:anim calcmode="lin" valueType="num">
                                      <p:cBhvr>
                                        <p:cTn id="10" dur="600" decel="100000" fill="hold"/>
                                        <p:tgtEl>
                                          <p:spTgt spid="4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anim calcmode="lin" valueType="num">
                                      <p:cBhvr>
                                        <p:cTn id="17" dur="1000" fill="hold"/>
                                        <p:tgtEl>
                                          <p:spTgt spid="43"/>
                                        </p:tgtEl>
                                        <p:attrNameLst>
                                          <p:attrName>ppt_x</p:attrName>
                                        </p:attrNameLst>
                                      </p:cBhvr>
                                      <p:tavLst>
                                        <p:tav tm="0">
                                          <p:val>
                                            <p:strVal val="#ppt_x"/>
                                          </p:val>
                                        </p:tav>
                                        <p:tav tm="100000">
                                          <p:val>
                                            <p:strVal val="#ppt_x"/>
                                          </p:val>
                                        </p:tav>
                                      </p:tavLst>
                                    </p:anim>
                                    <p:anim calcmode="lin" valueType="num">
                                      <p:cBhvr>
                                        <p:cTn id="18" dur="900" decel="100000" fill="hold"/>
                                        <p:tgtEl>
                                          <p:spTgt spid="4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 calcmode="lin" valueType="num">
                                      <p:cBhvr>
                                        <p:cTn id="29" dur="500" fill="hold"/>
                                        <p:tgtEl>
                                          <p:spTgt spid="76"/>
                                        </p:tgtEl>
                                        <p:attrNameLst>
                                          <p:attrName>style.rotation</p:attrName>
                                        </p:attrNameLst>
                                      </p:cBhvr>
                                      <p:tavLst>
                                        <p:tav tm="0">
                                          <p:val>
                                            <p:fltVal val="360"/>
                                          </p:val>
                                        </p:tav>
                                        <p:tav tm="100000">
                                          <p:val>
                                            <p:fltVal val="0"/>
                                          </p:val>
                                        </p:tav>
                                      </p:tavLst>
                                    </p:anim>
                                    <p:animEffect transition="in" filter="fade">
                                      <p:cBhvr>
                                        <p:cTn id="30" dur="500"/>
                                        <p:tgtEl>
                                          <p:spTgt spid="76"/>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cBhvr>
                                        <p:cTn id="33" dur="500" fill="hold"/>
                                        <p:tgtEl>
                                          <p:spTgt spid="75"/>
                                        </p:tgtEl>
                                        <p:attrNameLst>
                                          <p:attrName>ppt_w</p:attrName>
                                        </p:attrNameLst>
                                      </p:cBhvr>
                                      <p:tavLst>
                                        <p:tav tm="0">
                                          <p:val>
                                            <p:fltVal val="0"/>
                                          </p:val>
                                        </p:tav>
                                        <p:tav tm="100000">
                                          <p:val>
                                            <p:strVal val="#ppt_w"/>
                                          </p:val>
                                        </p:tav>
                                      </p:tavLst>
                                    </p:anim>
                                    <p:anim calcmode="lin" valueType="num">
                                      <p:cBhvr>
                                        <p:cTn id="34" dur="500" fill="hold"/>
                                        <p:tgtEl>
                                          <p:spTgt spid="75"/>
                                        </p:tgtEl>
                                        <p:attrNameLst>
                                          <p:attrName>ppt_h</p:attrName>
                                        </p:attrNameLst>
                                      </p:cBhvr>
                                      <p:tavLst>
                                        <p:tav tm="0">
                                          <p:val>
                                            <p:fltVal val="0"/>
                                          </p:val>
                                        </p:tav>
                                        <p:tav tm="100000">
                                          <p:val>
                                            <p:strVal val="#ppt_h"/>
                                          </p:val>
                                        </p:tav>
                                      </p:tavLst>
                                    </p:anim>
                                    <p:anim calcmode="lin" valueType="num">
                                      <p:cBhvr>
                                        <p:cTn id="35" dur="500" fill="hold"/>
                                        <p:tgtEl>
                                          <p:spTgt spid="75"/>
                                        </p:tgtEl>
                                        <p:attrNameLst>
                                          <p:attrName>style.rotation</p:attrName>
                                        </p:attrNameLst>
                                      </p:cBhvr>
                                      <p:tavLst>
                                        <p:tav tm="0">
                                          <p:val>
                                            <p:fltVal val="360"/>
                                          </p:val>
                                        </p:tav>
                                        <p:tav tm="100000">
                                          <p:val>
                                            <p:fltVal val="0"/>
                                          </p:val>
                                        </p:tav>
                                      </p:tavLst>
                                    </p:anim>
                                    <p:animEffect transition="in" filter="fade">
                                      <p:cBhvr>
                                        <p:cTn id="36" dur="500"/>
                                        <p:tgtEl>
                                          <p:spTgt spid="75"/>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 calcmode="lin" valueType="num">
                                      <p:cBhvr>
                                        <p:cTn id="42" dur="500" fill="hold"/>
                                        <p:tgtEl>
                                          <p:spTgt spid="77"/>
                                        </p:tgtEl>
                                        <p:attrNameLst>
                                          <p:attrName>style.rotation</p:attrName>
                                        </p:attrNameLst>
                                      </p:cBhvr>
                                      <p:tavLst>
                                        <p:tav tm="0">
                                          <p:val>
                                            <p:fltVal val="360"/>
                                          </p:val>
                                        </p:tav>
                                        <p:tav tm="100000">
                                          <p:val>
                                            <p:fltVal val="0"/>
                                          </p:val>
                                        </p:tav>
                                      </p:tavLst>
                                    </p:anim>
                                    <p:animEffect transition="in" filter="fade">
                                      <p:cBhvr>
                                        <p:cTn id="43" dur="500"/>
                                        <p:tgtEl>
                                          <p:spTgt spid="7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 calcmode="lin" valueType="num">
                                      <p:cBhvr>
                                        <p:cTn id="48" dur="500" fill="hold"/>
                                        <p:tgtEl>
                                          <p:spTgt spid="60"/>
                                        </p:tgtEl>
                                        <p:attrNameLst>
                                          <p:attrName>style.rotation</p:attrName>
                                        </p:attrNameLst>
                                      </p:cBhvr>
                                      <p:tavLst>
                                        <p:tav tm="0">
                                          <p:val>
                                            <p:fltVal val="360"/>
                                          </p:val>
                                        </p:tav>
                                        <p:tav tm="100000">
                                          <p:val>
                                            <p:fltVal val="0"/>
                                          </p:val>
                                        </p:tav>
                                      </p:tavLst>
                                    </p:anim>
                                    <p:animEffect transition="in" filter="fade">
                                      <p:cBhvr>
                                        <p:cTn id="49" dur="500"/>
                                        <p:tgtEl>
                                          <p:spTgt spid="60"/>
                                        </p:tgtEl>
                                      </p:cBhvr>
                                    </p:animEffect>
                                  </p:childTnLst>
                                </p:cTn>
                              </p:par>
                              <p:par>
                                <p:cTn id="50" presetID="49" presetClass="entr" presetSubtype="0" decel="10000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p:cTn id="52" dur="500" fill="hold"/>
                                        <p:tgtEl>
                                          <p:spTgt spid="61"/>
                                        </p:tgtEl>
                                        <p:attrNameLst>
                                          <p:attrName>ppt_w</p:attrName>
                                        </p:attrNameLst>
                                      </p:cBhvr>
                                      <p:tavLst>
                                        <p:tav tm="0">
                                          <p:val>
                                            <p:fltVal val="0"/>
                                          </p:val>
                                        </p:tav>
                                        <p:tav tm="100000">
                                          <p:val>
                                            <p:strVal val="#ppt_w"/>
                                          </p:val>
                                        </p:tav>
                                      </p:tavLst>
                                    </p:anim>
                                    <p:anim calcmode="lin" valueType="num">
                                      <p:cBhvr>
                                        <p:cTn id="53" dur="500" fill="hold"/>
                                        <p:tgtEl>
                                          <p:spTgt spid="61"/>
                                        </p:tgtEl>
                                        <p:attrNameLst>
                                          <p:attrName>ppt_h</p:attrName>
                                        </p:attrNameLst>
                                      </p:cBhvr>
                                      <p:tavLst>
                                        <p:tav tm="0">
                                          <p:val>
                                            <p:fltVal val="0"/>
                                          </p:val>
                                        </p:tav>
                                        <p:tav tm="100000">
                                          <p:val>
                                            <p:strVal val="#ppt_h"/>
                                          </p:val>
                                        </p:tav>
                                      </p:tavLst>
                                    </p:anim>
                                    <p:anim calcmode="lin" valueType="num">
                                      <p:cBhvr>
                                        <p:cTn id="54" dur="500" fill="hold"/>
                                        <p:tgtEl>
                                          <p:spTgt spid="61"/>
                                        </p:tgtEl>
                                        <p:attrNameLst>
                                          <p:attrName>style.rotation</p:attrName>
                                        </p:attrNameLst>
                                      </p:cBhvr>
                                      <p:tavLst>
                                        <p:tav tm="0">
                                          <p:val>
                                            <p:fltVal val="360"/>
                                          </p:val>
                                        </p:tav>
                                        <p:tav tm="100000">
                                          <p:val>
                                            <p:fltVal val="0"/>
                                          </p:val>
                                        </p:tav>
                                      </p:tavLst>
                                    </p:anim>
                                    <p:animEffect transition="in" filter="fade">
                                      <p:cBhvr>
                                        <p:cTn id="55" dur="500"/>
                                        <p:tgtEl>
                                          <p:spTgt spid="61"/>
                                        </p:tgtEl>
                                      </p:cBhvr>
                                    </p:animEffect>
                                  </p:childTnLst>
                                </p:cTn>
                              </p:par>
                            </p:childTnLst>
                          </p:cTn>
                        </p:par>
                        <p:par>
                          <p:cTn id="56" fill="hold">
                            <p:stCondLst>
                              <p:cond delay="3500"/>
                            </p:stCondLst>
                            <p:childTnLst>
                              <p:par>
                                <p:cTn id="57" presetID="49" presetClass="entr" presetSubtype="0" decel="100000"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360"/>
                                          </p:val>
                                        </p:tav>
                                        <p:tav tm="100000">
                                          <p:val>
                                            <p:fltVal val="0"/>
                                          </p:val>
                                        </p:tav>
                                      </p:tavLst>
                                    </p:anim>
                                    <p:animEffect transition="in" filter="fade">
                                      <p:cBhvr>
                                        <p:cTn id="62" dur="500"/>
                                        <p:tgtEl>
                                          <p:spTgt spid="58"/>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 calcmode="lin" valueType="num">
                                      <p:cBhvr>
                                        <p:cTn id="65" dur="500" fill="hold"/>
                                        <p:tgtEl>
                                          <p:spTgt spid="64"/>
                                        </p:tgtEl>
                                        <p:attrNameLst>
                                          <p:attrName>ppt_w</p:attrName>
                                        </p:attrNameLst>
                                      </p:cBhvr>
                                      <p:tavLst>
                                        <p:tav tm="0">
                                          <p:val>
                                            <p:fltVal val="0"/>
                                          </p:val>
                                        </p:tav>
                                        <p:tav tm="100000">
                                          <p:val>
                                            <p:strVal val="#ppt_w"/>
                                          </p:val>
                                        </p:tav>
                                      </p:tavLst>
                                    </p:anim>
                                    <p:anim calcmode="lin" valueType="num">
                                      <p:cBhvr>
                                        <p:cTn id="66" dur="500" fill="hold"/>
                                        <p:tgtEl>
                                          <p:spTgt spid="64"/>
                                        </p:tgtEl>
                                        <p:attrNameLst>
                                          <p:attrName>ppt_h</p:attrName>
                                        </p:attrNameLst>
                                      </p:cBhvr>
                                      <p:tavLst>
                                        <p:tav tm="0">
                                          <p:val>
                                            <p:fltVal val="0"/>
                                          </p:val>
                                        </p:tav>
                                        <p:tav tm="100000">
                                          <p:val>
                                            <p:strVal val="#ppt_h"/>
                                          </p:val>
                                        </p:tav>
                                      </p:tavLst>
                                    </p:anim>
                                    <p:anim calcmode="lin" valueType="num">
                                      <p:cBhvr>
                                        <p:cTn id="67" dur="500" fill="hold"/>
                                        <p:tgtEl>
                                          <p:spTgt spid="64"/>
                                        </p:tgtEl>
                                        <p:attrNameLst>
                                          <p:attrName>style.rotation</p:attrName>
                                        </p:attrNameLst>
                                      </p:cBhvr>
                                      <p:tavLst>
                                        <p:tav tm="0">
                                          <p:val>
                                            <p:fltVal val="360"/>
                                          </p:val>
                                        </p:tav>
                                        <p:tav tm="100000">
                                          <p:val>
                                            <p:fltVal val="0"/>
                                          </p:val>
                                        </p:tav>
                                      </p:tavLst>
                                    </p:anim>
                                    <p:animEffect transition="in" filter="fade">
                                      <p:cBhvr>
                                        <p:cTn id="68" dur="500"/>
                                        <p:tgtEl>
                                          <p:spTgt spid="64"/>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p:cTn id="71" dur="500" fill="hold"/>
                                        <p:tgtEl>
                                          <p:spTgt spid="67"/>
                                        </p:tgtEl>
                                        <p:attrNameLst>
                                          <p:attrName>ppt_w</p:attrName>
                                        </p:attrNameLst>
                                      </p:cBhvr>
                                      <p:tavLst>
                                        <p:tav tm="0">
                                          <p:val>
                                            <p:fltVal val="0"/>
                                          </p:val>
                                        </p:tav>
                                        <p:tav tm="100000">
                                          <p:val>
                                            <p:strVal val="#ppt_w"/>
                                          </p:val>
                                        </p:tav>
                                      </p:tavLst>
                                    </p:anim>
                                    <p:anim calcmode="lin" valueType="num">
                                      <p:cBhvr>
                                        <p:cTn id="72" dur="500" fill="hold"/>
                                        <p:tgtEl>
                                          <p:spTgt spid="67"/>
                                        </p:tgtEl>
                                        <p:attrNameLst>
                                          <p:attrName>ppt_h</p:attrName>
                                        </p:attrNameLst>
                                      </p:cBhvr>
                                      <p:tavLst>
                                        <p:tav tm="0">
                                          <p:val>
                                            <p:fltVal val="0"/>
                                          </p:val>
                                        </p:tav>
                                        <p:tav tm="100000">
                                          <p:val>
                                            <p:strVal val="#ppt_h"/>
                                          </p:val>
                                        </p:tav>
                                      </p:tavLst>
                                    </p:anim>
                                    <p:anim calcmode="lin" valueType="num">
                                      <p:cBhvr>
                                        <p:cTn id="73" dur="500" fill="hold"/>
                                        <p:tgtEl>
                                          <p:spTgt spid="67"/>
                                        </p:tgtEl>
                                        <p:attrNameLst>
                                          <p:attrName>style.rotation</p:attrName>
                                        </p:attrNameLst>
                                      </p:cBhvr>
                                      <p:tavLst>
                                        <p:tav tm="0">
                                          <p:val>
                                            <p:fltVal val="360"/>
                                          </p:val>
                                        </p:tav>
                                        <p:tav tm="100000">
                                          <p:val>
                                            <p:fltVal val="0"/>
                                          </p:val>
                                        </p:tav>
                                      </p:tavLst>
                                    </p:anim>
                                    <p:animEffect transition="in" filter="fade">
                                      <p:cBhvr>
                                        <p:cTn id="74" dur="500"/>
                                        <p:tgtEl>
                                          <p:spTgt spid="6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65"/>
                                        </p:tgtEl>
                                        <p:attrNameLst>
                                          <p:attrName>style.visibility</p:attrName>
                                        </p:attrNameLst>
                                      </p:cBhvr>
                                      <p:to>
                                        <p:strVal val="visible"/>
                                      </p:to>
                                    </p:set>
                                    <p:anim calcmode="lin" valueType="num">
                                      <p:cBhvr>
                                        <p:cTn id="77" dur="500" fill="hold"/>
                                        <p:tgtEl>
                                          <p:spTgt spid="65"/>
                                        </p:tgtEl>
                                        <p:attrNameLst>
                                          <p:attrName>ppt_w</p:attrName>
                                        </p:attrNameLst>
                                      </p:cBhvr>
                                      <p:tavLst>
                                        <p:tav tm="0">
                                          <p:val>
                                            <p:fltVal val="0"/>
                                          </p:val>
                                        </p:tav>
                                        <p:tav tm="100000">
                                          <p:val>
                                            <p:strVal val="#ppt_w"/>
                                          </p:val>
                                        </p:tav>
                                      </p:tavLst>
                                    </p:anim>
                                    <p:anim calcmode="lin" valueType="num">
                                      <p:cBhvr>
                                        <p:cTn id="78" dur="500" fill="hold"/>
                                        <p:tgtEl>
                                          <p:spTgt spid="65"/>
                                        </p:tgtEl>
                                        <p:attrNameLst>
                                          <p:attrName>ppt_h</p:attrName>
                                        </p:attrNameLst>
                                      </p:cBhvr>
                                      <p:tavLst>
                                        <p:tav tm="0">
                                          <p:val>
                                            <p:fltVal val="0"/>
                                          </p:val>
                                        </p:tav>
                                        <p:tav tm="100000">
                                          <p:val>
                                            <p:strVal val="#ppt_h"/>
                                          </p:val>
                                        </p:tav>
                                      </p:tavLst>
                                    </p:anim>
                                    <p:anim calcmode="lin" valueType="num">
                                      <p:cBhvr>
                                        <p:cTn id="79" dur="500" fill="hold"/>
                                        <p:tgtEl>
                                          <p:spTgt spid="65"/>
                                        </p:tgtEl>
                                        <p:attrNameLst>
                                          <p:attrName>style.rotation</p:attrName>
                                        </p:attrNameLst>
                                      </p:cBhvr>
                                      <p:tavLst>
                                        <p:tav tm="0">
                                          <p:val>
                                            <p:fltVal val="360"/>
                                          </p:val>
                                        </p:tav>
                                        <p:tav tm="100000">
                                          <p:val>
                                            <p:fltVal val="0"/>
                                          </p:val>
                                        </p:tav>
                                      </p:tavLst>
                                    </p:anim>
                                    <p:animEffect transition="in" filter="fade">
                                      <p:cBhvr>
                                        <p:cTn id="80" dur="500"/>
                                        <p:tgtEl>
                                          <p:spTgt spid="65"/>
                                        </p:tgtEl>
                                      </p:cBhvr>
                                    </p:animEffect>
                                  </p:childTnLst>
                                </p:cTn>
                              </p:par>
                              <p:par>
                                <p:cTn id="81" presetID="49" presetClass="entr" presetSubtype="0" decel="100000" fill="hold" grpId="0" nodeType="withEffect">
                                  <p:stCondLst>
                                    <p:cond delay="250"/>
                                  </p:stCondLst>
                                  <p:childTnLst>
                                    <p:set>
                                      <p:cBhvr>
                                        <p:cTn id="82" dur="1" fill="hold">
                                          <p:stCondLst>
                                            <p:cond delay="0"/>
                                          </p:stCondLst>
                                        </p:cTn>
                                        <p:tgtEl>
                                          <p:spTgt spid="66"/>
                                        </p:tgtEl>
                                        <p:attrNameLst>
                                          <p:attrName>style.visibility</p:attrName>
                                        </p:attrNameLst>
                                      </p:cBhvr>
                                      <p:to>
                                        <p:strVal val="visible"/>
                                      </p:to>
                                    </p:set>
                                    <p:anim calcmode="lin" valueType="num">
                                      <p:cBhvr>
                                        <p:cTn id="83" dur="500" fill="hold"/>
                                        <p:tgtEl>
                                          <p:spTgt spid="66"/>
                                        </p:tgtEl>
                                        <p:attrNameLst>
                                          <p:attrName>ppt_w</p:attrName>
                                        </p:attrNameLst>
                                      </p:cBhvr>
                                      <p:tavLst>
                                        <p:tav tm="0">
                                          <p:val>
                                            <p:fltVal val="0"/>
                                          </p:val>
                                        </p:tav>
                                        <p:tav tm="100000">
                                          <p:val>
                                            <p:strVal val="#ppt_w"/>
                                          </p:val>
                                        </p:tav>
                                      </p:tavLst>
                                    </p:anim>
                                    <p:anim calcmode="lin" valueType="num">
                                      <p:cBhvr>
                                        <p:cTn id="84" dur="500" fill="hold"/>
                                        <p:tgtEl>
                                          <p:spTgt spid="66"/>
                                        </p:tgtEl>
                                        <p:attrNameLst>
                                          <p:attrName>ppt_h</p:attrName>
                                        </p:attrNameLst>
                                      </p:cBhvr>
                                      <p:tavLst>
                                        <p:tav tm="0">
                                          <p:val>
                                            <p:fltVal val="0"/>
                                          </p:val>
                                        </p:tav>
                                        <p:tav tm="100000">
                                          <p:val>
                                            <p:strVal val="#ppt_h"/>
                                          </p:val>
                                        </p:tav>
                                      </p:tavLst>
                                    </p:anim>
                                    <p:anim calcmode="lin" valueType="num">
                                      <p:cBhvr>
                                        <p:cTn id="85" dur="500" fill="hold"/>
                                        <p:tgtEl>
                                          <p:spTgt spid="66"/>
                                        </p:tgtEl>
                                        <p:attrNameLst>
                                          <p:attrName>style.rotation</p:attrName>
                                        </p:attrNameLst>
                                      </p:cBhvr>
                                      <p:tavLst>
                                        <p:tav tm="0">
                                          <p:val>
                                            <p:fltVal val="360"/>
                                          </p:val>
                                        </p:tav>
                                        <p:tav tm="100000">
                                          <p:val>
                                            <p:fltVal val="0"/>
                                          </p:val>
                                        </p:tav>
                                      </p:tavLst>
                                    </p:anim>
                                    <p:animEffect transition="in" filter="fade">
                                      <p:cBhvr>
                                        <p:cTn id="86" dur="500"/>
                                        <p:tgtEl>
                                          <p:spTgt spid="66"/>
                                        </p:tgtEl>
                                      </p:cBhvr>
                                    </p:animEffect>
                                  </p:childTnLst>
                                </p:cTn>
                              </p:par>
                              <p:par>
                                <p:cTn id="87" presetID="49" presetClass="entr" presetSubtype="0" decel="10000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anim calcmode="lin" valueType="num">
                                      <p:cBhvr>
                                        <p:cTn id="89" dur="500" fill="hold"/>
                                        <p:tgtEl>
                                          <p:spTgt spid="59"/>
                                        </p:tgtEl>
                                        <p:attrNameLst>
                                          <p:attrName>ppt_w</p:attrName>
                                        </p:attrNameLst>
                                      </p:cBhvr>
                                      <p:tavLst>
                                        <p:tav tm="0">
                                          <p:val>
                                            <p:fltVal val="0"/>
                                          </p:val>
                                        </p:tav>
                                        <p:tav tm="100000">
                                          <p:val>
                                            <p:strVal val="#ppt_w"/>
                                          </p:val>
                                        </p:tav>
                                      </p:tavLst>
                                    </p:anim>
                                    <p:anim calcmode="lin" valueType="num">
                                      <p:cBhvr>
                                        <p:cTn id="90" dur="500" fill="hold"/>
                                        <p:tgtEl>
                                          <p:spTgt spid="59"/>
                                        </p:tgtEl>
                                        <p:attrNameLst>
                                          <p:attrName>ppt_h</p:attrName>
                                        </p:attrNameLst>
                                      </p:cBhvr>
                                      <p:tavLst>
                                        <p:tav tm="0">
                                          <p:val>
                                            <p:fltVal val="0"/>
                                          </p:val>
                                        </p:tav>
                                        <p:tav tm="100000">
                                          <p:val>
                                            <p:strVal val="#ppt_h"/>
                                          </p:val>
                                        </p:tav>
                                      </p:tavLst>
                                    </p:anim>
                                    <p:anim calcmode="lin" valueType="num">
                                      <p:cBhvr>
                                        <p:cTn id="91" dur="500" fill="hold"/>
                                        <p:tgtEl>
                                          <p:spTgt spid="59"/>
                                        </p:tgtEl>
                                        <p:attrNameLst>
                                          <p:attrName>style.rotation</p:attrName>
                                        </p:attrNameLst>
                                      </p:cBhvr>
                                      <p:tavLst>
                                        <p:tav tm="0">
                                          <p:val>
                                            <p:fltVal val="360"/>
                                          </p:val>
                                        </p:tav>
                                        <p:tav tm="100000">
                                          <p:val>
                                            <p:fltVal val="0"/>
                                          </p:val>
                                        </p:tav>
                                      </p:tavLst>
                                    </p:anim>
                                    <p:animEffect transition="in" filter="fade">
                                      <p:cBhvr>
                                        <p:cTn id="92" dur="500"/>
                                        <p:tgtEl>
                                          <p:spTgt spid="59"/>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63"/>
                                        </p:tgtEl>
                                        <p:attrNameLst>
                                          <p:attrName>style.visibility</p:attrName>
                                        </p:attrNameLst>
                                      </p:cBhvr>
                                      <p:to>
                                        <p:strVal val="visible"/>
                                      </p:to>
                                    </p:set>
                                    <p:anim calcmode="lin" valueType="num">
                                      <p:cBhvr>
                                        <p:cTn id="95" dur="500" fill="hold"/>
                                        <p:tgtEl>
                                          <p:spTgt spid="63"/>
                                        </p:tgtEl>
                                        <p:attrNameLst>
                                          <p:attrName>ppt_w</p:attrName>
                                        </p:attrNameLst>
                                      </p:cBhvr>
                                      <p:tavLst>
                                        <p:tav tm="0">
                                          <p:val>
                                            <p:fltVal val="0"/>
                                          </p:val>
                                        </p:tav>
                                        <p:tav tm="100000">
                                          <p:val>
                                            <p:strVal val="#ppt_w"/>
                                          </p:val>
                                        </p:tav>
                                      </p:tavLst>
                                    </p:anim>
                                    <p:anim calcmode="lin" valueType="num">
                                      <p:cBhvr>
                                        <p:cTn id="96" dur="500" fill="hold"/>
                                        <p:tgtEl>
                                          <p:spTgt spid="63"/>
                                        </p:tgtEl>
                                        <p:attrNameLst>
                                          <p:attrName>ppt_h</p:attrName>
                                        </p:attrNameLst>
                                      </p:cBhvr>
                                      <p:tavLst>
                                        <p:tav tm="0">
                                          <p:val>
                                            <p:fltVal val="0"/>
                                          </p:val>
                                        </p:tav>
                                        <p:tav tm="100000">
                                          <p:val>
                                            <p:strVal val="#ppt_h"/>
                                          </p:val>
                                        </p:tav>
                                      </p:tavLst>
                                    </p:anim>
                                    <p:anim calcmode="lin" valueType="num">
                                      <p:cBhvr>
                                        <p:cTn id="97" dur="500" fill="hold"/>
                                        <p:tgtEl>
                                          <p:spTgt spid="63"/>
                                        </p:tgtEl>
                                        <p:attrNameLst>
                                          <p:attrName>style.rotation</p:attrName>
                                        </p:attrNameLst>
                                      </p:cBhvr>
                                      <p:tavLst>
                                        <p:tav tm="0">
                                          <p:val>
                                            <p:fltVal val="360"/>
                                          </p:val>
                                        </p:tav>
                                        <p:tav tm="100000">
                                          <p:val>
                                            <p:fltVal val="0"/>
                                          </p:val>
                                        </p:tav>
                                      </p:tavLst>
                                    </p:anim>
                                    <p:animEffect transition="in" filter="fade">
                                      <p:cBhvr>
                                        <p:cTn id="98" dur="500"/>
                                        <p:tgtEl>
                                          <p:spTgt spid="63"/>
                                        </p:tgtEl>
                                      </p:cBhvr>
                                    </p:animEffect>
                                  </p:childTnLst>
                                </p:cTn>
                              </p:par>
                              <p:par>
                                <p:cTn id="99" presetID="49" presetClass="entr" presetSubtype="0" decel="100000" fill="hold" grpId="0" nodeType="withEffect">
                                  <p:stCondLst>
                                    <p:cond delay="250"/>
                                  </p:stCondLst>
                                  <p:childTnLst>
                                    <p:set>
                                      <p:cBhvr>
                                        <p:cTn id="100" dur="1" fill="hold">
                                          <p:stCondLst>
                                            <p:cond delay="0"/>
                                          </p:stCondLst>
                                        </p:cTn>
                                        <p:tgtEl>
                                          <p:spTgt spid="72"/>
                                        </p:tgtEl>
                                        <p:attrNameLst>
                                          <p:attrName>style.visibility</p:attrName>
                                        </p:attrNameLst>
                                      </p:cBhvr>
                                      <p:to>
                                        <p:strVal val="visible"/>
                                      </p:to>
                                    </p:set>
                                    <p:anim calcmode="lin" valueType="num">
                                      <p:cBhvr>
                                        <p:cTn id="101" dur="500" fill="hold"/>
                                        <p:tgtEl>
                                          <p:spTgt spid="72"/>
                                        </p:tgtEl>
                                        <p:attrNameLst>
                                          <p:attrName>ppt_w</p:attrName>
                                        </p:attrNameLst>
                                      </p:cBhvr>
                                      <p:tavLst>
                                        <p:tav tm="0">
                                          <p:val>
                                            <p:fltVal val="0"/>
                                          </p:val>
                                        </p:tav>
                                        <p:tav tm="100000">
                                          <p:val>
                                            <p:strVal val="#ppt_w"/>
                                          </p:val>
                                        </p:tav>
                                      </p:tavLst>
                                    </p:anim>
                                    <p:anim calcmode="lin" valueType="num">
                                      <p:cBhvr>
                                        <p:cTn id="102" dur="500" fill="hold"/>
                                        <p:tgtEl>
                                          <p:spTgt spid="72"/>
                                        </p:tgtEl>
                                        <p:attrNameLst>
                                          <p:attrName>ppt_h</p:attrName>
                                        </p:attrNameLst>
                                      </p:cBhvr>
                                      <p:tavLst>
                                        <p:tav tm="0">
                                          <p:val>
                                            <p:fltVal val="0"/>
                                          </p:val>
                                        </p:tav>
                                        <p:tav tm="100000">
                                          <p:val>
                                            <p:strVal val="#ppt_h"/>
                                          </p:val>
                                        </p:tav>
                                      </p:tavLst>
                                    </p:anim>
                                    <p:anim calcmode="lin" valueType="num">
                                      <p:cBhvr>
                                        <p:cTn id="103" dur="500" fill="hold"/>
                                        <p:tgtEl>
                                          <p:spTgt spid="72"/>
                                        </p:tgtEl>
                                        <p:attrNameLst>
                                          <p:attrName>style.rotation</p:attrName>
                                        </p:attrNameLst>
                                      </p:cBhvr>
                                      <p:tavLst>
                                        <p:tav tm="0">
                                          <p:val>
                                            <p:fltVal val="360"/>
                                          </p:val>
                                        </p:tav>
                                        <p:tav tm="100000">
                                          <p:val>
                                            <p:fltVal val="0"/>
                                          </p:val>
                                        </p:tav>
                                      </p:tavLst>
                                    </p:anim>
                                    <p:animEffect transition="in" filter="fade">
                                      <p:cBhvr>
                                        <p:cTn id="104" dur="500"/>
                                        <p:tgtEl>
                                          <p:spTgt spid="72"/>
                                        </p:tgtEl>
                                      </p:cBhvr>
                                    </p:animEffect>
                                  </p:childTnLst>
                                </p:cTn>
                              </p:par>
                              <p:par>
                                <p:cTn id="105" presetID="49" presetClass="entr" presetSubtype="0" decel="100000" fill="hold" grpId="0" nodeType="withEffect">
                                  <p:stCondLst>
                                    <p:cond delay="250"/>
                                  </p:stCondLst>
                                  <p:childTnLst>
                                    <p:set>
                                      <p:cBhvr>
                                        <p:cTn id="106" dur="1" fill="hold">
                                          <p:stCondLst>
                                            <p:cond delay="0"/>
                                          </p:stCondLst>
                                        </p:cTn>
                                        <p:tgtEl>
                                          <p:spTgt spid="57"/>
                                        </p:tgtEl>
                                        <p:attrNameLst>
                                          <p:attrName>style.visibility</p:attrName>
                                        </p:attrNameLst>
                                      </p:cBhvr>
                                      <p:to>
                                        <p:strVal val="visible"/>
                                      </p:to>
                                    </p:set>
                                    <p:anim calcmode="lin" valueType="num">
                                      <p:cBhvr>
                                        <p:cTn id="107" dur="500" fill="hold"/>
                                        <p:tgtEl>
                                          <p:spTgt spid="57"/>
                                        </p:tgtEl>
                                        <p:attrNameLst>
                                          <p:attrName>ppt_w</p:attrName>
                                        </p:attrNameLst>
                                      </p:cBhvr>
                                      <p:tavLst>
                                        <p:tav tm="0">
                                          <p:val>
                                            <p:fltVal val="0"/>
                                          </p:val>
                                        </p:tav>
                                        <p:tav tm="100000">
                                          <p:val>
                                            <p:strVal val="#ppt_w"/>
                                          </p:val>
                                        </p:tav>
                                      </p:tavLst>
                                    </p:anim>
                                    <p:anim calcmode="lin" valueType="num">
                                      <p:cBhvr>
                                        <p:cTn id="108" dur="500" fill="hold"/>
                                        <p:tgtEl>
                                          <p:spTgt spid="57"/>
                                        </p:tgtEl>
                                        <p:attrNameLst>
                                          <p:attrName>ppt_h</p:attrName>
                                        </p:attrNameLst>
                                      </p:cBhvr>
                                      <p:tavLst>
                                        <p:tav tm="0">
                                          <p:val>
                                            <p:fltVal val="0"/>
                                          </p:val>
                                        </p:tav>
                                        <p:tav tm="100000">
                                          <p:val>
                                            <p:strVal val="#ppt_h"/>
                                          </p:val>
                                        </p:tav>
                                      </p:tavLst>
                                    </p:anim>
                                    <p:anim calcmode="lin" valueType="num">
                                      <p:cBhvr>
                                        <p:cTn id="109" dur="500" fill="hold"/>
                                        <p:tgtEl>
                                          <p:spTgt spid="57"/>
                                        </p:tgtEl>
                                        <p:attrNameLst>
                                          <p:attrName>style.rotation</p:attrName>
                                        </p:attrNameLst>
                                      </p:cBhvr>
                                      <p:tavLst>
                                        <p:tav tm="0">
                                          <p:val>
                                            <p:fltVal val="360"/>
                                          </p:val>
                                        </p:tav>
                                        <p:tav tm="100000">
                                          <p:val>
                                            <p:fltVal val="0"/>
                                          </p:val>
                                        </p:tav>
                                      </p:tavLst>
                                    </p:anim>
                                    <p:animEffect transition="in" filter="fade">
                                      <p:cBhvr>
                                        <p:cTn id="110" dur="500"/>
                                        <p:tgtEl>
                                          <p:spTgt spid="57"/>
                                        </p:tgtEl>
                                      </p:cBhvr>
                                    </p:animEffect>
                                  </p:childTnLst>
                                </p:cTn>
                              </p:par>
                              <p:par>
                                <p:cTn id="111" presetID="49" presetClass="entr" presetSubtype="0" decel="100000" fill="hold" grpId="0" nodeType="withEffect">
                                  <p:stCondLst>
                                    <p:cond delay="25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500" fill="hold"/>
                                        <p:tgtEl>
                                          <p:spTgt spid="70"/>
                                        </p:tgtEl>
                                        <p:attrNameLst>
                                          <p:attrName>ppt_w</p:attrName>
                                        </p:attrNameLst>
                                      </p:cBhvr>
                                      <p:tavLst>
                                        <p:tav tm="0">
                                          <p:val>
                                            <p:fltVal val="0"/>
                                          </p:val>
                                        </p:tav>
                                        <p:tav tm="100000">
                                          <p:val>
                                            <p:strVal val="#ppt_w"/>
                                          </p:val>
                                        </p:tav>
                                      </p:tavLst>
                                    </p:anim>
                                    <p:anim calcmode="lin" valueType="num">
                                      <p:cBhvr>
                                        <p:cTn id="114" dur="500" fill="hold"/>
                                        <p:tgtEl>
                                          <p:spTgt spid="70"/>
                                        </p:tgtEl>
                                        <p:attrNameLst>
                                          <p:attrName>ppt_h</p:attrName>
                                        </p:attrNameLst>
                                      </p:cBhvr>
                                      <p:tavLst>
                                        <p:tav tm="0">
                                          <p:val>
                                            <p:fltVal val="0"/>
                                          </p:val>
                                        </p:tav>
                                        <p:tav tm="100000">
                                          <p:val>
                                            <p:strVal val="#ppt_h"/>
                                          </p:val>
                                        </p:tav>
                                      </p:tavLst>
                                    </p:anim>
                                    <p:anim calcmode="lin" valueType="num">
                                      <p:cBhvr>
                                        <p:cTn id="115" dur="500" fill="hold"/>
                                        <p:tgtEl>
                                          <p:spTgt spid="70"/>
                                        </p:tgtEl>
                                        <p:attrNameLst>
                                          <p:attrName>style.rotation</p:attrName>
                                        </p:attrNameLst>
                                      </p:cBhvr>
                                      <p:tavLst>
                                        <p:tav tm="0">
                                          <p:val>
                                            <p:fltVal val="360"/>
                                          </p:val>
                                        </p:tav>
                                        <p:tav tm="100000">
                                          <p:val>
                                            <p:fltVal val="0"/>
                                          </p:val>
                                        </p:tav>
                                      </p:tavLst>
                                    </p:anim>
                                    <p:animEffect transition="in" filter="fade">
                                      <p:cBhvr>
                                        <p:cTn id="116" dur="500"/>
                                        <p:tgtEl>
                                          <p:spTgt spid="70"/>
                                        </p:tgtEl>
                                      </p:cBhvr>
                                    </p:animEffect>
                                  </p:childTnLst>
                                </p:cTn>
                              </p:par>
                              <p:par>
                                <p:cTn id="117" presetID="49" presetClass="entr" presetSubtype="0" decel="100000" fill="hold" grpId="0" nodeType="withEffect">
                                  <p:stCondLst>
                                    <p:cond delay="250"/>
                                  </p:stCondLst>
                                  <p:childTnLst>
                                    <p:set>
                                      <p:cBhvr>
                                        <p:cTn id="118" dur="1" fill="hold">
                                          <p:stCondLst>
                                            <p:cond delay="0"/>
                                          </p:stCondLst>
                                        </p:cTn>
                                        <p:tgtEl>
                                          <p:spTgt spid="69"/>
                                        </p:tgtEl>
                                        <p:attrNameLst>
                                          <p:attrName>style.visibility</p:attrName>
                                        </p:attrNameLst>
                                      </p:cBhvr>
                                      <p:to>
                                        <p:strVal val="visible"/>
                                      </p:to>
                                    </p:set>
                                    <p:anim calcmode="lin" valueType="num">
                                      <p:cBhvr>
                                        <p:cTn id="119" dur="500" fill="hold"/>
                                        <p:tgtEl>
                                          <p:spTgt spid="69"/>
                                        </p:tgtEl>
                                        <p:attrNameLst>
                                          <p:attrName>ppt_w</p:attrName>
                                        </p:attrNameLst>
                                      </p:cBhvr>
                                      <p:tavLst>
                                        <p:tav tm="0">
                                          <p:val>
                                            <p:fltVal val="0"/>
                                          </p:val>
                                        </p:tav>
                                        <p:tav tm="100000">
                                          <p:val>
                                            <p:strVal val="#ppt_w"/>
                                          </p:val>
                                        </p:tav>
                                      </p:tavLst>
                                    </p:anim>
                                    <p:anim calcmode="lin" valueType="num">
                                      <p:cBhvr>
                                        <p:cTn id="120" dur="500" fill="hold"/>
                                        <p:tgtEl>
                                          <p:spTgt spid="69"/>
                                        </p:tgtEl>
                                        <p:attrNameLst>
                                          <p:attrName>ppt_h</p:attrName>
                                        </p:attrNameLst>
                                      </p:cBhvr>
                                      <p:tavLst>
                                        <p:tav tm="0">
                                          <p:val>
                                            <p:fltVal val="0"/>
                                          </p:val>
                                        </p:tav>
                                        <p:tav tm="100000">
                                          <p:val>
                                            <p:strVal val="#ppt_h"/>
                                          </p:val>
                                        </p:tav>
                                      </p:tavLst>
                                    </p:anim>
                                    <p:anim calcmode="lin" valueType="num">
                                      <p:cBhvr>
                                        <p:cTn id="121" dur="500" fill="hold"/>
                                        <p:tgtEl>
                                          <p:spTgt spid="69"/>
                                        </p:tgtEl>
                                        <p:attrNameLst>
                                          <p:attrName>style.rotation</p:attrName>
                                        </p:attrNameLst>
                                      </p:cBhvr>
                                      <p:tavLst>
                                        <p:tav tm="0">
                                          <p:val>
                                            <p:fltVal val="360"/>
                                          </p:val>
                                        </p:tav>
                                        <p:tav tm="100000">
                                          <p:val>
                                            <p:fltVal val="0"/>
                                          </p:val>
                                        </p:tav>
                                      </p:tavLst>
                                    </p:anim>
                                    <p:animEffect transition="in" filter="fade">
                                      <p:cBhvr>
                                        <p:cTn id="122" dur="500"/>
                                        <p:tgtEl>
                                          <p:spTgt spid="69"/>
                                        </p:tgtEl>
                                      </p:cBhvr>
                                    </p:animEffect>
                                  </p:childTnLst>
                                </p:cTn>
                              </p:par>
                              <p:par>
                                <p:cTn id="123" presetID="49" presetClass="entr" presetSubtype="0" decel="100000" fill="hold" grpId="0" nodeType="withEffect">
                                  <p:stCondLst>
                                    <p:cond delay="50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 calcmode="lin" valueType="num">
                                      <p:cBhvr>
                                        <p:cTn id="127" dur="500" fill="hold"/>
                                        <p:tgtEl>
                                          <p:spTgt spid="68"/>
                                        </p:tgtEl>
                                        <p:attrNameLst>
                                          <p:attrName>style.rotation</p:attrName>
                                        </p:attrNameLst>
                                      </p:cBhvr>
                                      <p:tavLst>
                                        <p:tav tm="0">
                                          <p:val>
                                            <p:fltVal val="360"/>
                                          </p:val>
                                        </p:tav>
                                        <p:tav tm="100000">
                                          <p:val>
                                            <p:fltVal val="0"/>
                                          </p:val>
                                        </p:tav>
                                      </p:tavLst>
                                    </p:anim>
                                    <p:animEffect transition="in" filter="fade">
                                      <p:cBhvr>
                                        <p:cTn id="128" dur="500"/>
                                        <p:tgtEl>
                                          <p:spTgt spid="68"/>
                                        </p:tgtEl>
                                      </p:cBhvr>
                                    </p:animEffect>
                                  </p:childTnLst>
                                </p:cTn>
                              </p:par>
                              <p:par>
                                <p:cTn id="129" presetID="49" presetClass="entr" presetSubtype="0" decel="100000" fill="hold" grpId="0" nodeType="withEffect">
                                  <p:stCondLst>
                                    <p:cond delay="500"/>
                                  </p:stCondLst>
                                  <p:childTnLst>
                                    <p:set>
                                      <p:cBhvr>
                                        <p:cTn id="130" dur="1" fill="hold">
                                          <p:stCondLst>
                                            <p:cond delay="0"/>
                                          </p:stCondLst>
                                        </p:cTn>
                                        <p:tgtEl>
                                          <p:spTgt spid="71"/>
                                        </p:tgtEl>
                                        <p:attrNameLst>
                                          <p:attrName>style.visibility</p:attrName>
                                        </p:attrNameLst>
                                      </p:cBhvr>
                                      <p:to>
                                        <p:strVal val="visible"/>
                                      </p:to>
                                    </p:set>
                                    <p:anim calcmode="lin" valueType="num">
                                      <p:cBhvr>
                                        <p:cTn id="131" dur="500" fill="hold"/>
                                        <p:tgtEl>
                                          <p:spTgt spid="71"/>
                                        </p:tgtEl>
                                        <p:attrNameLst>
                                          <p:attrName>ppt_w</p:attrName>
                                        </p:attrNameLst>
                                      </p:cBhvr>
                                      <p:tavLst>
                                        <p:tav tm="0">
                                          <p:val>
                                            <p:fltVal val="0"/>
                                          </p:val>
                                        </p:tav>
                                        <p:tav tm="100000">
                                          <p:val>
                                            <p:strVal val="#ppt_w"/>
                                          </p:val>
                                        </p:tav>
                                      </p:tavLst>
                                    </p:anim>
                                    <p:anim calcmode="lin" valueType="num">
                                      <p:cBhvr>
                                        <p:cTn id="132" dur="500" fill="hold"/>
                                        <p:tgtEl>
                                          <p:spTgt spid="71"/>
                                        </p:tgtEl>
                                        <p:attrNameLst>
                                          <p:attrName>ppt_h</p:attrName>
                                        </p:attrNameLst>
                                      </p:cBhvr>
                                      <p:tavLst>
                                        <p:tav tm="0">
                                          <p:val>
                                            <p:fltVal val="0"/>
                                          </p:val>
                                        </p:tav>
                                        <p:tav tm="100000">
                                          <p:val>
                                            <p:strVal val="#ppt_h"/>
                                          </p:val>
                                        </p:tav>
                                      </p:tavLst>
                                    </p:anim>
                                    <p:anim calcmode="lin" valueType="num">
                                      <p:cBhvr>
                                        <p:cTn id="133" dur="500" fill="hold"/>
                                        <p:tgtEl>
                                          <p:spTgt spid="71"/>
                                        </p:tgtEl>
                                        <p:attrNameLst>
                                          <p:attrName>style.rotation</p:attrName>
                                        </p:attrNameLst>
                                      </p:cBhvr>
                                      <p:tavLst>
                                        <p:tav tm="0">
                                          <p:val>
                                            <p:fltVal val="360"/>
                                          </p:val>
                                        </p:tav>
                                        <p:tav tm="100000">
                                          <p:val>
                                            <p:fltVal val="0"/>
                                          </p:val>
                                        </p:tav>
                                      </p:tavLst>
                                    </p:anim>
                                    <p:animEffect transition="in" filter="fade">
                                      <p:cBhvr>
                                        <p:cTn id="134" dur="500"/>
                                        <p:tgtEl>
                                          <p:spTgt spid="71"/>
                                        </p:tgtEl>
                                      </p:cBhvr>
                                    </p:animEffect>
                                  </p:childTnLst>
                                </p:cTn>
                              </p:par>
                              <p:par>
                                <p:cTn id="135" presetID="49" presetClass="entr" presetSubtype="0" decel="100000" fill="hold" grpId="0" nodeType="withEffect">
                                  <p:stCondLst>
                                    <p:cond delay="500"/>
                                  </p:stCondLst>
                                  <p:childTnLst>
                                    <p:set>
                                      <p:cBhvr>
                                        <p:cTn id="136" dur="1" fill="hold">
                                          <p:stCondLst>
                                            <p:cond delay="0"/>
                                          </p:stCondLst>
                                        </p:cTn>
                                        <p:tgtEl>
                                          <p:spTgt spid="74"/>
                                        </p:tgtEl>
                                        <p:attrNameLst>
                                          <p:attrName>style.visibility</p:attrName>
                                        </p:attrNameLst>
                                      </p:cBhvr>
                                      <p:to>
                                        <p:strVal val="visible"/>
                                      </p:to>
                                    </p:set>
                                    <p:anim calcmode="lin" valueType="num">
                                      <p:cBhvr>
                                        <p:cTn id="137" dur="500" fill="hold"/>
                                        <p:tgtEl>
                                          <p:spTgt spid="74"/>
                                        </p:tgtEl>
                                        <p:attrNameLst>
                                          <p:attrName>ppt_w</p:attrName>
                                        </p:attrNameLst>
                                      </p:cBhvr>
                                      <p:tavLst>
                                        <p:tav tm="0">
                                          <p:val>
                                            <p:fltVal val="0"/>
                                          </p:val>
                                        </p:tav>
                                        <p:tav tm="100000">
                                          <p:val>
                                            <p:strVal val="#ppt_w"/>
                                          </p:val>
                                        </p:tav>
                                      </p:tavLst>
                                    </p:anim>
                                    <p:anim calcmode="lin" valueType="num">
                                      <p:cBhvr>
                                        <p:cTn id="138" dur="500" fill="hold"/>
                                        <p:tgtEl>
                                          <p:spTgt spid="74"/>
                                        </p:tgtEl>
                                        <p:attrNameLst>
                                          <p:attrName>ppt_h</p:attrName>
                                        </p:attrNameLst>
                                      </p:cBhvr>
                                      <p:tavLst>
                                        <p:tav tm="0">
                                          <p:val>
                                            <p:fltVal val="0"/>
                                          </p:val>
                                        </p:tav>
                                        <p:tav tm="100000">
                                          <p:val>
                                            <p:strVal val="#ppt_h"/>
                                          </p:val>
                                        </p:tav>
                                      </p:tavLst>
                                    </p:anim>
                                    <p:anim calcmode="lin" valueType="num">
                                      <p:cBhvr>
                                        <p:cTn id="139" dur="500" fill="hold"/>
                                        <p:tgtEl>
                                          <p:spTgt spid="74"/>
                                        </p:tgtEl>
                                        <p:attrNameLst>
                                          <p:attrName>style.rotation</p:attrName>
                                        </p:attrNameLst>
                                      </p:cBhvr>
                                      <p:tavLst>
                                        <p:tav tm="0">
                                          <p:val>
                                            <p:fltVal val="360"/>
                                          </p:val>
                                        </p:tav>
                                        <p:tav tm="100000">
                                          <p:val>
                                            <p:fltVal val="0"/>
                                          </p:val>
                                        </p:tav>
                                      </p:tavLst>
                                    </p:anim>
                                    <p:animEffect transition="in" filter="fade">
                                      <p:cBhvr>
                                        <p:cTn id="140" dur="500"/>
                                        <p:tgtEl>
                                          <p:spTgt spid="74"/>
                                        </p:tgtEl>
                                      </p:cBhvr>
                                    </p:animEffect>
                                  </p:childTnLst>
                                </p:cTn>
                              </p:par>
                              <p:par>
                                <p:cTn id="141" presetID="49" presetClass="entr" presetSubtype="0" decel="100000" fill="hold" grpId="0" nodeType="withEffect">
                                  <p:stCondLst>
                                    <p:cond delay="750"/>
                                  </p:stCondLst>
                                  <p:childTnLst>
                                    <p:set>
                                      <p:cBhvr>
                                        <p:cTn id="142" dur="1" fill="hold">
                                          <p:stCondLst>
                                            <p:cond delay="0"/>
                                          </p:stCondLst>
                                        </p:cTn>
                                        <p:tgtEl>
                                          <p:spTgt spid="62"/>
                                        </p:tgtEl>
                                        <p:attrNameLst>
                                          <p:attrName>style.visibility</p:attrName>
                                        </p:attrNameLst>
                                      </p:cBhvr>
                                      <p:to>
                                        <p:strVal val="visible"/>
                                      </p:to>
                                    </p:set>
                                    <p:anim calcmode="lin" valueType="num">
                                      <p:cBhvr>
                                        <p:cTn id="143" dur="500" fill="hold"/>
                                        <p:tgtEl>
                                          <p:spTgt spid="62"/>
                                        </p:tgtEl>
                                        <p:attrNameLst>
                                          <p:attrName>ppt_w</p:attrName>
                                        </p:attrNameLst>
                                      </p:cBhvr>
                                      <p:tavLst>
                                        <p:tav tm="0">
                                          <p:val>
                                            <p:fltVal val="0"/>
                                          </p:val>
                                        </p:tav>
                                        <p:tav tm="100000">
                                          <p:val>
                                            <p:strVal val="#ppt_w"/>
                                          </p:val>
                                        </p:tav>
                                      </p:tavLst>
                                    </p:anim>
                                    <p:anim calcmode="lin" valueType="num">
                                      <p:cBhvr>
                                        <p:cTn id="144" dur="500" fill="hold"/>
                                        <p:tgtEl>
                                          <p:spTgt spid="62"/>
                                        </p:tgtEl>
                                        <p:attrNameLst>
                                          <p:attrName>ppt_h</p:attrName>
                                        </p:attrNameLst>
                                      </p:cBhvr>
                                      <p:tavLst>
                                        <p:tav tm="0">
                                          <p:val>
                                            <p:fltVal val="0"/>
                                          </p:val>
                                        </p:tav>
                                        <p:tav tm="100000">
                                          <p:val>
                                            <p:strVal val="#ppt_h"/>
                                          </p:val>
                                        </p:tav>
                                      </p:tavLst>
                                    </p:anim>
                                    <p:anim calcmode="lin" valueType="num">
                                      <p:cBhvr>
                                        <p:cTn id="145" dur="500" fill="hold"/>
                                        <p:tgtEl>
                                          <p:spTgt spid="62"/>
                                        </p:tgtEl>
                                        <p:attrNameLst>
                                          <p:attrName>style.rotation</p:attrName>
                                        </p:attrNameLst>
                                      </p:cBhvr>
                                      <p:tavLst>
                                        <p:tav tm="0">
                                          <p:val>
                                            <p:fltVal val="360"/>
                                          </p:val>
                                        </p:tav>
                                        <p:tav tm="100000">
                                          <p:val>
                                            <p:fltVal val="0"/>
                                          </p:val>
                                        </p:tav>
                                      </p:tavLst>
                                    </p:anim>
                                    <p:animEffect transition="in" filter="fade">
                                      <p:cBhvr>
                                        <p:cTn id="146" dur="500"/>
                                        <p:tgtEl>
                                          <p:spTgt spid="62"/>
                                        </p:tgtEl>
                                      </p:cBhvr>
                                    </p:animEffect>
                                  </p:childTnLst>
                                </p:cTn>
                              </p:par>
                              <p:par>
                                <p:cTn id="147" presetID="49" presetClass="entr" presetSubtype="0" decel="100000" fill="hold" grpId="0" nodeType="withEffect">
                                  <p:stCondLst>
                                    <p:cond delay="750"/>
                                  </p:stCondLst>
                                  <p:childTnLst>
                                    <p:set>
                                      <p:cBhvr>
                                        <p:cTn id="148" dur="1" fill="hold">
                                          <p:stCondLst>
                                            <p:cond delay="0"/>
                                          </p:stCondLst>
                                        </p:cTn>
                                        <p:tgtEl>
                                          <p:spTgt spid="73"/>
                                        </p:tgtEl>
                                        <p:attrNameLst>
                                          <p:attrName>style.visibility</p:attrName>
                                        </p:attrNameLst>
                                      </p:cBhvr>
                                      <p:to>
                                        <p:strVal val="visible"/>
                                      </p:to>
                                    </p:set>
                                    <p:anim calcmode="lin" valueType="num">
                                      <p:cBhvr>
                                        <p:cTn id="149" dur="500" fill="hold"/>
                                        <p:tgtEl>
                                          <p:spTgt spid="73"/>
                                        </p:tgtEl>
                                        <p:attrNameLst>
                                          <p:attrName>ppt_w</p:attrName>
                                        </p:attrNameLst>
                                      </p:cBhvr>
                                      <p:tavLst>
                                        <p:tav tm="0">
                                          <p:val>
                                            <p:fltVal val="0"/>
                                          </p:val>
                                        </p:tav>
                                        <p:tav tm="100000">
                                          <p:val>
                                            <p:strVal val="#ppt_w"/>
                                          </p:val>
                                        </p:tav>
                                      </p:tavLst>
                                    </p:anim>
                                    <p:anim calcmode="lin" valueType="num">
                                      <p:cBhvr>
                                        <p:cTn id="150" dur="500" fill="hold"/>
                                        <p:tgtEl>
                                          <p:spTgt spid="73"/>
                                        </p:tgtEl>
                                        <p:attrNameLst>
                                          <p:attrName>ppt_h</p:attrName>
                                        </p:attrNameLst>
                                      </p:cBhvr>
                                      <p:tavLst>
                                        <p:tav tm="0">
                                          <p:val>
                                            <p:fltVal val="0"/>
                                          </p:val>
                                        </p:tav>
                                        <p:tav tm="100000">
                                          <p:val>
                                            <p:strVal val="#ppt_h"/>
                                          </p:val>
                                        </p:tav>
                                      </p:tavLst>
                                    </p:anim>
                                    <p:anim calcmode="lin" valueType="num">
                                      <p:cBhvr>
                                        <p:cTn id="151" dur="500" fill="hold"/>
                                        <p:tgtEl>
                                          <p:spTgt spid="73"/>
                                        </p:tgtEl>
                                        <p:attrNameLst>
                                          <p:attrName>style.rotation</p:attrName>
                                        </p:attrNameLst>
                                      </p:cBhvr>
                                      <p:tavLst>
                                        <p:tav tm="0">
                                          <p:val>
                                            <p:fltVal val="360"/>
                                          </p:val>
                                        </p:tav>
                                        <p:tav tm="100000">
                                          <p:val>
                                            <p:fltVal val="0"/>
                                          </p:val>
                                        </p:tav>
                                      </p:tavLst>
                                    </p:anim>
                                    <p:animEffect transition="in" filter="fade">
                                      <p:cBhvr>
                                        <p:cTn id="152" dur="500"/>
                                        <p:tgtEl>
                                          <p:spTgt spid="73"/>
                                        </p:tgtEl>
                                      </p:cBhvr>
                                    </p:animEffect>
                                  </p:childTnLst>
                                </p:cTn>
                              </p:par>
                              <p:par>
                                <p:cTn id="153" presetID="49" presetClass="entr" presetSubtype="0" decel="100000" fill="hold" grpId="0" nodeType="withEffect">
                                  <p:stCondLst>
                                    <p:cond delay="750"/>
                                  </p:stCondLst>
                                  <p:childTnLst>
                                    <p:set>
                                      <p:cBhvr>
                                        <p:cTn id="154" dur="1" fill="hold">
                                          <p:stCondLst>
                                            <p:cond delay="0"/>
                                          </p:stCondLst>
                                        </p:cTn>
                                        <p:tgtEl>
                                          <p:spTgt spid="79"/>
                                        </p:tgtEl>
                                        <p:attrNameLst>
                                          <p:attrName>style.visibility</p:attrName>
                                        </p:attrNameLst>
                                      </p:cBhvr>
                                      <p:to>
                                        <p:strVal val="visible"/>
                                      </p:to>
                                    </p:set>
                                    <p:anim calcmode="lin" valueType="num">
                                      <p:cBhvr>
                                        <p:cTn id="155" dur="500" fill="hold"/>
                                        <p:tgtEl>
                                          <p:spTgt spid="79"/>
                                        </p:tgtEl>
                                        <p:attrNameLst>
                                          <p:attrName>ppt_w</p:attrName>
                                        </p:attrNameLst>
                                      </p:cBhvr>
                                      <p:tavLst>
                                        <p:tav tm="0">
                                          <p:val>
                                            <p:fltVal val="0"/>
                                          </p:val>
                                        </p:tav>
                                        <p:tav tm="100000">
                                          <p:val>
                                            <p:strVal val="#ppt_w"/>
                                          </p:val>
                                        </p:tav>
                                      </p:tavLst>
                                    </p:anim>
                                    <p:anim calcmode="lin" valueType="num">
                                      <p:cBhvr>
                                        <p:cTn id="156" dur="500" fill="hold"/>
                                        <p:tgtEl>
                                          <p:spTgt spid="79"/>
                                        </p:tgtEl>
                                        <p:attrNameLst>
                                          <p:attrName>ppt_h</p:attrName>
                                        </p:attrNameLst>
                                      </p:cBhvr>
                                      <p:tavLst>
                                        <p:tav tm="0">
                                          <p:val>
                                            <p:fltVal val="0"/>
                                          </p:val>
                                        </p:tav>
                                        <p:tav tm="100000">
                                          <p:val>
                                            <p:strVal val="#ppt_h"/>
                                          </p:val>
                                        </p:tav>
                                      </p:tavLst>
                                    </p:anim>
                                    <p:anim calcmode="lin" valueType="num">
                                      <p:cBhvr>
                                        <p:cTn id="157" dur="500" fill="hold"/>
                                        <p:tgtEl>
                                          <p:spTgt spid="79"/>
                                        </p:tgtEl>
                                        <p:attrNameLst>
                                          <p:attrName>style.rotation</p:attrName>
                                        </p:attrNameLst>
                                      </p:cBhvr>
                                      <p:tavLst>
                                        <p:tav tm="0">
                                          <p:val>
                                            <p:fltVal val="360"/>
                                          </p:val>
                                        </p:tav>
                                        <p:tav tm="100000">
                                          <p:val>
                                            <p:fltVal val="0"/>
                                          </p:val>
                                        </p:tav>
                                      </p:tavLst>
                                    </p:anim>
                                    <p:animEffect transition="in" filter="fade">
                                      <p:cBhvr>
                                        <p:cTn id="158" dur="500"/>
                                        <p:tgtEl>
                                          <p:spTgt spid="79"/>
                                        </p:tgtEl>
                                      </p:cBhvr>
                                    </p:animEffect>
                                  </p:childTnLst>
                                </p:cTn>
                              </p:par>
                              <p:par>
                                <p:cTn id="159" presetID="49" presetClass="entr" presetSubtype="0" decel="100000" fill="hold" grpId="0" nodeType="withEffect">
                                  <p:stCondLst>
                                    <p:cond delay="750"/>
                                  </p:stCondLst>
                                  <p:childTnLst>
                                    <p:set>
                                      <p:cBhvr>
                                        <p:cTn id="160" dur="1" fill="hold">
                                          <p:stCondLst>
                                            <p:cond delay="0"/>
                                          </p:stCondLst>
                                        </p:cTn>
                                        <p:tgtEl>
                                          <p:spTgt spid="80"/>
                                        </p:tgtEl>
                                        <p:attrNameLst>
                                          <p:attrName>style.visibility</p:attrName>
                                        </p:attrNameLst>
                                      </p:cBhvr>
                                      <p:to>
                                        <p:strVal val="visible"/>
                                      </p:to>
                                    </p:set>
                                    <p:anim calcmode="lin" valueType="num">
                                      <p:cBhvr>
                                        <p:cTn id="161" dur="500" fill="hold"/>
                                        <p:tgtEl>
                                          <p:spTgt spid="80"/>
                                        </p:tgtEl>
                                        <p:attrNameLst>
                                          <p:attrName>ppt_w</p:attrName>
                                        </p:attrNameLst>
                                      </p:cBhvr>
                                      <p:tavLst>
                                        <p:tav tm="0">
                                          <p:val>
                                            <p:fltVal val="0"/>
                                          </p:val>
                                        </p:tav>
                                        <p:tav tm="100000">
                                          <p:val>
                                            <p:strVal val="#ppt_w"/>
                                          </p:val>
                                        </p:tav>
                                      </p:tavLst>
                                    </p:anim>
                                    <p:anim calcmode="lin" valueType="num">
                                      <p:cBhvr>
                                        <p:cTn id="162" dur="500" fill="hold"/>
                                        <p:tgtEl>
                                          <p:spTgt spid="80"/>
                                        </p:tgtEl>
                                        <p:attrNameLst>
                                          <p:attrName>ppt_h</p:attrName>
                                        </p:attrNameLst>
                                      </p:cBhvr>
                                      <p:tavLst>
                                        <p:tav tm="0">
                                          <p:val>
                                            <p:fltVal val="0"/>
                                          </p:val>
                                        </p:tav>
                                        <p:tav tm="100000">
                                          <p:val>
                                            <p:strVal val="#ppt_h"/>
                                          </p:val>
                                        </p:tav>
                                      </p:tavLst>
                                    </p:anim>
                                    <p:anim calcmode="lin" valueType="num">
                                      <p:cBhvr>
                                        <p:cTn id="163" dur="500" fill="hold"/>
                                        <p:tgtEl>
                                          <p:spTgt spid="80"/>
                                        </p:tgtEl>
                                        <p:attrNameLst>
                                          <p:attrName>style.rotation</p:attrName>
                                        </p:attrNameLst>
                                      </p:cBhvr>
                                      <p:tavLst>
                                        <p:tav tm="0">
                                          <p:val>
                                            <p:fltVal val="360"/>
                                          </p:val>
                                        </p:tav>
                                        <p:tav tm="100000">
                                          <p:val>
                                            <p:fltVal val="0"/>
                                          </p:val>
                                        </p:tav>
                                      </p:tavLst>
                                    </p:anim>
                                    <p:animEffect transition="in" filter="fade">
                                      <p:cBhvr>
                                        <p:cTn id="164" dur="500"/>
                                        <p:tgtEl>
                                          <p:spTgt spid="80"/>
                                        </p:tgtEl>
                                      </p:cBhvr>
                                    </p:animEffect>
                                  </p:childTnLst>
                                </p:cTn>
                              </p:par>
                              <p:par>
                                <p:cTn id="165" presetID="49" presetClass="entr" presetSubtype="0" decel="100000" fill="hold" grpId="0" nodeType="withEffect">
                                  <p:stCondLst>
                                    <p:cond delay="750"/>
                                  </p:stCondLst>
                                  <p:childTnLst>
                                    <p:set>
                                      <p:cBhvr>
                                        <p:cTn id="166" dur="1" fill="hold">
                                          <p:stCondLst>
                                            <p:cond delay="0"/>
                                          </p:stCondLst>
                                        </p:cTn>
                                        <p:tgtEl>
                                          <p:spTgt spid="81"/>
                                        </p:tgtEl>
                                        <p:attrNameLst>
                                          <p:attrName>style.visibility</p:attrName>
                                        </p:attrNameLst>
                                      </p:cBhvr>
                                      <p:to>
                                        <p:strVal val="visible"/>
                                      </p:to>
                                    </p:set>
                                    <p:anim calcmode="lin" valueType="num">
                                      <p:cBhvr>
                                        <p:cTn id="167" dur="500" fill="hold"/>
                                        <p:tgtEl>
                                          <p:spTgt spid="81"/>
                                        </p:tgtEl>
                                        <p:attrNameLst>
                                          <p:attrName>ppt_w</p:attrName>
                                        </p:attrNameLst>
                                      </p:cBhvr>
                                      <p:tavLst>
                                        <p:tav tm="0">
                                          <p:val>
                                            <p:fltVal val="0"/>
                                          </p:val>
                                        </p:tav>
                                        <p:tav tm="100000">
                                          <p:val>
                                            <p:strVal val="#ppt_w"/>
                                          </p:val>
                                        </p:tav>
                                      </p:tavLst>
                                    </p:anim>
                                    <p:anim calcmode="lin" valueType="num">
                                      <p:cBhvr>
                                        <p:cTn id="168" dur="500" fill="hold"/>
                                        <p:tgtEl>
                                          <p:spTgt spid="81"/>
                                        </p:tgtEl>
                                        <p:attrNameLst>
                                          <p:attrName>ppt_h</p:attrName>
                                        </p:attrNameLst>
                                      </p:cBhvr>
                                      <p:tavLst>
                                        <p:tav tm="0">
                                          <p:val>
                                            <p:fltVal val="0"/>
                                          </p:val>
                                        </p:tav>
                                        <p:tav tm="100000">
                                          <p:val>
                                            <p:strVal val="#ppt_h"/>
                                          </p:val>
                                        </p:tav>
                                      </p:tavLst>
                                    </p:anim>
                                    <p:anim calcmode="lin" valueType="num">
                                      <p:cBhvr>
                                        <p:cTn id="169" dur="500" fill="hold"/>
                                        <p:tgtEl>
                                          <p:spTgt spid="81"/>
                                        </p:tgtEl>
                                        <p:attrNameLst>
                                          <p:attrName>style.rotation</p:attrName>
                                        </p:attrNameLst>
                                      </p:cBhvr>
                                      <p:tavLst>
                                        <p:tav tm="0">
                                          <p:val>
                                            <p:fltVal val="360"/>
                                          </p:val>
                                        </p:tav>
                                        <p:tav tm="100000">
                                          <p:val>
                                            <p:fltVal val="0"/>
                                          </p:val>
                                        </p:tav>
                                      </p:tavLst>
                                    </p:anim>
                                    <p:animEffect transition="in" filter="fade">
                                      <p:cBhvr>
                                        <p:cTn id="17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3"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7" grpId="0"/>
      <p:bldP spid="79" grpId="0" animBg="1"/>
      <p:bldP spid="80" grpId="0" animBg="1"/>
      <p:bldP spid="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1314765"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创新点</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52" name="Straight Connector 6"/>
          <p:cNvCxnSpPr/>
          <p:nvPr/>
        </p:nvCxnSpPr>
        <p:spPr>
          <a:xfrm>
            <a:off x="2533009" y="3824841"/>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矩形 47"/>
          <p:cNvSpPr>
            <a:spLocks noChangeArrowheads="1"/>
          </p:cNvSpPr>
          <p:nvPr/>
        </p:nvSpPr>
        <p:spPr bwMode="auto">
          <a:xfrm>
            <a:off x="2417954" y="1593613"/>
            <a:ext cx="9060174" cy="209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30000"/>
              </a:lnSpc>
              <a:spcBef>
                <a:spcPct val="0"/>
              </a:spcBef>
              <a:buNone/>
            </a:pPr>
            <a:r>
              <a:rPr lang="en-US" altLang="zh-CN" sz="2000" dirty="0">
                <a:solidFill>
                  <a:schemeClr val="tx1">
                    <a:lumMod val="75000"/>
                    <a:lumOff val="25000"/>
                  </a:schemeClr>
                </a:solidFill>
                <a:sym typeface="微软雅黑" panose="020B0503020204020204" pitchFamily="34" charset="-122"/>
              </a:rPr>
              <a:t>       </a:t>
            </a:r>
            <a:r>
              <a:rPr lang="zh-CN" altLang="en-US" sz="2000" dirty="0">
                <a:solidFill>
                  <a:schemeClr val="tx1">
                    <a:lumMod val="75000"/>
                    <a:lumOff val="25000"/>
                  </a:schemeClr>
                </a:solidFill>
                <a:sym typeface="微软雅黑" panose="020B0503020204020204" pitchFamily="34" charset="-122"/>
              </a:rPr>
              <a:t>本方案在了解案例背景后，针对给定的效率提升问题，通过</a:t>
            </a:r>
            <a:r>
              <a:rPr lang="en-US" altLang="zh-CN" sz="2000" dirty="0">
                <a:solidFill>
                  <a:schemeClr val="tx1">
                    <a:lumMod val="75000"/>
                    <a:lumOff val="25000"/>
                  </a:schemeClr>
                </a:solidFill>
                <a:sym typeface="微软雅黑" panose="020B0503020204020204" pitchFamily="34" charset="-122"/>
              </a:rPr>
              <a:t>EIQ-ABC</a:t>
            </a:r>
            <a:r>
              <a:rPr lang="zh-CN" altLang="en-US" sz="2000" dirty="0">
                <a:solidFill>
                  <a:schemeClr val="tx1">
                    <a:lumMod val="75000"/>
                    <a:lumOff val="25000"/>
                  </a:schemeClr>
                </a:solidFill>
                <a:sym typeface="微软雅黑" panose="020B0503020204020204" pitchFamily="34" charset="-122"/>
              </a:rPr>
              <a:t>法对附件订单与历史库存数据进行分析，分类后在总体上采用分类存储策略，对于根据历史库存峰值能确定出仓位数量的螺纹钢单品在其各自分区内部采用定位存储策略。建立园区交通流转规则后，利用</a:t>
            </a:r>
            <a:r>
              <a:rPr lang="en-US" altLang="zh-CN" sz="2000" dirty="0">
                <a:solidFill>
                  <a:schemeClr val="tx1">
                    <a:lumMod val="75000"/>
                    <a:lumOff val="25000"/>
                  </a:schemeClr>
                </a:solidFill>
                <a:sym typeface="微软雅黑" panose="020B0503020204020204" pitchFamily="34" charset="-122"/>
              </a:rPr>
              <a:t>Java</a:t>
            </a:r>
            <a:r>
              <a:rPr lang="zh-CN" altLang="en-US" sz="2000" dirty="0">
                <a:solidFill>
                  <a:schemeClr val="tx1">
                    <a:lumMod val="75000"/>
                    <a:lumOff val="25000"/>
                  </a:schemeClr>
                </a:solidFill>
                <a:sym typeface="微软雅黑" panose="020B0503020204020204" pitchFamily="34" charset="-122"/>
              </a:rPr>
              <a:t>编写程序，在新的园区规划中模拟运行历史订单处理情况，通过模拟结果来验证所提出的优化方案的有效性。</a:t>
            </a:r>
            <a:endParaRPr lang="zh-CN" altLang="en-US" sz="2000" dirty="0">
              <a:solidFill>
                <a:schemeClr val="tx1">
                  <a:lumMod val="75000"/>
                  <a:lumOff val="25000"/>
                </a:schemeClr>
              </a:solidFill>
              <a:sym typeface="微软雅黑" panose="020B0503020204020204" pitchFamily="34" charset="-122"/>
            </a:endParaRPr>
          </a:p>
        </p:txBody>
      </p:sp>
      <p:sp>
        <p:nvSpPr>
          <p:cNvPr id="49" name="Rectangle 1"/>
          <p:cNvSpPr/>
          <p:nvPr/>
        </p:nvSpPr>
        <p:spPr>
          <a:xfrm>
            <a:off x="2533015" y="4234180"/>
            <a:ext cx="2581275" cy="1468755"/>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Rectangle 2"/>
          <p:cNvSpPr/>
          <p:nvPr/>
        </p:nvSpPr>
        <p:spPr>
          <a:xfrm>
            <a:off x="5681980" y="4234815"/>
            <a:ext cx="2762250" cy="1450975"/>
          </a:xfrm>
          <a:prstGeom prst="rect">
            <a:avLst/>
          </a:prstGeom>
          <a:solidFill>
            <a:srgbClr val="333333"/>
          </a:solidFill>
          <a:ln>
            <a:solidFill>
              <a:srgbClr val="05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1" name="Rectangle 3"/>
          <p:cNvSpPr/>
          <p:nvPr/>
        </p:nvSpPr>
        <p:spPr>
          <a:xfrm>
            <a:off x="8830945" y="4234815"/>
            <a:ext cx="2762250" cy="1433830"/>
          </a:xfrm>
          <a:prstGeom prst="rect">
            <a:avLst/>
          </a:prstGeom>
          <a:solidFill>
            <a:srgbClr val="333333"/>
          </a:solidFill>
          <a:ln>
            <a:solidFill>
              <a:srgbClr val="21A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矩形 53"/>
          <p:cNvSpPr/>
          <p:nvPr/>
        </p:nvSpPr>
        <p:spPr>
          <a:xfrm>
            <a:off x="2987675" y="4735830"/>
            <a:ext cx="1671955" cy="431165"/>
          </a:xfrm>
          <a:prstGeom prst="rect">
            <a:avLst/>
          </a:prstGeom>
        </p:spPr>
        <p:txBody>
          <a:bodyPr wrap="none" lIns="91431" tIns="45716" rIns="91431" bIns="45716">
            <a:spAutoFit/>
          </a:bodyPr>
          <a:lstStyle/>
          <a:p>
            <a:pPr algn="ctr"/>
            <a:r>
              <a:rPr lang="en-US" altLang="zh-CN" sz="2200" b="1" dirty="0" smtClean="0">
                <a:solidFill>
                  <a:srgbClr val="FFC000"/>
                </a:solidFill>
                <a:latin typeface="微软雅黑" panose="020B0503020204020204" pitchFamily="34" charset="-122"/>
                <a:ea typeface="微软雅黑" panose="020B0503020204020204" pitchFamily="34" charset="-122"/>
              </a:rPr>
              <a:t>EIQ-ABC</a:t>
            </a:r>
            <a:r>
              <a:rPr lang="zh-CN" altLang="en-US" sz="2200" b="1" dirty="0" smtClean="0">
                <a:solidFill>
                  <a:srgbClr val="FFC000"/>
                </a:solidFill>
                <a:latin typeface="微软雅黑" panose="020B0503020204020204" pitchFamily="34" charset="-122"/>
                <a:ea typeface="微软雅黑" panose="020B0503020204020204" pitchFamily="34" charset="-122"/>
              </a:rPr>
              <a:t>法</a:t>
            </a:r>
            <a:endParaRPr lang="en-US" altLang="zh-CN" sz="2200" b="1" dirty="0">
              <a:solidFill>
                <a:srgbClr val="FFC000"/>
              </a:solidFill>
              <a:latin typeface="微软雅黑" panose="020B0503020204020204" pitchFamily="34" charset="-122"/>
              <a:ea typeface="微软雅黑" panose="020B0503020204020204" pitchFamily="34" charset="-122"/>
            </a:endParaRPr>
          </a:p>
        </p:txBody>
      </p:sp>
      <p:sp>
        <p:nvSpPr>
          <p:cNvPr id="56" name="矩形 55"/>
          <p:cNvSpPr/>
          <p:nvPr/>
        </p:nvSpPr>
        <p:spPr>
          <a:xfrm>
            <a:off x="6124575" y="4752975"/>
            <a:ext cx="1877695" cy="431165"/>
          </a:xfrm>
          <a:prstGeom prst="rect">
            <a:avLst/>
          </a:prstGeom>
        </p:spPr>
        <p:txBody>
          <a:bodyPr wrap="none" lIns="91431" tIns="45716" rIns="91431" bIns="45716">
            <a:spAutoFit/>
          </a:bodyPr>
          <a:lstStyle/>
          <a:p>
            <a:pPr algn="ctr"/>
            <a:r>
              <a:rPr lang="zh-CN" altLang="en-US" sz="2200" b="1" dirty="0" smtClean="0">
                <a:solidFill>
                  <a:srgbClr val="05BAC8"/>
                </a:solidFill>
                <a:latin typeface="微软雅黑" panose="020B0503020204020204" pitchFamily="34" charset="-122"/>
                <a:ea typeface="微软雅黑" panose="020B0503020204020204" pitchFamily="34" charset="-122"/>
              </a:rPr>
              <a:t>混合存储策略</a:t>
            </a:r>
            <a:endParaRPr lang="en-US" altLang="zh-CN" sz="2200" b="1" dirty="0">
              <a:solidFill>
                <a:srgbClr val="05BAC8"/>
              </a:solidFill>
              <a:latin typeface="微软雅黑" panose="020B0503020204020204" pitchFamily="34" charset="-122"/>
              <a:ea typeface="微软雅黑" panose="020B0503020204020204" pitchFamily="34" charset="-122"/>
            </a:endParaRPr>
          </a:p>
        </p:txBody>
      </p:sp>
      <p:sp>
        <p:nvSpPr>
          <p:cNvPr id="58" name="矩形 57"/>
          <p:cNvSpPr/>
          <p:nvPr/>
        </p:nvSpPr>
        <p:spPr>
          <a:xfrm>
            <a:off x="9555480" y="4752975"/>
            <a:ext cx="1313180" cy="431165"/>
          </a:xfrm>
          <a:prstGeom prst="rect">
            <a:avLst/>
          </a:prstGeom>
        </p:spPr>
        <p:txBody>
          <a:bodyPr wrap="none" lIns="91431" tIns="45716" rIns="91431" bIns="45716">
            <a:spAutoFit/>
          </a:bodyPr>
          <a:lstStyle/>
          <a:p>
            <a:pPr algn="ctr"/>
            <a:r>
              <a:rPr lang="zh-CN" altLang="en-US" sz="2200" b="1" dirty="0" smtClean="0">
                <a:solidFill>
                  <a:srgbClr val="21AB82"/>
                </a:solidFill>
                <a:latin typeface="微软雅黑" panose="020B0503020204020204" pitchFamily="34" charset="-122"/>
                <a:ea typeface="微软雅黑" panose="020B0503020204020204" pitchFamily="34" charset="-122"/>
              </a:rPr>
              <a:t>工程代码</a:t>
            </a:r>
            <a:endParaRPr lang="en-US" altLang="zh-CN" sz="2200" b="1" dirty="0">
              <a:solidFill>
                <a:srgbClr val="21A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outVertical)">
                                      <p:cBhvr>
                                        <p:cTn id="15" dur="500"/>
                                        <p:tgtEl>
                                          <p:spTgt spid="53"/>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down)">
                                      <p:cBhvr>
                                        <p:cTn id="2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a:spLocks noChangeArrowheads="1"/>
          </p:cNvSpPr>
          <p:nvPr/>
        </p:nvSpPr>
        <p:spPr bwMode="auto">
          <a:xfrm>
            <a:off x="5958652" y="515424"/>
            <a:ext cx="2068177"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不足与展望</a:t>
            </a:r>
            <a:endParaRPr lang="en-US" altLang="zh-CN"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3" name="组合 12"/>
          <p:cNvGrpSpPr/>
          <p:nvPr/>
        </p:nvGrpSpPr>
        <p:grpSpPr>
          <a:xfrm>
            <a:off x="5334856" y="570216"/>
            <a:ext cx="263341" cy="395013"/>
            <a:chOff x="5284519" y="1508166"/>
            <a:chExt cx="213756" cy="427512"/>
          </a:xfrm>
        </p:grpSpPr>
        <p:cxnSp>
          <p:nvCxnSpPr>
            <p:cNvPr id="14" name="直接连接符 1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2" name="Text Placeholder 3"/>
          <p:cNvSpPr txBox="1"/>
          <p:nvPr/>
        </p:nvSpPr>
        <p:spPr>
          <a:xfrm>
            <a:off x="4217415" y="1868340"/>
            <a:ext cx="2181659" cy="2181659"/>
          </a:xfrm>
          <a:prstGeom prst="ellipse">
            <a:avLst/>
          </a:prstGeom>
          <a:solidFill>
            <a:srgbClr val="152F4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sz="2130" dirty="0"/>
          </a:p>
        </p:txBody>
      </p:sp>
      <p:sp>
        <p:nvSpPr>
          <p:cNvPr id="63" name="Text Placeholder 4"/>
          <p:cNvSpPr txBox="1"/>
          <p:nvPr/>
        </p:nvSpPr>
        <p:spPr>
          <a:xfrm>
            <a:off x="7496922" y="1878874"/>
            <a:ext cx="2181659" cy="2181659"/>
          </a:xfrm>
          <a:prstGeom prst="ellipse">
            <a:avLst/>
          </a:prstGeom>
          <a:solidFill>
            <a:srgbClr val="152F47"/>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sz="2130" dirty="0"/>
          </a:p>
        </p:txBody>
      </p:sp>
      <p:sp>
        <p:nvSpPr>
          <p:cNvPr id="65" name="Right Arrow 10"/>
          <p:cNvSpPr/>
          <p:nvPr/>
        </p:nvSpPr>
        <p:spPr>
          <a:xfrm rot="16200000" flipV="1">
            <a:off x="3844040" y="2688383"/>
            <a:ext cx="923453" cy="623331"/>
          </a:xfrm>
          <a:prstGeom prst="rightArrow">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0"/>
          </a:p>
        </p:txBody>
      </p:sp>
      <p:sp>
        <p:nvSpPr>
          <p:cNvPr id="66" name="Right Arrow 11"/>
          <p:cNvSpPr/>
          <p:nvPr/>
        </p:nvSpPr>
        <p:spPr>
          <a:xfrm rot="16200000" flipV="1">
            <a:off x="7123835" y="2688383"/>
            <a:ext cx="923453" cy="62333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0"/>
          </a:p>
        </p:txBody>
      </p:sp>
      <p:grpSp>
        <p:nvGrpSpPr>
          <p:cNvPr id="76" name="组合 75"/>
          <p:cNvGrpSpPr/>
          <p:nvPr/>
        </p:nvGrpSpPr>
        <p:grpSpPr>
          <a:xfrm>
            <a:off x="3886200" y="4468768"/>
            <a:ext cx="2753625" cy="1538767"/>
            <a:chOff x="1687778" y="4584791"/>
            <a:chExt cx="2343898" cy="992595"/>
          </a:xfrm>
        </p:grpSpPr>
        <p:sp>
          <p:nvSpPr>
            <p:cNvPr id="77" name="文本框 76"/>
            <p:cNvSpPr txBox="1"/>
            <p:nvPr/>
          </p:nvSpPr>
          <p:spPr>
            <a:xfrm>
              <a:off x="1687778" y="4872230"/>
              <a:ext cx="2343898" cy="705156"/>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gn="ctr">
                <a:lnSpc>
                  <a:spcPct val="120000"/>
                </a:lnSpc>
                <a:spcBef>
                  <a:spcPct val="0"/>
                </a:spcBef>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优化方案仅给出单一一种，没有考虑更多方案以进行对比选择。</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文本框 77"/>
            <p:cNvSpPr txBox="1"/>
            <p:nvPr/>
          </p:nvSpPr>
          <p:spPr>
            <a:xfrm>
              <a:off x="2262997" y="4584791"/>
              <a:ext cx="1193457" cy="296969"/>
            </a:xfrm>
            <a:prstGeom prst="rect">
              <a:avLst/>
            </a:prstGeom>
            <a:noFill/>
          </p:spPr>
          <p:txBody>
            <a:bodyPr wrap="non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方案单一</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0" name="文本框 79"/>
          <p:cNvSpPr txBox="1"/>
          <p:nvPr/>
        </p:nvSpPr>
        <p:spPr>
          <a:xfrm>
            <a:off x="4711065" y="2753995"/>
            <a:ext cx="1688465" cy="460375"/>
          </a:xfrm>
          <a:prstGeom prst="rect">
            <a:avLst/>
          </a:prstGeom>
          <a:noFill/>
        </p:spPr>
        <p:txBody>
          <a:bodyPr wrap="square" rtlCol="0">
            <a:spAutoFit/>
          </a:bodyPr>
          <a:lstStyle/>
          <a:p>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方案数量</a:t>
            </a:r>
            <a:endParaRPr lang="zh-CN" altLang="en-US"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021955" y="2753995"/>
            <a:ext cx="1570990" cy="460375"/>
          </a:xfrm>
          <a:prstGeom prst="rect">
            <a:avLst/>
          </a:prstGeom>
          <a:noFill/>
        </p:spPr>
        <p:txBody>
          <a:bodyPr wrap="square" rtlCol="0">
            <a:spAutoFit/>
          </a:bodyPr>
          <a:lstStyle/>
          <a:p>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定位理论</a:t>
            </a:r>
            <a:endParaRPr lang="zh-CN" altLang="en-US"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7496574" y="4468768"/>
            <a:ext cx="2662991" cy="1538767"/>
            <a:chOff x="1687778" y="4584791"/>
            <a:chExt cx="2343898" cy="992595"/>
          </a:xfrm>
        </p:grpSpPr>
        <p:sp>
          <p:nvSpPr>
            <p:cNvPr id="84" name="文本框 83"/>
            <p:cNvSpPr txBox="1"/>
            <p:nvPr/>
          </p:nvSpPr>
          <p:spPr>
            <a:xfrm>
              <a:off x="1687778" y="4872230"/>
              <a:ext cx="2343898" cy="705156"/>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gn="ctr">
                <a:lnSpc>
                  <a:spcPct val="120000"/>
                </a:lnSpc>
                <a:spcBef>
                  <a:spcPct val="0"/>
                </a:spcBef>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可以</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考虑遗传算法对仓位模型进一步优化。</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文本框 84"/>
            <p:cNvSpPr txBox="1"/>
            <p:nvPr/>
          </p:nvSpPr>
          <p:spPr>
            <a:xfrm>
              <a:off x="1974410" y="4584791"/>
              <a:ext cx="1770630" cy="296969"/>
            </a:xfrm>
            <a:prstGeom prst="rect">
              <a:avLst/>
            </a:prstGeom>
            <a:noFill/>
          </p:spPr>
          <p:txBody>
            <a:bodyPr wrap="non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理论依据不足</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62">
                                            <p:bg/>
                                          </p:spTgt>
                                        </p:tgtEl>
                                        <p:attrNameLst>
                                          <p:attrName>style.visibility</p:attrName>
                                        </p:attrNameLst>
                                      </p:cBhvr>
                                      <p:to>
                                        <p:strVal val="visible"/>
                                      </p:to>
                                    </p:set>
                                    <p:animEffect transition="in" filter="fade">
                                      <p:cBhvr>
                                        <p:cTn id="15" dur="750"/>
                                        <p:tgtEl>
                                          <p:spTgt spid="62">
                                            <p:bg/>
                                          </p:spTgt>
                                        </p:tgtEl>
                                      </p:cBhvr>
                                    </p:animEffect>
                                    <p:anim calcmode="lin" valueType="num">
                                      <p:cBhvr>
                                        <p:cTn id="16" dur="750" fill="hold"/>
                                        <p:tgtEl>
                                          <p:spTgt spid="62">
                                            <p:bg/>
                                          </p:spTgt>
                                        </p:tgtEl>
                                        <p:attrNameLst>
                                          <p:attrName>ppt_x</p:attrName>
                                        </p:attrNameLst>
                                      </p:cBhvr>
                                      <p:tavLst>
                                        <p:tav tm="0">
                                          <p:val>
                                            <p:strVal val="#ppt_x"/>
                                          </p:val>
                                        </p:tav>
                                        <p:tav tm="100000">
                                          <p:val>
                                            <p:strVal val="#ppt_x"/>
                                          </p:val>
                                        </p:tav>
                                      </p:tavLst>
                                    </p:anim>
                                    <p:anim calcmode="lin" valueType="num">
                                      <p:cBhvr>
                                        <p:cTn id="17" dur="750" fill="hold"/>
                                        <p:tgtEl>
                                          <p:spTgt spid="62">
                                            <p:bg/>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750"/>
                                        <p:tgtEl>
                                          <p:spTgt spid="65"/>
                                        </p:tgtEl>
                                      </p:cBhvr>
                                    </p:animEffect>
                                    <p:anim calcmode="lin" valueType="num">
                                      <p:cBhvr>
                                        <p:cTn id="21" dur="750" fill="hold"/>
                                        <p:tgtEl>
                                          <p:spTgt spid="65"/>
                                        </p:tgtEl>
                                        <p:attrNameLst>
                                          <p:attrName>ppt_x</p:attrName>
                                        </p:attrNameLst>
                                      </p:cBhvr>
                                      <p:tavLst>
                                        <p:tav tm="0">
                                          <p:val>
                                            <p:strVal val="#ppt_x"/>
                                          </p:val>
                                        </p:tav>
                                        <p:tav tm="100000">
                                          <p:val>
                                            <p:strVal val="#ppt_x"/>
                                          </p:val>
                                        </p:tav>
                                      </p:tavLst>
                                    </p:anim>
                                    <p:anim calcmode="lin" valueType="num">
                                      <p:cBhvr>
                                        <p:cTn id="22" dur="75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300"/>
                                        <p:tgtEl>
                                          <p:spTgt spid="80"/>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wipe(up)">
                                      <p:cBhvr>
                                        <p:cTn id="30" dur="500"/>
                                        <p:tgtEl>
                                          <p:spTgt spid="76"/>
                                        </p:tgtEl>
                                      </p:cBhvr>
                                    </p:animEffect>
                                  </p:childTnLst>
                                </p:cTn>
                              </p:par>
                            </p:childTnLst>
                          </p:cTn>
                        </p:par>
                        <p:par>
                          <p:cTn id="31" fill="hold">
                            <p:stCondLst>
                              <p:cond delay="3000"/>
                            </p:stCondLst>
                            <p:childTnLst>
                              <p:par>
                                <p:cTn id="32" presetID="42" presetClass="entr" presetSubtype="0" fill="hold" grpId="0" nodeType="afterEffect">
                                  <p:stCondLst>
                                    <p:cond delay="0"/>
                                  </p:stCondLst>
                                  <p:childTnLst>
                                    <p:set>
                                      <p:cBhvr>
                                        <p:cTn id="33" dur="1" fill="hold">
                                          <p:stCondLst>
                                            <p:cond delay="0"/>
                                          </p:stCondLst>
                                        </p:cTn>
                                        <p:tgtEl>
                                          <p:spTgt spid="63">
                                            <p:bg/>
                                          </p:spTgt>
                                        </p:tgtEl>
                                        <p:attrNameLst>
                                          <p:attrName>style.visibility</p:attrName>
                                        </p:attrNameLst>
                                      </p:cBhvr>
                                      <p:to>
                                        <p:strVal val="visible"/>
                                      </p:to>
                                    </p:set>
                                    <p:animEffect transition="in" filter="fade">
                                      <p:cBhvr>
                                        <p:cTn id="34" dur="750"/>
                                        <p:tgtEl>
                                          <p:spTgt spid="63">
                                            <p:bg/>
                                          </p:spTgt>
                                        </p:tgtEl>
                                      </p:cBhvr>
                                    </p:animEffect>
                                    <p:anim calcmode="lin" valueType="num">
                                      <p:cBhvr>
                                        <p:cTn id="35" dur="750" fill="hold"/>
                                        <p:tgtEl>
                                          <p:spTgt spid="63">
                                            <p:bg/>
                                          </p:spTgt>
                                        </p:tgtEl>
                                        <p:attrNameLst>
                                          <p:attrName>ppt_x</p:attrName>
                                        </p:attrNameLst>
                                      </p:cBhvr>
                                      <p:tavLst>
                                        <p:tav tm="0">
                                          <p:val>
                                            <p:strVal val="#ppt_x"/>
                                          </p:val>
                                        </p:tav>
                                        <p:tav tm="100000">
                                          <p:val>
                                            <p:strVal val="#ppt_x"/>
                                          </p:val>
                                        </p:tav>
                                      </p:tavLst>
                                    </p:anim>
                                    <p:anim calcmode="lin" valueType="num">
                                      <p:cBhvr>
                                        <p:cTn id="36" dur="750" fill="hold"/>
                                        <p:tgtEl>
                                          <p:spTgt spid="63">
                                            <p:bg/>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750"/>
                                        <p:tgtEl>
                                          <p:spTgt spid="66"/>
                                        </p:tgtEl>
                                      </p:cBhvr>
                                    </p:animEffect>
                                    <p:anim calcmode="lin" valueType="num">
                                      <p:cBhvr>
                                        <p:cTn id="40" dur="750" fill="hold"/>
                                        <p:tgtEl>
                                          <p:spTgt spid="66"/>
                                        </p:tgtEl>
                                        <p:attrNameLst>
                                          <p:attrName>ppt_x</p:attrName>
                                        </p:attrNameLst>
                                      </p:cBhvr>
                                      <p:tavLst>
                                        <p:tav tm="0">
                                          <p:val>
                                            <p:strVal val="#ppt_x"/>
                                          </p:val>
                                        </p:tav>
                                        <p:tav tm="100000">
                                          <p:val>
                                            <p:strVal val="#ppt_x"/>
                                          </p:val>
                                        </p:tav>
                                      </p:tavLst>
                                    </p:anim>
                                    <p:anim calcmode="lin" valueType="num">
                                      <p:cBhvr>
                                        <p:cTn id="41" dur="750" fill="hold"/>
                                        <p:tgtEl>
                                          <p:spTgt spid="66"/>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300"/>
                                        <p:tgtEl>
                                          <p:spTgt spid="81"/>
                                        </p:tgtEl>
                                      </p:cBhvr>
                                    </p:animEffect>
                                  </p:childTnLst>
                                </p:cTn>
                              </p:par>
                            </p:childTnLst>
                          </p:cTn>
                        </p:par>
                        <p:par>
                          <p:cTn id="46" fill="hold">
                            <p:stCondLst>
                              <p:cond delay="4500"/>
                            </p:stCondLst>
                            <p:childTnLst>
                              <p:par>
                                <p:cTn id="47" presetID="22" presetClass="entr" presetSubtype="1" fill="hold" nodeType="after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wipe(up)">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2" grpId="0" animBg="1" uiExpand="1" build="p"/>
      <p:bldP spid="63" grpId="0" animBg="1" uiExpand="1" build="p"/>
      <p:bldP spid="65" grpId="0" animBg="1"/>
      <p:bldP spid="66" grpId="0" animBg="1"/>
      <p:bldP spid="80" grpId="0"/>
      <p:bldP spid="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873647" y="981238"/>
            <a:ext cx="4444706" cy="1107988"/>
          </a:xfrm>
          <a:prstGeom prst="rect">
            <a:avLst/>
          </a:prstGeom>
        </p:spPr>
        <p:txBody>
          <a:bodyPr wrap="square" lIns="91432" tIns="45716" rIns="91432" bIns="45716" anchor="t">
            <a:spAutoFit/>
          </a:bodyPr>
          <a:lstStyle/>
          <a:p>
            <a:pPr algn="ctr" fontAlgn="ctr"/>
            <a:r>
              <a:rPr lang="zh-CN" altLang="en-US" sz="6600" b="1" spc="800" dirty="0">
                <a:solidFill>
                  <a:srgbClr val="152F47"/>
                </a:solidFill>
                <a:latin typeface="微软雅黑" panose="020B0503020204020204" pitchFamily="34" charset="-122"/>
                <a:ea typeface="微软雅黑" panose="020B0503020204020204" pitchFamily="34" charset="-122"/>
              </a:rPr>
              <a:t>谢谢观看</a:t>
            </a:r>
            <a:endParaRPr lang="zh-CN" altLang="en-US" sz="6600" b="1" spc="800" dirty="0">
              <a:solidFill>
                <a:srgbClr val="152F47"/>
              </a:solidFill>
              <a:latin typeface="微软雅黑" panose="020B0503020204020204" pitchFamily="34" charset="-122"/>
              <a:ea typeface="微软雅黑" panose="020B0503020204020204" pitchFamily="34" charset="-122"/>
            </a:endParaRPr>
          </a:p>
        </p:txBody>
      </p:sp>
      <p:sp>
        <p:nvSpPr>
          <p:cNvPr id="27" name="矩形 26"/>
          <p:cNvSpPr/>
          <p:nvPr/>
        </p:nvSpPr>
        <p:spPr>
          <a:xfrm>
            <a:off x="4276090" y="4916170"/>
            <a:ext cx="4041775" cy="735965"/>
          </a:xfrm>
          <a:prstGeom prst="rect">
            <a:avLst/>
          </a:prstGeom>
        </p:spPr>
        <p:txBody>
          <a:bodyPr wrap="square" lIns="91432" tIns="45716" rIns="91432" bIns="45716">
            <a:spAutoFit/>
          </a:bodyPr>
          <a:lstStyle/>
          <a:p>
            <a:pPr algn="ctr">
              <a:lnSpc>
                <a:spcPct val="150000"/>
              </a:lnSpc>
            </a:pP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恳请各位老师批评指正！</a:t>
            </a:r>
            <a:endParaRPr lang="zh-CN" altLang="en-US" sz="28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a:off x="949560" y="374620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a:off x="9903177" y="3857222"/>
            <a:ext cx="706166" cy="6087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1" y="2862140"/>
            <a:ext cx="995083" cy="160384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12"/>
          <p:cNvSpPr/>
          <p:nvPr/>
        </p:nvSpPr>
        <p:spPr>
          <a:xfrm>
            <a:off x="1784512" y="4034039"/>
            <a:ext cx="417476" cy="43194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a:off x="10609343" y="3746200"/>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a:off x="11357048" y="2956269"/>
            <a:ext cx="834952" cy="15097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68" y="4204904"/>
            <a:ext cx="2954656" cy="923330"/>
          </a:xfrm>
          <a:prstGeom prst="rect">
            <a:avLst/>
          </a:prstGeom>
          <a:noFill/>
        </p:spPr>
        <p:txBody>
          <a:bodyPr wrap="none" rtlCol="0">
            <a:spAutoFit/>
          </a:bodyPr>
          <a:lstStyle/>
          <a:p>
            <a:pPr algn="ctr"/>
            <a:r>
              <a:rPr lang="zh-CN" altLang="en-US" sz="5400" b="1" dirty="0" smtClean="0">
                <a:solidFill>
                  <a:srgbClr val="152F47"/>
                </a:solidFill>
                <a:latin typeface="微软雅黑" panose="020B0503020204020204" pitchFamily="34" charset="-122"/>
                <a:ea typeface="微软雅黑" panose="020B0503020204020204" pitchFamily="34" charset="-122"/>
              </a:rPr>
              <a:t>项目简介</a:t>
            </a:r>
            <a:endParaRPr lang="zh-CN" altLang="en-US" sz="5400" b="1" dirty="0">
              <a:solidFill>
                <a:srgbClr val="152F47"/>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第一部分</a:t>
            </a:r>
            <a:endParaRPr lang="zh-CN" altLang="en-US" sz="2800" dirty="0">
              <a:solidFill>
                <a:srgbClr val="152F47"/>
              </a:solidFill>
            </a:endParaRP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399249" y="3022943"/>
            <a:ext cx="1402080" cy="82994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400" dirty="0" smtClean="0">
                <a:solidFill>
                  <a:schemeClr val="bg1">
                    <a:lumMod val="95000"/>
                  </a:schemeClr>
                </a:solidFill>
              </a:rPr>
              <a:t>仓储作业</a:t>
            </a:r>
            <a:endParaRPr lang="en-US" altLang="zh-CN" sz="2400" dirty="0" smtClean="0">
              <a:solidFill>
                <a:schemeClr val="bg1">
                  <a:lumMod val="95000"/>
                </a:schemeClr>
              </a:solidFill>
            </a:endParaRPr>
          </a:p>
          <a:p>
            <a:r>
              <a:rPr lang="zh-CN" altLang="en-US" sz="2400" dirty="0" smtClean="0">
                <a:solidFill>
                  <a:schemeClr val="bg1">
                    <a:lumMod val="95000"/>
                  </a:schemeClr>
                </a:solidFill>
              </a:rPr>
              <a:t>规则分析</a:t>
            </a:r>
            <a:endParaRPr lang="zh-CN" altLang="en-US" sz="2400" dirty="0" smtClean="0">
              <a:solidFill>
                <a:schemeClr val="bg1">
                  <a:lumMod val="95000"/>
                </a:schemeClr>
              </a:solidFill>
            </a:endParaRPr>
          </a:p>
        </p:txBody>
      </p:sp>
      <p:sp>
        <p:nvSpPr>
          <p:cNvPr id="31" name="等腰三角形 30"/>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3131965" y="1699691"/>
            <a:ext cx="140208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400" dirty="0" smtClean="0">
                <a:solidFill>
                  <a:schemeClr val="bg1">
                    <a:lumMod val="95000"/>
                  </a:schemeClr>
                </a:solidFill>
              </a:rPr>
              <a:t>布局现状</a:t>
            </a:r>
            <a:endParaRPr lang="zh-CN" altLang="en-US" sz="2400" dirty="0" smtClean="0">
              <a:solidFill>
                <a:schemeClr val="bg1">
                  <a:lumMod val="95000"/>
                </a:schemeClr>
              </a:solidFill>
            </a:endParaRPr>
          </a:p>
        </p:txBody>
      </p:sp>
      <p:sp>
        <p:nvSpPr>
          <p:cNvPr id="60" name="文本框 59"/>
          <p:cNvSpPr txBox="1"/>
          <p:nvPr/>
        </p:nvSpPr>
        <p:spPr>
          <a:xfrm>
            <a:off x="2747855" y="3972548"/>
            <a:ext cx="170688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400" dirty="0" smtClean="0">
                <a:solidFill>
                  <a:schemeClr val="bg1">
                    <a:lumMod val="95000"/>
                  </a:schemeClr>
                </a:solidFill>
              </a:rPr>
              <a:t>存在的问题</a:t>
            </a:r>
            <a:endParaRPr lang="zh-CN" altLang="en-US" sz="2400" dirty="0" smtClean="0">
              <a:solidFill>
                <a:schemeClr val="bg1">
                  <a:lumMod val="95000"/>
                </a:schemeClr>
              </a:solidFill>
            </a:endParaRPr>
          </a:p>
        </p:txBody>
      </p:sp>
      <p:sp>
        <p:nvSpPr>
          <p:cNvPr id="36" name="等腰三角形 35"/>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14:flip dir="r"/>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738813" y="1419337"/>
            <a:ext cx="8460430"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30000"/>
              </a:lnSpc>
              <a:spcBef>
                <a:spcPct val="0"/>
              </a:spcBef>
              <a:buNone/>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钢晨物流园室外仓储堆场共</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个，总面积约</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35000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平方米，仓储能力</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万吨，螺纹钢全部堆存于</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号堆场</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smtClean="0">
                <a:solidFill>
                  <a:schemeClr val="tx1">
                    <a:lumMod val="75000"/>
                    <a:lumOff val="25000"/>
                  </a:schemeClr>
                </a:solidFill>
                <a:cs typeface="Arial" panose="020B0604020202020204" pitchFamily="34" charset="0"/>
              </a:rPr>
              <a:t>布局现状</a:t>
            </a:r>
            <a:endParaRPr lang="zh-CN" altLang="en-US" sz="2935" b="1" dirty="0">
              <a:solidFill>
                <a:schemeClr val="tx1">
                  <a:lumMod val="75000"/>
                  <a:lumOff val="25000"/>
                </a:schemeClr>
              </a:solidFill>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395525" y="2454442"/>
            <a:ext cx="5147564" cy="3496503"/>
          </a:xfrm>
          <a:prstGeom prst="rect">
            <a:avLst/>
          </a:prstGeom>
          <a:blipFill>
            <a:blip r:embed="rId1"/>
            <a:srcRect/>
            <a:stretch>
              <a:fillRect/>
            </a:stretch>
          </a:blipFill>
          <a:ln>
            <a:solidFill>
              <a:srgbClr val="152F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rot="858260">
            <a:off x="5649978" y="3906664"/>
            <a:ext cx="3069020" cy="13191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3"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58652" y="515424"/>
            <a:ext cx="2454500"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smtClean="0">
                <a:solidFill>
                  <a:schemeClr val="tx1">
                    <a:lumMod val="75000"/>
                    <a:lumOff val="25000"/>
                  </a:schemeClr>
                </a:solidFill>
                <a:cs typeface="Arial" panose="020B0604020202020204" pitchFamily="34" charset="0"/>
              </a:rPr>
              <a:t>仓储作业规则</a:t>
            </a:r>
            <a:endParaRPr lang="zh-CN" altLang="en-US" sz="2935" b="1" dirty="0">
              <a:solidFill>
                <a:schemeClr val="tx1">
                  <a:lumMod val="75000"/>
                  <a:lumOff val="25000"/>
                </a:schemeClr>
              </a:solidFill>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902450" y="2023745"/>
            <a:ext cx="4160520" cy="1191895"/>
            <a:chOff x="10870" y="3187"/>
            <a:chExt cx="6552" cy="1877"/>
          </a:xfrm>
        </p:grpSpPr>
        <p:sp>
          <p:nvSpPr>
            <p:cNvPr id="66" name="矩形 47"/>
            <p:cNvSpPr>
              <a:spLocks noChangeArrowheads="1"/>
            </p:cNvSpPr>
            <p:nvPr/>
          </p:nvSpPr>
          <p:spPr bwMode="auto">
            <a:xfrm>
              <a:off x="10870" y="4204"/>
              <a:ext cx="6553"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占地尺寸由螺纹钢长度决定</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10870" y="3187"/>
              <a:ext cx="2973" cy="789"/>
              <a:chOff x="10870" y="3187"/>
              <a:chExt cx="2973" cy="789"/>
            </a:xfrm>
          </p:grpSpPr>
          <p:sp>
            <p:nvSpPr>
              <p:cNvPr id="67" name="矩形 3"/>
              <p:cNvSpPr>
                <a:spLocks noChangeArrowheads="1"/>
              </p:cNvSpPr>
              <p:nvPr/>
            </p:nvSpPr>
            <p:spPr bwMode="auto">
              <a:xfrm>
                <a:off x="10870" y="3187"/>
                <a:ext cx="1654"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400" b="1"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井字形</a:t>
                </a:r>
                <a:endParaRPr lang="zh-CN" altLang="en-US" sz="2400" b="1"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8" name="矩形 67"/>
              <p:cNvSpPr/>
              <p:nvPr/>
            </p:nvSpPr>
            <p:spPr>
              <a:xfrm>
                <a:off x="10963" y="3912"/>
                <a:ext cx="945" cy="64"/>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69" name="矩形 68"/>
              <p:cNvSpPr/>
              <p:nvPr/>
            </p:nvSpPr>
            <p:spPr>
              <a:xfrm>
                <a:off x="11931" y="3912"/>
                <a:ext cx="1913" cy="64"/>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grpSp>
      </p:grpSp>
      <p:grpSp>
        <p:nvGrpSpPr>
          <p:cNvPr id="4" name="组合 3"/>
          <p:cNvGrpSpPr/>
          <p:nvPr/>
        </p:nvGrpSpPr>
        <p:grpSpPr>
          <a:xfrm>
            <a:off x="2973705" y="4827905"/>
            <a:ext cx="4160520" cy="1577340"/>
            <a:chOff x="10844" y="6139"/>
            <a:chExt cx="6552" cy="2484"/>
          </a:xfrm>
        </p:grpSpPr>
        <p:sp>
          <p:nvSpPr>
            <p:cNvPr id="70" name="矩形 47"/>
            <p:cNvSpPr>
              <a:spLocks noChangeArrowheads="1"/>
            </p:cNvSpPr>
            <p:nvPr/>
          </p:nvSpPr>
          <p:spPr bwMode="auto">
            <a:xfrm>
              <a:off x="10844" y="7007"/>
              <a:ext cx="6553"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占地尺寸由螺纹钢长度与底层宽度决定</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矩形 3"/>
            <p:cNvSpPr>
              <a:spLocks noChangeArrowheads="1"/>
            </p:cNvSpPr>
            <p:nvPr/>
          </p:nvSpPr>
          <p:spPr bwMode="auto">
            <a:xfrm>
              <a:off x="10870" y="6139"/>
              <a:ext cx="1574"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一</a:t>
              </a:r>
              <a:r>
                <a:rPr lang="zh-CN" altLang="en-US" sz="2400" b="1"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字形</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2" name="矩形 71"/>
            <p:cNvSpPr/>
            <p:nvPr/>
          </p:nvSpPr>
          <p:spPr>
            <a:xfrm>
              <a:off x="10963" y="6864"/>
              <a:ext cx="945" cy="64"/>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73" name="矩形 72"/>
            <p:cNvSpPr/>
            <p:nvPr/>
          </p:nvSpPr>
          <p:spPr>
            <a:xfrm>
              <a:off x="11931" y="6864"/>
              <a:ext cx="1913" cy="64"/>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grpSp>
      <p:sp>
        <p:nvSpPr>
          <p:cNvPr id="3" name="矩形 2"/>
          <p:cNvSpPr/>
          <p:nvPr/>
        </p:nvSpPr>
        <p:spPr>
          <a:xfrm>
            <a:off x="2973705" y="1477010"/>
            <a:ext cx="3288030" cy="2932430"/>
          </a:xfrm>
          <a:prstGeom prst="rect">
            <a:avLst/>
          </a:prstGeom>
          <a:blipFill>
            <a:blip r:embed="rId1"/>
            <a:srcRect/>
            <a:stretch>
              <a:fillRect/>
            </a:stretch>
          </a:blipFill>
          <a:ln>
            <a:solidFill>
              <a:srgbClr val="152F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t="7038" b="4692"/>
          <a:stretch>
            <a:fillRect/>
          </a:stretch>
        </p:blipFill>
        <p:spPr>
          <a:xfrm>
            <a:off x="7576185" y="3544570"/>
            <a:ext cx="3710305" cy="3002915"/>
          </a:xfrm>
          <a:prstGeom prst="rect">
            <a:avLst/>
          </a:prstGeom>
          <a:ln>
            <a:solidFill>
              <a:schemeClr val="bg2">
                <a:lumMod val="10000"/>
                <a:alpha val="98000"/>
              </a:schemeClr>
            </a:solidFill>
          </a:ln>
        </p:spPr>
      </p:pic>
    </p:spTree>
  </p:cSld>
  <p:clrMapOvr>
    <a:masterClrMapping/>
  </p:clrMapOvr>
  <mc:AlternateContent xmlns:mc="http://schemas.openxmlformats.org/markup-compatibility/2006">
    <mc:Choice xmlns:p14="http://schemas.microsoft.com/office/powerpoint/2010/main" Requires="p14">
      <p:transition>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500"/>
                                        <p:tgtEl>
                                          <p:spTgt spid="3"/>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par>
                          <p:cTn id="24" fill="hold">
                            <p:stCondLst>
                              <p:cond delay="2500"/>
                            </p:stCondLst>
                            <p:childTnLst>
                              <p:par>
                                <p:cTn id="25" presetID="18" presetClass="entr" presetSubtype="12"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621973" y="1382993"/>
            <a:ext cx="8460430"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ct val="200000"/>
              </a:lnSpc>
              <a:spcBef>
                <a:spcPct val="0"/>
              </a:spcBef>
              <a:buFont typeface="Arial" panose="020B0604020202020204" pitchFamily="34" charset="0"/>
              <a:buChar char="•"/>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同一货场可放不同单品，同一仓位只能放一种单品</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200000"/>
              </a:lnSpc>
              <a:spcBef>
                <a:spcPct val="0"/>
              </a:spcBef>
              <a:buFont typeface="Arial" panose="020B0604020202020204" pitchFamily="34" charset="0"/>
              <a:buChar char="•"/>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对于一个仓位中的货物，入库批次相同</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200000"/>
              </a:lnSpc>
              <a:spcBef>
                <a:spcPct val="0"/>
              </a:spcBef>
              <a:buFont typeface="Arial" panose="020B0604020202020204" pitchFamily="34" charset="0"/>
              <a:buChar char="•"/>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仓位间隔</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0.8</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米</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200000"/>
              </a:lnSpc>
              <a:spcBef>
                <a:spcPct val="0"/>
              </a:spcBef>
              <a:buFont typeface="Arial" panose="020B0604020202020204" pitchFamily="34" charset="0"/>
              <a:buChar char="•"/>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入库车辆装载一种单品，出库车辆装载多种单品，车辆不同时进行两种作业</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200000"/>
              </a:lnSpc>
              <a:spcBef>
                <a:spcPct val="0"/>
              </a:spcBef>
              <a:buFont typeface="Arial" panose="020B0604020202020204" pitchFamily="34" charset="0"/>
              <a:buChar char="•"/>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车辆装载原则：上小下大</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200000"/>
              </a:lnSpc>
              <a:spcBef>
                <a:spcPct val="0"/>
              </a:spcBef>
              <a:buFont typeface="Arial" panose="020B0604020202020204" pitchFamily="34" charset="0"/>
              <a:buChar char="•"/>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出入库原则：先进先出</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矩形 3"/>
          <p:cNvSpPr>
            <a:spLocks noChangeArrowheads="1"/>
          </p:cNvSpPr>
          <p:nvPr/>
        </p:nvSpPr>
        <p:spPr bwMode="auto">
          <a:xfrm>
            <a:off x="5958652" y="515424"/>
            <a:ext cx="2454500"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smtClean="0">
                <a:solidFill>
                  <a:schemeClr val="tx1">
                    <a:lumMod val="75000"/>
                    <a:lumOff val="25000"/>
                  </a:schemeClr>
                </a:solidFill>
                <a:cs typeface="Arial" panose="020B0604020202020204" pitchFamily="34" charset="0"/>
              </a:rPr>
              <a:t>仓储作业规则</a:t>
            </a:r>
            <a:endParaRPr lang="zh-CN" altLang="en-US" sz="2935" b="1" dirty="0">
              <a:solidFill>
                <a:schemeClr val="tx1">
                  <a:lumMod val="75000"/>
                  <a:lumOff val="25000"/>
                </a:schemeClr>
              </a:solidFill>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5706673" y="1609841"/>
            <a:ext cx="1302980" cy="1302141"/>
          </a:xfrm>
          <a:prstGeom prst="ellipse">
            <a:avLst/>
          </a:prstGeom>
          <a:solidFill>
            <a:srgbClr val="333333"/>
          </a:solidFill>
          <a:ln>
            <a:noFill/>
          </a:ln>
        </p:spPr>
        <p:txBody>
          <a:bodyPr vert="horz" wrap="square" lIns="75493" tIns="37746" rIns="75493" bIns="37746" numCol="1" anchor="ctr" anchorCtr="0" compatLnSpc="1"/>
          <a:lstStyle/>
          <a:p>
            <a:pPr algn="ctr"/>
            <a:r>
              <a:rPr lang="zh-CN" altLang="en-US" sz="2400" b="1" dirty="0">
                <a:solidFill>
                  <a:srgbClr val="FFC000"/>
                </a:solidFill>
                <a:latin typeface="微软雅黑" panose="020B0503020204020204" pitchFamily="34" charset="-122"/>
                <a:ea typeface="微软雅黑" panose="020B0503020204020204" pitchFamily="34" charset="-122"/>
              </a:rPr>
              <a:t>主要</a:t>
            </a:r>
            <a:endParaRPr lang="en-US" altLang="zh-CN" sz="2400" b="1" dirty="0">
              <a:solidFill>
                <a:srgbClr val="FFC000"/>
              </a:solidFill>
              <a:latin typeface="微软雅黑" panose="020B0503020204020204" pitchFamily="34" charset="-122"/>
              <a:ea typeface="微软雅黑" panose="020B0503020204020204" pitchFamily="34" charset="-122"/>
            </a:endParaRPr>
          </a:p>
          <a:p>
            <a:pPr algn="ctr"/>
            <a:r>
              <a:rPr lang="zh-CN" altLang="en-US" sz="2400" b="1" dirty="0">
                <a:solidFill>
                  <a:srgbClr val="FFC000"/>
                </a:solidFill>
                <a:latin typeface="微软雅黑" panose="020B0503020204020204" pitchFamily="34" charset="-122"/>
                <a:ea typeface="微软雅黑" panose="020B0503020204020204" pitchFamily="34" charset="-122"/>
              </a:rPr>
              <a:t>问题</a:t>
            </a:r>
            <a:endParaRPr lang="zh-CN" altLang="en-US" sz="2400" b="1" dirty="0">
              <a:solidFill>
                <a:srgbClr val="FFC000"/>
              </a:solidFill>
              <a:latin typeface="微软雅黑" panose="020B0503020204020204" pitchFamily="34" charset="-122"/>
              <a:ea typeface="微软雅黑" panose="020B0503020204020204" pitchFamily="34" charset="-122"/>
            </a:endParaRPr>
          </a:p>
        </p:txBody>
      </p:sp>
      <p:sp>
        <p:nvSpPr>
          <p:cNvPr id="7" name="Line 23"/>
          <p:cNvSpPr>
            <a:spLocks noChangeShapeType="1"/>
          </p:cNvSpPr>
          <p:nvPr/>
        </p:nvSpPr>
        <p:spPr bwMode="auto">
          <a:xfrm flipH="1">
            <a:off x="2588604" y="2270987"/>
            <a:ext cx="3162941" cy="0"/>
          </a:xfrm>
          <a:prstGeom prst="line">
            <a:avLst/>
          </a:prstGeom>
          <a:noFill/>
          <a:ln w="5" cap="flat">
            <a:solidFill>
              <a:srgbClr val="333333"/>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8" name="Freeform 24"/>
          <p:cNvSpPr>
            <a:spLocks noEditPoints="1"/>
          </p:cNvSpPr>
          <p:nvPr/>
        </p:nvSpPr>
        <p:spPr bwMode="auto">
          <a:xfrm>
            <a:off x="4584791" y="2092974"/>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1" name="Freeform 25"/>
          <p:cNvSpPr>
            <a:spLocks noEditPoints="1"/>
          </p:cNvSpPr>
          <p:nvPr/>
        </p:nvSpPr>
        <p:spPr bwMode="auto">
          <a:xfrm>
            <a:off x="3232590" y="2092974"/>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3" name="Freeform 27"/>
          <p:cNvSpPr/>
          <p:nvPr/>
        </p:nvSpPr>
        <p:spPr bwMode="auto">
          <a:xfrm>
            <a:off x="4670477" y="2334445"/>
            <a:ext cx="2113806" cy="1795229"/>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4" name="Freeform 28"/>
          <p:cNvSpPr/>
          <p:nvPr/>
        </p:nvSpPr>
        <p:spPr bwMode="auto">
          <a:xfrm>
            <a:off x="3329786" y="2334259"/>
            <a:ext cx="3454497" cy="3105249"/>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21" name="TextBox 20"/>
          <p:cNvSpPr txBox="1"/>
          <p:nvPr/>
        </p:nvSpPr>
        <p:spPr>
          <a:xfrm>
            <a:off x="6918325" y="3332480"/>
            <a:ext cx="4912995" cy="960755"/>
          </a:xfrm>
          <a:prstGeom prst="rect">
            <a:avLst/>
          </a:prstGeom>
          <a:noFill/>
        </p:spPr>
        <p:txBody>
          <a:bodyPr wrap="square" lIns="75493" tIns="37746" rIns="75493" bIns="37746" rtlCol="0">
            <a:spAutoFit/>
          </a:bodyPr>
          <a:lstStyle/>
          <a:p>
            <a:pPr>
              <a:lnSpc>
                <a:spcPct val="120000"/>
              </a:lnSpc>
              <a:spcBef>
                <a:spcPct val="0"/>
              </a:spcBef>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优化堆码</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布局，</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如何</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选择</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不同货品仓位位置并分配仓位</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数量</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7009130" y="4678680"/>
            <a:ext cx="4822190" cy="960755"/>
          </a:xfrm>
          <a:prstGeom prst="rect">
            <a:avLst/>
          </a:prstGeom>
          <a:noFill/>
        </p:spPr>
        <p:txBody>
          <a:bodyPr wrap="square" lIns="75493" tIns="37746" rIns="75493" bIns="37746" rtlCol="0">
            <a:spAutoFit/>
          </a:bodyPr>
          <a:lstStyle/>
          <a:p>
            <a:pPr>
              <a:lnSpc>
                <a:spcPct val="120000"/>
              </a:lnSpc>
              <a:spcBef>
                <a:spcPct val="0"/>
              </a:spcBef>
              <a:buNone/>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园区内出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入库</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作业的交通</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规划</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，如何简化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并</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疏通车辆流转路径</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3"/>
          <p:cNvSpPr>
            <a:spLocks noChangeArrowheads="1"/>
          </p:cNvSpPr>
          <p:nvPr/>
        </p:nvSpPr>
        <p:spPr bwMode="auto">
          <a:xfrm>
            <a:off x="5958652"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主要问题</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7" name="组合 16"/>
          <p:cNvGrpSpPr/>
          <p:nvPr/>
        </p:nvGrpSpPr>
        <p:grpSpPr>
          <a:xfrm>
            <a:off x="5334856" y="570216"/>
            <a:ext cx="263341" cy="395013"/>
            <a:chOff x="5284519" y="1508166"/>
            <a:chExt cx="213756" cy="427512"/>
          </a:xfrm>
        </p:grpSpPr>
        <p:cxnSp>
          <p:nvCxnSpPr>
            <p:cNvPr id="24" name="直接连接符 2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360"/>
                                          </p:val>
                                        </p:tav>
                                        <p:tav tm="100000">
                                          <p:val>
                                            <p:fltVal val="0"/>
                                          </p:val>
                                        </p:tav>
                                      </p:tavLst>
                                    </p:anim>
                                    <p:animEffect transition="in" filter="fade">
                                      <p:cBhvr>
                                        <p:cTn id="28" dur="500"/>
                                        <p:tgtEl>
                                          <p:spTgt spid="8"/>
                                        </p:tgtEl>
                                      </p:cBhvr>
                                    </p:animEffect>
                                  </p:childTnLst>
                                </p:cTn>
                              </p:par>
                              <p:par>
                                <p:cTn id="29" presetID="49" presetClass="entr" presetSubtype="0" decel="100000" fill="hold" grpId="0" nodeType="withEffect">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 calcmode="lin" valueType="num">
                                      <p:cBhvr>
                                        <p:cTn id="33" dur="500" fill="hold"/>
                                        <p:tgtEl>
                                          <p:spTgt spid="11"/>
                                        </p:tgtEl>
                                        <p:attrNameLst>
                                          <p:attrName>style.rotation</p:attrName>
                                        </p:attrNameLst>
                                      </p:cBhvr>
                                      <p:tavLst>
                                        <p:tav tm="0">
                                          <p:val>
                                            <p:fltVal val="360"/>
                                          </p:val>
                                        </p:tav>
                                        <p:tav tm="100000">
                                          <p:val>
                                            <p:fltVal val="0"/>
                                          </p:val>
                                        </p:tav>
                                      </p:tavLst>
                                    </p:anim>
                                    <p:animEffect transition="in" filter="fade">
                                      <p:cBhvr>
                                        <p:cTn id="34" dur="500"/>
                                        <p:tgtEl>
                                          <p:spTgt spid="11"/>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bldLvl="0" animBg="1"/>
      <p:bldP spid="14" grpId="0" animBg="1"/>
      <p:bldP spid="21" grpId="0"/>
      <p:bldP spid="22"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0" y="4204904"/>
            <a:ext cx="2954656" cy="92333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数据分析</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第二部分</a:t>
            </a:r>
            <a:endParaRPr lang="zh-CN" altLang="en-US" sz="2800" dirty="0">
              <a:solidFill>
                <a:srgbClr val="152F47"/>
              </a:solidFill>
            </a:endParaRPr>
          </a:p>
        </p:txBody>
      </p:sp>
      <p:grpSp>
        <p:nvGrpSpPr>
          <p:cNvPr id="2" name="组合 1"/>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17" name="等腰三角形 1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564019" y="2424386"/>
            <a:ext cx="131826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400" dirty="0" smtClean="0">
                <a:solidFill>
                  <a:schemeClr val="bg1">
                    <a:lumMod val="95000"/>
                  </a:schemeClr>
                </a:solidFill>
              </a:rPr>
              <a:t>EIQ</a:t>
            </a:r>
            <a:r>
              <a:rPr lang="zh-CN" altLang="en-US" sz="2400" dirty="0" smtClean="0">
                <a:solidFill>
                  <a:schemeClr val="bg1">
                    <a:lumMod val="95000"/>
                  </a:schemeClr>
                </a:solidFill>
              </a:rPr>
              <a:t>分析</a:t>
            </a:r>
            <a:endParaRPr lang="zh-CN" altLang="en-US" sz="2400" dirty="0" smtClean="0">
              <a:solidFill>
                <a:schemeClr val="bg1">
                  <a:lumMod val="95000"/>
                </a:schemeClr>
              </a:solidFill>
            </a:endParaRPr>
          </a:p>
        </p:txBody>
      </p:sp>
      <p:sp>
        <p:nvSpPr>
          <p:cNvPr id="55" name="文本框 54"/>
          <p:cNvSpPr txBox="1"/>
          <p:nvPr/>
        </p:nvSpPr>
        <p:spPr>
          <a:xfrm>
            <a:off x="2942940" y="3099451"/>
            <a:ext cx="114427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en-US" altLang="zh-CN" sz="2400" dirty="0" smtClean="0">
                <a:solidFill>
                  <a:schemeClr val="bg1">
                    <a:lumMod val="95000"/>
                  </a:schemeClr>
                </a:solidFill>
              </a:rPr>
              <a:t>IQ</a:t>
            </a:r>
            <a:r>
              <a:rPr lang="zh-CN" altLang="en-US" sz="2400" dirty="0" smtClean="0">
                <a:solidFill>
                  <a:schemeClr val="bg1">
                    <a:lumMod val="95000"/>
                  </a:schemeClr>
                </a:solidFill>
              </a:rPr>
              <a:t>分析</a:t>
            </a:r>
            <a:endParaRPr lang="zh-CN" altLang="en-US" sz="2400" dirty="0" smtClean="0">
              <a:solidFill>
                <a:schemeClr val="bg1">
                  <a:lumMod val="95000"/>
                </a:schemeClr>
              </a:solidFill>
            </a:endParaRPr>
          </a:p>
        </p:txBody>
      </p:sp>
      <p:sp>
        <p:nvSpPr>
          <p:cNvPr id="56" name="文本框 55"/>
          <p:cNvSpPr txBox="1"/>
          <p:nvPr/>
        </p:nvSpPr>
        <p:spPr>
          <a:xfrm>
            <a:off x="2339803" y="4649051"/>
            <a:ext cx="1106170" cy="46037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chemeClr val="bg1">
                    <a:lumMod val="95000"/>
                  </a:schemeClr>
                </a:solidFill>
              </a:rPr>
              <a:t>IK</a:t>
            </a:r>
            <a:r>
              <a:rPr lang="zh-CN" altLang="en-US" sz="2400" dirty="0" smtClean="0">
                <a:solidFill>
                  <a:schemeClr val="bg1">
                    <a:lumMod val="95000"/>
                  </a:schemeClr>
                </a:solidFill>
              </a:rPr>
              <a:t>分析</a:t>
            </a:r>
            <a:endParaRPr lang="zh-CN" altLang="en-US" sz="2400" dirty="0" smtClean="0">
              <a:solidFill>
                <a:schemeClr val="bg1">
                  <a:lumMod val="95000"/>
                </a:schemeClr>
              </a:solidFill>
            </a:endParaRPr>
          </a:p>
        </p:txBody>
      </p:sp>
      <p:sp>
        <p:nvSpPr>
          <p:cNvPr id="32" name="等腰三角形 31"/>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flip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 calcmode="lin" valueType="num">
                                      <p:cBhvr>
                                        <p:cTn id="29" dur="500" fill="hold"/>
                                        <p:tgtEl>
                                          <p:spTgt spid="54"/>
                                        </p:tgtEl>
                                        <p:attrNameLst>
                                          <p:attrName>style.rotation</p:attrName>
                                        </p:attrNameLst>
                                      </p:cBhvr>
                                      <p:tavLst>
                                        <p:tav tm="0">
                                          <p:val>
                                            <p:fltVal val="360"/>
                                          </p:val>
                                        </p:tav>
                                        <p:tav tm="100000">
                                          <p:val>
                                            <p:fltVal val="0"/>
                                          </p:val>
                                        </p:tav>
                                      </p:tavLst>
                                    </p:anim>
                                    <p:animEffect transition="in" filter="fade">
                                      <p:cBhvr>
                                        <p:cTn id="30" dur="500"/>
                                        <p:tgtEl>
                                          <p:spTgt spid="54"/>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ppt_w</p:attrName>
                                        </p:attrNameLst>
                                      </p:cBhvr>
                                      <p:tavLst>
                                        <p:tav tm="0">
                                          <p:val>
                                            <p:fltVal val="0"/>
                                          </p:val>
                                        </p:tav>
                                        <p:tav tm="100000">
                                          <p:val>
                                            <p:strVal val="#ppt_w"/>
                                          </p:val>
                                        </p:tav>
                                      </p:tavLst>
                                    </p:anim>
                                    <p:anim calcmode="lin" valueType="num">
                                      <p:cBhvr>
                                        <p:cTn id="34" dur="500" fill="hold"/>
                                        <p:tgtEl>
                                          <p:spTgt spid="53"/>
                                        </p:tgtEl>
                                        <p:attrNameLst>
                                          <p:attrName>ppt_h</p:attrName>
                                        </p:attrNameLst>
                                      </p:cBhvr>
                                      <p:tavLst>
                                        <p:tav tm="0">
                                          <p:val>
                                            <p:fltVal val="0"/>
                                          </p:val>
                                        </p:tav>
                                        <p:tav tm="100000">
                                          <p:val>
                                            <p:strVal val="#ppt_h"/>
                                          </p:val>
                                        </p:tav>
                                      </p:tavLst>
                                    </p:anim>
                                    <p:anim calcmode="lin" valueType="num">
                                      <p:cBhvr>
                                        <p:cTn id="35" dur="500" fill="hold"/>
                                        <p:tgtEl>
                                          <p:spTgt spid="53"/>
                                        </p:tgtEl>
                                        <p:attrNameLst>
                                          <p:attrName>style.rotation</p:attrName>
                                        </p:attrNameLst>
                                      </p:cBhvr>
                                      <p:tavLst>
                                        <p:tav tm="0">
                                          <p:val>
                                            <p:fltVal val="360"/>
                                          </p:val>
                                        </p:tav>
                                        <p:tav tm="100000">
                                          <p:val>
                                            <p:fltVal val="0"/>
                                          </p:val>
                                        </p:tav>
                                      </p:tavLst>
                                    </p:anim>
                                    <p:animEffect transition="in" filter="fade">
                                      <p:cBhvr>
                                        <p:cTn id="36" dur="500"/>
                                        <p:tgtEl>
                                          <p:spTgt spid="53"/>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 calcmode="lin" valueType="num">
                                      <p:cBhvr>
                                        <p:cTn id="42" dur="500" fill="hold"/>
                                        <p:tgtEl>
                                          <p:spTgt spid="55"/>
                                        </p:tgtEl>
                                        <p:attrNameLst>
                                          <p:attrName>style.rotation</p:attrName>
                                        </p:attrNameLst>
                                      </p:cBhvr>
                                      <p:tavLst>
                                        <p:tav tm="0">
                                          <p:val>
                                            <p:fltVal val="360"/>
                                          </p:val>
                                        </p:tav>
                                        <p:tav tm="100000">
                                          <p:val>
                                            <p:fltVal val="0"/>
                                          </p:val>
                                        </p:tav>
                                      </p:tavLst>
                                    </p:anim>
                                    <p:animEffect transition="in" filter="fade">
                                      <p:cBhvr>
                                        <p:cTn id="43" dur="500"/>
                                        <p:tgtEl>
                                          <p:spTgt spid="55"/>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 calcmode="lin" valueType="num">
                                      <p:cBhvr>
                                        <p:cTn id="48" dur="500" fill="hold"/>
                                        <p:tgtEl>
                                          <p:spTgt spid="24"/>
                                        </p:tgtEl>
                                        <p:attrNameLst>
                                          <p:attrName>style.rotation</p:attrName>
                                        </p:attrNameLst>
                                      </p:cBhvr>
                                      <p:tavLst>
                                        <p:tav tm="0">
                                          <p:val>
                                            <p:fltVal val="360"/>
                                          </p:val>
                                        </p:tav>
                                        <p:tav tm="100000">
                                          <p:val>
                                            <p:fltVal val="0"/>
                                          </p:val>
                                        </p:tav>
                                      </p:tavLst>
                                    </p:anim>
                                    <p:animEffect transition="in" filter="fade">
                                      <p:cBhvr>
                                        <p:cTn id="49" dur="500"/>
                                        <p:tgtEl>
                                          <p:spTgt spid="24"/>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anim calcmode="lin" valueType="num">
                                      <p:cBhvr>
                                        <p:cTn id="55" dur="500" fill="hold"/>
                                        <p:tgtEl>
                                          <p:spTgt spid="56"/>
                                        </p:tgtEl>
                                        <p:attrNameLst>
                                          <p:attrName>style.rotation</p:attrName>
                                        </p:attrNameLst>
                                      </p:cBhvr>
                                      <p:tavLst>
                                        <p:tav tm="0">
                                          <p:val>
                                            <p:fltVal val="360"/>
                                          </p:val>
                                        </p:tav>
                                        <p:tav tm="100000">
                                          <p:val>
                                            <p:fltVal val="0"/>
                                          </p:val>
                                        </p:tav>
                                      </p:tavLst>
                                    </p:anim>
                                    <p:animEffect transition="in" filter="fade">
                                      <p:cBhvr>
                                        <p:cTn id="56" dur="500"/>
                                        <p:tgtEl>
                                          <p:spTgt spid="56"/>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 calcmode="lin" valueType="num">
                                      <p:cBhvr>
                                        <p:cTn id="61" dur="500" fill="hold"/>
                                        <p:tgtEl>
                                          <p:spTgt spid="25"/>
                                        </p:tgtEl>
                                        <p:attrNameLst>
                                          <p:attrName>style.rotation</p:attrName>
                                        </p:attrNameLst>
                                      </p:cBhvr>
                                      <p:tavLst>
                                        <p:tav tm="0">
                                          <p:val>
                                            <p:fltVal val="360"/>
                                          </p:val>
                                        </p:tav>
                                        <p:tav tm="100000">
                                          <p:val>
                                            <p:fltVal val="0"/>
                                          </p:val>
                                        </p:tav>
                                      </p:tavLst>
                                    </p:anim>
                                    <p:animEffect transition="in" filter="fade">
                                      <p:cBhvr>
                                        <p:cTn id="62" dur="500"/>
                                        <p:tgtEl>
                                          <p:spTgt spid="25"/>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 calcmode="lin" valueType="num">
                                      <p:cBhvr>
                                        <p:cTn id="68" dur="500" fill="hold"/>
                                        <p:tgtEl>
                                          <p:spTgt spid="18"/>
                                        </p:tgtEl>
                                        <p:attrNameLst>
                                          <p:attrName>style.rotation</p:attrName>
                                        </p:attrNameLst>
                                      </p:cBhvr>
                                      <p:tavLst>
                                        <p:tav tm="0">
                                          <p:val>
                                            <p:fltVal val="360"/>
                                          </p:val>
                                        </p:tav>
                                        <p:tav tm="100000">
                                          <p:val>
                                            <p:fltVal val="0"/>
                                          </p:val>
                                        </p:tav>
                                      </p:tavLst>
                                    </p:anim>
                                    <p:animEffect transition="in" filter="fade">
                                      <p:cBhvr>
                                        <p:cTn id="69" dur="500"/>
                                        <p:tgtEl>
                                          <p:spTgt spid="1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 calcmode="lin" valueType="num">
                                      <p:cBhvr>
                                        <p:cTn id="74" dur="500" fill="hold"/>
                                        <p:tgtEl>
                                          <p:spTgt spid="29"/>
                                        </p:tgtEl>
                                        <p:attrNameLst>
                                          <p:attrName>style.rotation</p:attrName>
                                        </p:attrNameLst>
                                      </p:cBhvr>
                                      <p:tavLst>
                                        <p:tav tm="0">
                                          <p:val>
                                            <p:fltVal val="360"/>
                                          </p:val>
                                        </p:tav>
                                        <p:tav tm="100000">
                                          <p:val>
                                            <p:fltVal val="0"/>
                                          </p:val>
                                        </p:tav>
                                      </p:tavLst>
                                    </p:anim>
                                    <p:animEffect transition="in" filter="fade">
                                      <p:cBhvr>
                                        <p:cTn id="75" dur="500"/>
                                        <p:tgtEl>
                                          <p:spTgt spid="29"/>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 calcmode="lin" valueType="num">
                                      <p:cBhvr>
                                        <p:cTn id="80" dur="500" fill="hold"/>
                                        <p:tgtEl>
                                          <p:spTgt spid="35"/>
                                        </p:tgtEl>
                                        <p:attrNameLst>
                                          <p:attrName>style.rotation</p:attrName>
                                        </p:attrNameLst>
                                      </p:cBhvr>
                                      <p:tavLst>
                                        <p:tav tm="0">
                                          <p:val>
                                            <p:fltVal val="360"/>
                                          </p:val>
                                        </p:tav>
                                        <p:tav tm="100000">
                                          <p:val>
                                            <p:fltVal val="0"/>
                                          </p:val>
                                        </p:tav>
                                      </p:tavLst>
                                    </p:anim>
                                    <p:animEffect transition="in" filter="fade">
                                      <p:cBhvr>
                                        <p:cTn id="81" dur="500"/>
                                        <p:tgtEl>
                                          <p:spTgt spid="35"/>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 calcmode="lin" valueType="num">
                                      <p:cBhvr>
                                        <p:cTn id="86" dur="500" fill="hold"/>
                                        <p:tgtEl>
                                          <p:spTgt spid="30"/>
                                        </p:tgtEl>
                                        <p:attrNameLst>
                                          <p:attrName>style.rotation</p:attrName>
                                        </p:attrNameLst>
                                      </p:cBhvr>
                                      <p:tavLst>
                                        <p:tav tm="0">
                                          <p:val>
                                            <p:fltVal val="360"/>
                                          </p:val>
                                        </p:tav>
                                        <p:tav tm="100000">
                                          <p:val>
                                            <p:fltVal val="0"/>
                                          </p:val>
                                        </p:tav>
                                      </p:tavLst>
                                    </p:anim>
                                    <p:animEffect transition="in" filter="fade">
                                      <p:cBhvr>
                                        <p:cTn id="87" dur="500"/>
                                        <p:tgtEl>
                                          <p:spTgt spid="30"/>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 calcmode="lin" valueType="num">
                                      <p:cBhvr>
                                        <p:cTn id="92" dur="500" fill="hold"/>
                                        <p:tgtEl>
                                          <p:spTgt spid="34"/>
                                        </p:tgtEl>
                                        <p:attrNameLst>
                                          <p:attrName>style.rotation</p:attrName>
                                        </p:attrNameLst>
                                      </p:cBhvr>
                                      <p:tavLst>
                                        <p:tav tm="0">
                                          <p:val>
                                            <p:fltVal val="360"/>
                                          </p:val>
                                        </p:tav>
                                        <p:tav tm="100000">
                                          <p:val>
                                            <p:fltVal val="0"/>
                                          </p:val>
                                        </p:tav>
                                      </p:tavLst>
                                    </p:anim>
                                    <p:animEffect transition="in" filter="fade">
                                      <p:cBhvr>
                                        <p:cTn id="93" dur="500"/>
                                        <p:tgtEl>
                                          <p:spTgt spid="34"/>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fltVal val="0"/>
                                          </p:val>
                                        </p:tav>
                                        <p:tav tm="100000">
                                          <p:val>
                                            <p:strVal val="#ppt_w"/>
                                          </p:val>
                                        </p:tav>
                                      </p:tavLst>
                                    </p:anim>
                                    <p:anim calcmode="lin" valueType="num">
                                      <p:cBhvr>
                                        <p:cTn id="97" dur="500" fill="hold"/>
                                        <p:tgtEl>
                                          <p:spTgt spid="23"/>
                                        </p:tgtEl>
                                        <p:attrNameLst>
                                          <p:attrName>ppt_h</p:attrName>
                                        </p:attrNameLst>
                                      </p:cBhvr>
                                      <p:tavLst>
                                        <p:tav tm="0">
                                          <p:val>
                                            <p:fltVal val="0"/>
                                          </p:val>
                                        </p:tav>
                                        <p:tav tm="100000">
                                          <p:val>
                                            <p:strVal val="#ppt_h"/>
                                          </p:val>
                                        </p:tav>
                                      </p:tavLst>
                                    </p:anim>
                                    <p:anim calcmode="lin" valueType="num">
                                      <p:cBhvr>
                                        <p:cTn id="98" dur="500" fill="hold"/>
                                        <p:tgtEl>
                                          <p:spTgt spid="23"/>
                                        </p:tgtEl>
                                        <p:attrNameLst>
                                          <p:attrName>style.rotation</p:attrName>
                                        </p:attrNameLst>
                                      </p:cBhvr>
                                      <p:tavLst>
                                        <p:tav tm="0">
                                          <p:val>
                                            <p:fltVal val="360"/>
                                          </p:val>
                                        </p:tav>
                                        <p:tav tm="100000">
                                          <p:val>
                                            <p:fltVal val="0"/>
                                          </p:val>
                                        </p:tav>
                                      </p:tavLst>
                                    </p:anim>
                                    <p:animEffect transition="in" filter="fade">
                                      <p:cBhvr>
                                        <p:cTn id="99" dur="500"/>
                                        <p:tgtEl>
                                          <p:spTgt spid="23"/>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 calcmode="lin" valueType="num">
                                      <p:cBhvr>
                                        <p:cTn id="104" dur="500" fill="hold"/>
                                        <p:tgtEl>
                                          <p:spTgt spid="27"/>
                                        </p:tgtEl>
                                        <p:attrNameLst>
                                          <p:attrName>style.rotation</p:attrName>
                                        </p:attrNameLst>
                                      </p:cBhvr>
                                      <p:tavLst>
                                        <p:tav tm="0">
                                          <p:val>
                                            <p:fltVal val="360"/>
                                          </p:val>
                                        </p:tav>
                                        <p:tav tm="100000">
                                          <p:val>
                                            <p:fltVal val="0"/>
                                          </p:val>
                                        </p:tav>
                                      </p:tavLst>
                                    </p:anim>
                                    <p:animEffect transition="in" filter="fade">
                                      <p:cBhvr>
                                        <p:cTn id="105" dur="500"/>
                                        <p:tgtEl>
                                          <p:spTgt spid="27"/>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50"/>
                                        </p:tgtEl>
                                        <p:attrNameLst>
                                          <p:attrName>style.visibility</p:attrName>
                                        </p:attrNameLst>
                                      </p:cBhvr>
                                      <p:to>
                                        <p:strVal val="visible"/>
                                      </p:to>
                                    </p:set>
                                    <p:anim calcmode="lin" valueType="num">
                                      <p:cBhvr>
                                        <p:cTn id="108" dur="500" fill="hold"/>
                                        <p:tgtEl>
                                          <p:spTgt spid="50"/>
                                        </p:tgtEl>
                                        <p:attrNameLst>
                                          <p:attrName>ppt_w</p:attrName>
                                        </p:attrNameLst>
                                      </p:cBhvr>
                                      <p:tavLst>
                                        <p:tav tm="0">
                                          <p:val>
                                            <p:fltVal val="0"/>
                                          </p:val>
                                        </p:tav>
                                        <p:tav tm="100000">
                                          <p:val>
                                            <p:strVal val="#ppt_w"/>
                                          </p:val>
                                        </p:tav>
                                      </p:tavLst>
                                    </p:anim>
                                    <p:anim calcmode="lin" valueType="num">
                                      <p:cBhvr>
                                        <p:cTn id="109" dur="500" fill="hold"/>
                                        <p:tgtEl>
                                          <p:spTgt spid="50"/>
                                        </p:tgtEl>
                                        <p:attrNameLst>
                                          <p:attrName>ppt_h</p:attrName>
                                        </p:attrNameLst>
                                      </p:cBhvr>
                                      <p:tavLst>
                                        <p:tav tm="0">
                                          <p:val>
                                            <p:fltVal val="0"/>
                                          </p:val>
                                        </p:tav>
                                        <p:tav tm="100000">
                                          <p:val>
                                            <p:strVal val="#ppt_h"/>
                                          </p:val>
                                        </p:tav>
                                      </p:tavLst>
                                    </p:anim>
                                    <p:anim calcmode="lin" valueType="num">
                                      <p:cBhvr>
                                        <p:cTn id="110" dur="500" fill="hold"/>
                                        <p:tgtEl>
                                          <p:spTgt spid="50"/>
                                        </p:tgtEl>
                                        <p:attrNameLst>
                                          <p:attrName>style.rotation</p:attrName>
                                        </p:attrNameLst>
                                      </p:cBhvr>
                                      <p:tavLst>
                                        <p:tav tm="0">
                                          <p:val>
                                            <p:fltVal val="360"/>
                                          </p:val>
                                        </p:tav>
                                        <p:tav tm="100000">
                                          <p:val>
                                            <p:fltVal val="0"/>
                                          </p:val>
                                        </p:tav>
                                      </p:tavLst>
                                    </p:anim>
                                    <p:animEffect transition="in" filter="fade">
                                      <p:cBhvr>
                                        <p:cTn id="111" dur="500"/>
                                        <p:tgtEl>
                                          <p:spTgt spid="50"/>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17"/>
                                        </p:tgtEl>
                                        <p:attrNameLst>
                                          <p:attrName>style.visibility</p:attrName>
                                        </p:attrNameLst>
                                      </p:cBhvr>
                                      <p:to>
                                        <p:strVal val="visible"/>
                                      </p:to>
                                    </p:set>
                                    <p:anim calcmode="lin" valueType="num">
                                      <p:cBhvr>
                                        <p:cTn id="114" dur="500" fill="hold"/>
                                        <p:tgtEl>
                                          <p:spTgt spid="17"/>
                                        </p:tgtEl>
                                        <p:attrNameLst>
                                          <p:attrName>ppt_w</p:attrName>
                                        </p:attrNameLst>
                                      </p:cBhvr>
                                      <p:tavLst>
                                        <p:tav tm="0">
                                          <p:val>
                                            <p:fltVal val="0"/>
                                          </p:val>
                                        </p:tav>
                                        <p:tav tm="100000">
                                          <p:val>
                                            <p:strVal val="#ppt_w"/>
                                          </p:val>
                                        </p:tav>
                                      </p:tavLst>
                                    </p:anim>
                                    <p:anim calcmode="lin" valueType="num">
                                      <p:cBhvr>
                                        <p:cTn id="115" dur="500" fill="hold"/>
                                        <p:tgtEl>
                                          <p:spTgt spid="17"/>
                                        </p:tgtEl>
                                        <p:attrNameLst>
                                          <p:attrName>ppt_h</p:attrName>
                                        </p:attrNameLst>
                                      </p:cBhvr>
                                      <p:tavLst>
                                        <p:tav tm="0">
                                          <p:val>
                                            <p:fltVal val="0"/>
                                          </p:val>
                                        </p:tav>
                                        <p:tav tm="100000">
                                          <p:val>
                                            <p:strVal val="#ppt_h"/>
                                          </p:val>
                                        </p:tav>
                                      </p:tavLst>
                                    </p:anim>
                                    <p:anim calcmode="lin" valueType="num">
                                      <p:cBhvr>
                                        <p:cTn id="116" dur="500" fill="hold"/>
                                        <p:tgtEl>
                                          <p:spTgt spid="17"/>
                                        </p:tgtEl>
                                        <p:attrNameLst>
                                          <p:attrName>style.rotation</p:attrName>
                                        </p:attrNameLst>
                                      </p:cBhvr>
                                      <p:tavLst>
                                        <p:tav tm="0">
                                          <p:val>
                                            <p:fltVal val="360"/>
                                          </p:val>
                                        </p:tav>
                                        <p:tav tm="100000">
                                          <p:val>
                                            <p:fltVal val="0"/>
                                          </p:val>
                                        </p:tav>
                                      </p:tavLst>
                                    </p:anim>
                                    <p:animEffect transition="in" filter="fade">
                                      <p:cBhvr>
                                        <p:cTn id="117" dur="500"/>
                                        <p:tgtEl>
                                          <p:spTgt spid="1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48"/>
                                        </p:tgtEl>
                                        <p:attrNameLst>
                                          <p:attrName>style.visibility</p:attrName>
                                        </p:attrNameLst>
                                      </p:cBhvr>
                                      <p:to>
                                        <p:strVal val="visible"/>
                                      </p:to>
                                    </p:set>
                                    <p:anim calcmode="lin" valueType="num">
                                      <p:cBhvr>
                                        <p:cTn id="120" dur="500" fill="hold"/>
                                        <p:tgtEl>
                                          <p:spTgt spid="48"/>
                                        </p:tgtEl>
                                        <p:attrNameLst>
                                          <p:attrName>ppt_w</p:attrName>
                                        </p:attrNameLst>
                                      </p:cBhvr>
                                      <p:tavLst>
                                        <p:tav tm="0">
                                          <p:val>
                                            <p:fltVal val="0"/>
                                          </p:val>
                                        </p:tav>
                                        <p:tav tm="100000">
                                          <p:val>
                                            <p:strVal val="#ppt_w"/>
                                          </p:val>
                                        </p:tav>
                                      </p:tavLst>
                                    </p:anim>
                                    <p:anim calcmode="lin" valueType="num">
                                      <p:cBhvr>
                                        <p:cTn id="121" dur="500" fill="hold"/>
                                        <p:tgtEl>
                                          <p:spTgt spid="48"/>
                                        </p:tgtEl>
                                        <p:attrNameLst>
                                          <p:attrName>ppt_h</p:attrName>
                                        </p:attrNameLst>
                                      </p:cBhvr>
                                      <p:tavLst>
                                        <p:tav tm="0">
                                          <p:val>
                                            <p:fltVal val="0"/>
                                          </p:val>
                                        </p:tav>
                                        <p:tav tm="100000">
                                          <p:val>
                                            <p:strVal val="#ppt_h"/>
                                          </p:val>
                                        </p:tav>
                                      </p:tavLst>
                                    </p:anim>
                                    <p:anim calcmode="lin" valueType="num">
                                      <p:cBhvr>
                                        <p:cTn id="122" dur="500" fill="hold"/>
                                        <p:tgtEl>
                                          <p:spTgt spid="48"/>
                                        </p:tgtEl>
                                        <p:attrNameLst>
                                          <p:attrName>style.rotation</p:attrName>
                                        </p:attrNameLst>
                                      </p:cBhvr>
                                      <p:tavLst>
                                        <p:tav tm="0">
                                          <p:val>
                                            <p:fltVal val="360"/>
                                          </p:val>
                                        </p:tav>
                                        <p:tav tm="100000">
                                          <p:val>
                                            <p:fltVal val="0"/>
                                          </p:val>
                                        </p:tav>
                                      </p:tavLst>
                                    </p:anim>
                                    <p:animEffect transition="in" filter="fade">
                                      <p:cBhvr>
                                        <p:cTn id="123" dur="500"/>
                                        <p:tgtEl>
                                          <p:spTgt spid="48"/>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38"/>
                                        </p:tgtEl>
                                        <p:attrNameLst>
                                          <p:attrName>style.visibility</p:attrName>
                                        </p:attrNameLst>
                                      </p:cBhvr>
                                      <p:to>
                                        <p:strVal val="visible"/>
                                      </p:to>
                                    </p:set>
                                    <p:anim calcmode="lin" valueType="num">
                                      <p:cBhvr>
                                        <p:cTn id="126" dur="500" fill="hold"/>
                                        <p:tgtEl>
                                          <p:spTgt spid="38"/>
                                        </p:tgtEl>
                                        <p:attrNameLst>
                                          <p:attrName>ppt_w</p:attrName>
                                        </p:attrNameLst>
                                      </p:cBhvr>
                                      <p:tavLst>
                                        <p:tav tm="0">
                                          <p:val>
                                            <p:fltVal val="0"/>
                                          </p:val>
                                        </p:tav>
                                        <p:tav tm="100000">
                                          <p:val>
                                            <p:strVal val="#ppt_w"/>
                                          </p:val>
                                        </p:tav>
                                      </p:tavLst>
                                    </p:anim>
                                    <p:anim calcmode="lin" valueType="num">
                                      <p:cBhvr>
                                        <p:cTn id="127" dur="500" fill="hold"/>
                                        <p:tgtEl>
                                          <p:spTgt spid="38"/>
                                        </p:tgtEl>
                                        <p:attrNameLst>
                                          <p:attrName>ppt_h</p:attrName>
                                        </p:attrNameLst>
                                      </p:cBhvr>
                                      <p:tavLst>
                                        <p:tav tm="0">
                                          <p:val>
                                            <p:fltVal val="0"/>
                                          </p:val>
                                        </p:tav>
                                        <p:tav tm="100000">
                                          <p:val>
                                            <p:strVal val="#ppt_h"/>
                                          </p:val>
                                        </p:tav>
                                      </p:tavLst>
                                    </p:anim>
                                    <p:anim calcmode="lin" valueType="num">
                                      <p:cBhvr>
                                        <p:cTn id="128" dur="500" fill="hold"/>
                                        <p:tgtEl>
                                          <p:spTgt spid="38"/>
                                        </p:tgtEl>
                                        <p:attrNameLst>
                                          <p:attrName>style.rotation</p:attrName>
                                        </p:attrNameLst>
                                      </p:cBhvr>
                                      <p:tavLst>
                                        <p:tav tm="0">
                                          <p:val>
                                            <p:fltVal val="360"/>
                                          </p:val>
                                        </p:tav>
                                        <p:tav tm="100000">
                                          <p:val>
                                            <p:fltVal val="0"/>
                                          </p:val>
                                        </p:tav>
                                      </p:tavLst>
                                    </p:anim>
                                    <p:animEffect transition="in" filter="fade">
                                      <p:cBhvr>
                                        <p:cTn id="129" dur="500"/>
                                        <p:tgtEl>
                                          <p:spTgt spid="38"/>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37"/>
                                        </p:tgtEl>
                                        <p:attrNameLst>
                                          <p:attrName>style.visibility</p:attrName>
                                        </p:attrNameLst>
                                      </p:cBhvr>
                                      <p:to>
                                        <p:strVal val="visible"/>
                                      </p:to>
                                    </p:set>
                                    <p:anim calcmode="lin" valueType="num">
                                      <p:cBhvr>
                                        <p:cTn id="133" dur="500" fill="hold"/>
                                        <p:tgtEl>
                                          <p:spTgt spid="37"/>
                                        </p:tgtEl>
                                        <p:attrNameLst>
                                          <p:attrName>ppt_w</p:attrName>
                                        </p:attrNameLst>
                                      </p:cBhvr>
                                      <p:tavLst>
                                        <p:tav tm="0">
                                          <p:val>
                                            <p:fltVal val="0"/>
                                          </p:val>
                                        </p:tav>
                                        <p:tav tm="100000">
                                          <p:val>
                                            <p:strVal val="#ppt_w"/>
                                          </p:val>
                                        </p:tav>
                                      </p:tavLst>
                                    </p:anim>
                                    <p:anim calcmode="lin" valueType="num">
                                      <p:cBhvr>
                                        <p:cTn id="134" dur="500" fill="hold"/>
                                        <p:tgtEl>
                                          <p:spTgt spid="37"/>
                                        </p:tgtEl>
                                        <p:attrNameLst>
                                          <p:attrName>ppt_h</p:attrName>
                                        </p:attrNameLst>
                                      </p:cBhvr>
                                      <p:tavLst>
                                        <p:tav tm="0">
                                          <p:val>
                                            <p:fltVal val="0"/>
                                          </p:val>
                                        </p:tav>
                                        <p:tav tm="100000">
                                          <p:val>
                                            <p:strVal val="#ppt_h"/>
                                          </p:val>
                                        </p:tav>
                                      </p:tavLst>
                                    </p:anim>
                                    <p:anim calcmode="lin" valueType="num">
                                      <p:cBhvr>
                                        <p:cTn id="135" dur="500" fill="hold"/>
                                        <p:tgtEl>
                                          <p:spTgt spid="37"/>
                                        </p:tgtEl>
                                        <p:attrNameLst>
                                          <p:attrName>style.rotation</p:attrName>
                                        </p:attrNameLst>
                                      </p:cBhvr>
                                      <p:tavLst>
                                        <p:tav tm="0">
                                          <p:val>
                                            <p:fltVal val="360"/>
                                          </p:val>
                                        </p:tav>
                                        <p:tav tm="100000">
                                          <p:val>
                                            <p:fltVal val="0"/>
                                          </p:val>
                                        </p:tav>
                                      </p:tavLst>
                                    </p:anim>
                                    <p:animEffect transition="in" filter="fade">
                                      <p:cBhvr>
                                        <p:cTn id="136" dur="500"/>
                                        <p:tgtEl>
                                          <p:spTgt spid="37"/>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 calcmode="lin" valueType="num">
                                      <p:cBhvr>
                                        <p:cTn id="141" dur="500" fill="hold"/>
                                        <p:tgtEl>
                                          <p:spTgt spid="49"/>
                                        </p:tgtEl>
                                        <p:attrNameLst>
                                          <p:attrName>style.rotation</p:attrName>
                                        </p:attrNameLst>
                                      </p:cBhvr>
                                      <p:tavLst>
                                        <p:tav tm="0">
                                          <p:val>
                                            <p:fltVal val="360"/>
                                          </p:val>
                                        </p:tav>
                                        <p:tav tm="100000">
                                          <p:val>
                                            <p:fltVal val="0"/>
                                          </p:val>
                                        </p:tav>
                                      </p:tavLst>
                                    </p:anim>
                                    <p:animEffect transition="in" filter="fade">
                                      <p:cBhvr>
                                        <p:cTn id="142" dur="500"/>
                                        <p:tgtEl>
                                          <p:spTgt spid="49"/>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 calcmode="lin" valueType="num">
                                      <p:cBhvr>
                                        <p:cTn id="147" dur="500" fill="hold"/>
                                        <p:tgtEl>
                                          <p:spTgt spid="52"/>
                                        </p:tgtEl>
                                        <p:attrNameLst>
                                          <p:attrName>style.rotation</p:attrName>
                                        </p:attrNameLst>
                                      </p:cBhvr>
                                      <p:tavLst>
                                        <p:tav tm="0">
                                          <p:val>
                                            <p:fltVal val="360"/>
                                          </p:val>
                                        </p:tav>
                                        <p:tav tm="100000">
                                          <p:val>
                                            <p:fltVal val="0"/>
                                          </p:val>
                                        </p:tav>
                                      </p:tavLst>
                                    </p:anim>
                                    <p:animEffect transition="in" filter="fade">
                                      <p:cBhvr>
                                        <p:cTn id="148" dur="500"/>
                                        <p:tgtEl>
                                          <p:spTgt spid="52"/>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26"/>
                                        </p:tgtEl>
                                        <p:attrNameLst>
                                          <p:attrName>style.visibility</p:attrName>
                                        </p:attrNameLst>
                                      </p:cBhvr>
                                      <p:to>
                                        <p:strVal val="visible"/>
                                      </p:to>
                                    </p:set>
                                    <p:anim calcmode="lin" valueType="num">
                                      <p:cBhvr>
                                        <p:cTn id="151" dur="500" fill="hold"/>
                                        <p:tgtEl>
                                          <p:spTgt spid="26"/>
                                        </p:tgtEl>
                                        <p:attrNameLst>
                                          <p:attrName>ppt_w</p:attrName>
                                        </p:attrNameLst>
                                      </p:cBhvr>
                                      <p:tavLst>
                                        <p:tav tm="0">
                                          <p:val>
                                            <p:fltVal val="0"/>
                                          </p:val>
                                        </p:tav>
                                        <p:tav tm="100000">
                                          <p:val>
                                            <p:strVal val="#ppt_w"/>
                                          </p:val>
                                        </p:tav>
                                      </p:tavLst>
                                    </p:anim>
                                    <p:anim calcmode="lin" valueType="num">
                                      <p:cBhvr>
                                        <p:cTn id="152" dur="500" fill="hold"/>
                                        <p:tgtEl>
                                          <p:spTgt spid="26"/>
                                        </p:tgtEl>
                                        <p:attrNameLst>
                                          <p:attrName>ppt_h</p:attrName>
                                        </p:attrNameLst>
                                      </p:cBhvr>
                                      <p:tavLst>
                                        <p:tav tm="0">
                                          <p:val>
                                            <p:fltVal val="0"/>
                                          </p:val>
                                        </p:tav>
                                        <p:tav tm="100000">
                                          <p:val>
                                            <p:strVal val="#ppt_h"/>
                                          </p:val>
                                        </p:tav>
                                      </p:tavLst>
                                    </p:anim>
                                    <p:anim calcmode="lin" valueType="num">
                                      <p:cBhvr>
                                        <p:cTn id="153" dur="500" fill="hold"/>
                                        <p:tgtEl>
                                          <p:spTgt spid="26"/>
                                        </p:tgtEl>
                                        <p:attrNameLst>
                                          <p:attrName>style.rotation</p:attrName>
                                        </p:attrNameLst>
                                      </p:cBhvr>
                                      <p:tavLst>
                                        <p:tav tm="0">
                                          <p:val>
                                            <p:fltVal val="360"/>
                                          </p:val>
                                        </p:tav>
                                        <p:tav tm="100000">
                                          <p:val>
                                            <p:fltVal val="0"/>
                                          </p:val>
                                        </p:tav>
                                      </p:tavLst>
                                    </p:anim>
                                    <p:animEffect transition="in" filter="fade">
                                      <p:cBhvr>
                                        <p:cTn id="154" dur="500"/>
                                        <p:tgtEl>
                                          <p:spTgt spid="26"/>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51"/>
                                        </p:tgtEl>
                                        <p:attrNameLst>
                                          <p:attrName>style.visibility</p:attrName>
                                        </p:attrNameLst>
                                      </p:cBhvr>
                                      <p:to>
                                        <p:strVal val="visible"/>
                                      </p:to>
                                    </p:set>
                                    <p:anim calcmode="lin" valueType="num">
                                      <p:cBhvr>
                                        <p:cTn id="157" dur="500" fill="hold"/>
                                        <p:tgtEl>
                                          <p:spTgt spid="51"/>
                                        </p:tgtEl>
                                        <p:attrNameLst>
                                          <p:attrName>ppt_w</p:attrName>
                                        </p:attrNameLst>
                                      </p:cBhvr>
                                      <p:tavLst>
                                        <p:tav tm="0">
                                          <p:val>
                                            <p:fltVal val="0"/>
                                          </p:val>
                                        </p:tav>
                                        <p:tav tm="100000">
                                          <p:val>
                                            <p:strVal val="#ppt_w"/>
                                          </p:val>
                                        </p:tav>
                                      </p:tavLst>
                                    </p:anim>
                                    <p:anim calcmode="lin" valueType="num">
                                      <p:cBhvr>
                                        <p:cTn id="158" dur="500" fill="hold"/>
                                        <p:tgtEl>
                                          <p:spTgt spid="51"/>
                                        </p:tgtEl>
                                        <p:attrNameLst>
                                          <p:attrName>ppt_h</p:attrName>
                                        </p:attrNameLst>
                                      </p:cBhvr>
                                      <p:tavLst>
                                        <p:tav tm="0">
                                          <p:val>
                                            <p:fltVal val="0"/>
                                          </p:val>
                                        </p:tav>
                                        <p:tav tm="100000">
                                          <p:val>
                                            <p:strVal val="#ppt_h"/>
                                          </p:val>
                                        </p:tav>
                                      </p:tavLst>
                                    </p:anim>
                                    <p:anim calcmode="lin" valueType="num">
                                      <p:cBhvr>
                                        <p:cTn id="159" dur="500" fill="hold"/>
                                        <p:tgtEl>
                                          <p:spTgt spid="51"/>
                                        </p:tgtEl>
                                        <p:attrNameLst>
                                          <p:attrName>style.rotation</p:attrName>
                                        </p:attrNameLst>
                                      </p:cBhvr>
                                      <p:tavLst>
                                        <p:tav tm="0">
                                          <p:val>
                                            <p:fltVal val="360"/>
                                          </p:val>
                                        </p:tav>
                                        <p:tav tm="100000">
                                          <p:val>
                                            <p:fltVal val="0"/>
                                          </p:val>
                                        </p:tav>
                                      </p:tavLst>
                                    </p:anim>
                                    <p:animEffect transition="in" filter="fade">
                                      <p:cBhvr>
                                        <p:cTn id="160" dur="500"/>
                                        <p:tgtEl>
                                          <p:spTgt spid="51"/>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32"/>
                                        </p:tgtEl>
                                        <p:attrNameLst>
                                          <p:attrName>style.visibility</p:attrName>
                                        </p:attrNameLst>
                                      </p:cBhvr>
                                      <p:to>
                                        <p:strVal val="visible"/>
                                      </p:to>
                                    </p:set>
                                    <p:anim calcmode="lin" valueType="num">
                                      <p:cBhvr>
                                        <p:cTn id="163" dur="500" fill="hold"/>
                                        <p:tgtEl>
                                          <p:spTgt spid="32"/>
                                        </p:tgtEl>
                                        <p:attrNameLst>
                                          <p:attrName>ppt_w</p:attrName>
                                        </p:attrNameLst>
                                      </p:cBhvr>
                                      <p:tavLst>
                                        <p:tav tm="0">
                                          <p:val>
                                            <p:fltVal val="0"/>
                                          </p:val>
                                        </p:tav>
                                        <p:tav tm="100000">
                                          <p:val>
                                            <p:strVal val="#ppt_w"/>
                                          </p:val>
                                        </p:tav>
                                      </p:tavLst>
                                    </p:anim>
                                    <p:anim calcmode="lin" valueType="num">
                                      <p:cBhvr>
                                        <p:cTn id="164" dur="500" fill="hold"/>
                                        <p:tgtEl>
                                          <p:spTgt spid="32"/>
                                        </p:tgtEl>
                                        <p:attrNameLst>
                                          <p:attrName>ppt_h</p:attrName>
                                        </p:attrNameLst>
                                      </p:cBhvr>
                                      <p:tavLst>
                                        <p:tav tm="0">
                                          <p:val>
                                            <p:fltVal val="0"/>
                                          </p:val>
                                        </p:tav>
                                        <p:tav tm="100000">
                                          <p:val>
                                            <p:strVal val="#ppt_h"/>
                                          </p:val>
                                        </p:tav>
                                      </p:tavLst>
                                    </p:anim>
                                    <p:anim calcmode="lin" valueType="num">
                                      <p:cBhvr>
                                        <p:cTn id="165" dur="500" fill="hold"/>
                                        <p:tgtEl>
                                          <p:spTgt spid="32"/>
                                        </p:tgtEl>
                                        <p:attrNameLst>
                                          <p:attrName>style.rotation</p:attrName>
                                        </p:attrNameLst>
                                      </p:cBhvr>
                                      <p:tavLst>
                                        <p:tav tm="0">
                                          <p:val>
                                            <p:fltVal val="360"/>
                                          </p:val>
                                        </p:tav>
                                        <p:tav tm="100000">
                                          <p:val>
                                            <p:fltVal val="0"/>
                                          </p:val>
                                        </p:tav>
                                      </p:tavLst>
                                    </p:anim>
                                    <p:animEffect transition="in" filter="fade">
                                      <p:cBhvr>
                                        <p:cTn id="1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7" grpId="0" animBg="1"/>
      <p:bldP spid="18" grpId="0" animBg="1"/>
      <p:bldP spid="23" grpId="0" animBg="1"/>
      <p:bldP spid="24" grpId="0" animBg="1"/>
      <p:bldP spid="25" grpId="0" animBg="1"/>
      <p:bldP spid="26" grpId="0" animBg="1"/>
      <p:bldP spid="27" grpId="0" animBg="1"/>
      <p:bldP spid="29" grpId="0" animBg="1"/>
      <p:bldP spid="30" grpId="0" animBg="1"/>
      <p:bldP spid="34" grpId="0" animBg="1"/>
      <p:bldP spid="35" grpId="0" animBg="1"/>
      <p:bldP spid="37" grpId="0" animBg="1"/>
      <p:bldP spid="38" grpId="0" animBg="1"/>
      <p:bldP spid="48" grpId="0" animBg="1"/>
      <p:bldP spid="49" grpId="0" animBg="1"/>
      <p:bldP spid="50" grpId="0" animBg="1"/>
      <p:bldP spid="51" grpId="0" animBg="1"/>
      <p:bldP spid="52" grpId="0" animBg="1"/>
      <p:bldP spid="53" grpId="0" animBg="1"/>
      <p:bldP spid="54" grpId="0"/>
      <p:bldP spid="55" grpId="0"/>
      <p:bldP spid="56" grpId="0"/>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682933" y="2282153"/>
            <a:ext cx="8460430"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ctr">
              <a:lnSpc>
                <a:spcPct val="200000"/>
              </a:lnSpc>
              <a:spcBef>
                <a:spcPct val="0"/>
              </a:spcBef>
              <a:buFont typeface="Arial" panose="020B0604020202020204" pitchFamily="34" charset="0"/>
              <a:buChar char="•"/>
            </a:pP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E(Entry)</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：订单个数</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ctr">
              <a:lnSpc>
                <a:spcPct val="200000"/>
              </a:lnSpc>
              <a:spcBef>
                <a:spcPct val="0"/>
              </a:spcBef>
              <a:buFont typeface="Arial" panose="020B0604020202020204" pitchFamily="34" charset="0"/>
              <a:buChar char="•"/>
            </a:pP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I(Item)</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：货品种类</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ctr">
              <a:lnSpc>
                <a:spcPct val="200000"/>
              </a:lnSpc>
              <a:spcBef>
                <a:spcPct val="0"/>
              </a:spcBef>
              <a:buFont typeface="Arial" panose="020B0604020202020204" pitchFamily="34" charset="0"/>
              <a:buChar char="•"/>
            </a:pP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Q(Quantity)</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：货品数量</a:t>
            </a:r>
            <a:endPar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矩形 3"/>
          <p:cNvSpPr>
            <a:spLocks noChangeArrowheads="1"/>
          </p:cNvSpPr>
          <p:nvPr/>
        </p:nvSpPr>
        <p:spPr bwMode="auto">
          <a:xfrm>
            <a:off x="5958652" y="515424"/>
            <a:ext cx="2340687"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935" b="1" dirty="0" smtClean="0">
                <a:solidFill>
                  <a:schemeClr val="tx1">
                    <a:lumMod val="75000"/>
                    <a:lumOff val="25000"/>
                  </a:schemeClr>
                </a:solidFill>
                <a:cs typeface="Arial" panose="020B0604020202020204" pitchFamily="34" charset="0"/>
              </a:rPr>
              <a:t>EIQ</a:t>
            </a:r>
            <a:r>
              <a:rPr lang="zh-CN" altLang="en-US" sz="2935" b="1" dirty="0" smtClean="0">
                <a:solidFill>
                  <a:schemeClr val="tx1">
                    <a:lumMod val="75000"/>
                    <a:lumOff val="25000"/>
                  </a:schemeClr>
                </a:solidFill>
                <a:cs typeface="Arial" panose="020B0604020202020204" pitchFamily="34" charset="0"/>
              </a:rPr>
              <a:t>分析简介</a:t>
            </a:r>
            <a:endParaRPr lang="zh-CN" altLang="en-US" sz="2935" b="1" dirty="0">
              <a:solidFill>
                <a:schemeClr val="tx1">
                  <a:lumMod val="75000"/>
                  <a:lumOff val="25000"/>
                </a:schemeClr>
              </a:solidFill>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switch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Lst>
  </p:timing>
</p:sld>
</file>

<file path=ppt/tags/tag1.xml><?xml version="1.0" encoding="utf-8"?>
<p:tagLst xmlns:p="http://schemas.openxmlformats.org/presentationml/2006/main">
  <p:tag name="PA" val="v5.2.2"/>
</p:tagLst>
</file>

<file path=ppt/tags/tag10.xml><?xml version="1.0" encoding="utf-8"?>
<p:tagLst xmlns:p="http://schemas.openxmlformats.org/presentationml/2006/main">
  <p:tag name="PA" val="v5.2.2"/>
</p:tagLst>
</file>

<file path=ppt/tags/tag11.xml><?xml version="1.0" encoding="utf-8"?>
<p:tagLst xmlns:p="http://schemas.openxmlformats.org/presentationml/2006/main">
  <p:tag name="PA" val="v5.2.2"/>
</p:tagLst>
</file>

<file path=ppt/tags/tag2.xml><?xml version="1.0" encoding="utf-8"?>
<p:tagLst xmlns:p="http://schemas.openxmlformats.org/presentationml/2006/main">
  <p:tag name="PA" val="v5.2.2"/>
</p:tagLst>
</file>

<file path=ppt/tags/tag3.xml><?xml version="1.0" encoding="utf-8"?>
<p:tagLst xmlns:p="http://schemas.openxmlformats.org/presentationml/2006/main">
  <p:tag name="PA" val="v5.2.2"/>
</p:tagLst>
</file>

<file path=ppt/tags/tag4.xml><?xml version="1.0" encoding="utf-8"?>
<p:tagLst xmlns:p="http://schemas.openxmlformats.org/presentationml/2006/main">
  <p:tag name="PA" val="v5.2.2"/>
</p:tagLst>
</file>

<file path=ppt/tags/tag5.xml><?xml version="1.0" encoding="utf-8"?>
<p:tagLst xmlns:p="http://schemas.openxmlformats.org/presentationml/2006/main">
  <p:tag name="PA" val="v5.2.2"/>
</p:tagLst>
</file>

<file path=ppt/tags/tag6.xml><?xml version="1.0" encoding="utf-8"?>
<p:tagLst xmlns:p="http://schemas.openxmlformats.org/presentationml/2006/main">
  <p:tag name="PA" val="v5.2.2"/>
</p:tagLst>
</file>

<file path=ppt/tags/tag7.xml><?xml version="1.0" encoding="utf-8"?>
<p:tagLst xmlns:p="http://schemas.openxmlformats.org/presentationml/2006/main">
  <p:tag name="PA" val="v5.2.2"/>
</p:tagLst>
</file>

<file path=ppt/tags/tag8.xml><?xml version="1.0" encoding="utf-8"?>
<p:tagLst xmlns:p="http://schemas.openxmlformats.org/presentationml/2006/main">
  <p:tag name="PA" val="v5.2.2"/>
</p:tagLst>
</file>

<file path=ppt/tags/tag9.xml><?xml version="1.0" encoding="utf-8"?>
<p:tagLst xmlns:p="http://schemas.openxmlformats.org/presentationml/2006/main">
  <p:tag name="PA" val="v5.2.2"/>
</p:tagLst>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3042</Words>
  <Application>WPS 演示</Application>
  <PresentationFormat>宽屏</PresentationFormat>
  <Paragraphs>909</Paragraphs>
  <Slides>29</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微软雅黑</vt:lpstr>
      <vt:lpstr>Arial Unicode MS</vt:lpstr>
      <vt:lpstr>Calibri</vt:lpstr>
      <vt:lpstr>Times New Roman</vt:lpstr>
      <vt:lpstr>Calibri</vt:lpstr>
      <vt:lpstr>Microsoft YaHei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向一开</dc:creator>
  <cp:lastModifiedBy>Rush</cp:lastModifiedBy>
  <cp:revision>521</cp:revision>
  <dcterms:created xsi:type="dcterms:W3CDTF">2014-06-18T03:33:00Z</dcterms:created>
  <dcterms:modified xsi:type="dcterms:W3CDTF">2018-12-01T05:17:49Z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2052-10.1.0.7697</vt:lpwstr>
  </property>
</Properties>
</file>