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8" r:id="rId18"/>
    <p:sldId id="268" r:id="rId19"/>
    <p:sldId id="269" r:id="rId20"/>
    <p:sldId id="277" r:id="rId21"/>
    <p:sldId id="270" r:id="rId22"/>
    <p:sldId id="279" r:id="rId23"/>
    <p:sldId id="288" r:id="rId24"/>
    <p:sldId id="287" r:id="rId25"/>
    <p:sldId id="283" r:id="rId26"/>
    <p:sldId id="284" r:id="rId27"/>
    <p:sldId id="285" r:id="rId28"/>
    <p:sldId id="286" r:id="rId29"/>
    <p:sldId id="281" r:id="rId30"/>
    <p:sldId id="282" r:id="rId31"/>
    <p:sldId id="290" r:id="rId32"/>
    <p:sldId id="289" r:id="rId33"/>
    <p:sldId id="291" r:id="rId34"/>
    <p:sldId id="292" r:id="rId35"/>
    <p:sldId id="293" r:id="rId36"/>
    <p:sldId id="294" r:id="rId37"/>
    <p:sldId id="296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69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ktuk/Alzheimers_Disease_Analysis" TargetMode="External"/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6A63-7E17-46AB-92F0-E75A57296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0494" b="289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1B9A0-46F7-4BE8-AF62-FE627967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381344" cy="2387600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Detecting High-Risk of Alzheimer’s Disease Using Statistics and Machine Learning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99A76-4931-4D5D-83E5-24B4ABF6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Data Science Project by Chuck Tucker</a:t>
            </a:r>
          </a:p>
        </p:txBody>
      </p:sp>
    </p:spTree>
    <p:extLst>
      <p:ext uri="{BB962C8B-B14F-4D97-AF65-F5344CB8AC3E}">
        <p14:creationId xmlns:p14="http://schemas.microsoft.com/office/powerpoint/2010/main" val="206057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8D1D-0C8C-4058-8381-733CF18D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Threshold Results</a:t>
            </a:r>
          </a:p>
        </p:txBody>
      </p:sp>
    </p:spTree>
    <p:extLst>
      <p:ext uri="{BB962C8B-B14F-4D97-AF65-F5344CB8AC3E}">
        <p14:creationId xmlns:p14="http://schemas.microsoft.com/office/powerpoint/2010/main" val="38226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Baseline Biomarkers</a:t>
            </a:r>
            <a:br>
              <a:rPr lang="en-US"/>
            </a:br>
            <a:r>
              <a:rPr lang="en-US"/>
              <a:t>(first exam)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Cognitive Test Thresholds: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Very good detection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thresholds for males and females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21986"/>
              </p:ext>
            </p:extLst>
          </p:nvPr>
        </p:nvGraphicFramePr>
        <p:xfrm>
          <a:off x="5287617" y="1126398"/>
          <a:ext cx="6538624" cy="454985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80391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462217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2096016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</a:tblGrid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>
                          <a:effectLst/>
                        </a:rPr>
                        <a:t>Biomarker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>
                          <a:effectLst/>
                        </a:rPr>
                        <a:t>Threshold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Detection Rate</a:t>
                      </a:r>
                    </a:p>
                  </a:txBody>
                  <a:tcPr marL="93367" marR="93367" marT="46683" marB="46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CDRSB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1.48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83 %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CDRSB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1.04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85 %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ADAS11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10.46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81 %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ADAS11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8.78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90 %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ADAS13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16.74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86 %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ADAS13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13.79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93 %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MMSE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27.37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80 %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MMSE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28.00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85 %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12857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RAVLT </a:t>
                      </a:r>
                      <a:r>
                        <a:rPr lang="en-US" sz="1900" b="1" dirty="0" err="1">
                          <a:effectLst/>
                        </a:rPr>
                        <a:t>Immed</a:t>
                      </a:r>
                      <a:r>
                        <a:rPr lang="en-US" sz="1900" b="1" dirty="0">
                          <a:effectLst/>
                        </a:rPr>
                        <a:t>.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29.36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78 %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75024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RAVLT </a:t>
                      </a:r>
                      <a:r>
                        <a:rPr lang="en-US" sz="1900" b="1" dirty="0" err="1">
                          <a:effectLst/>
                        </a:rPr>
                        <a:t>Immed</a:t>
                      </a:r>
                      <a:r>
                        <a:rPr lang="en-US" sz="1900" b="1" dirty="0">
                          <a:effectLst/>
                        </a:rPr>
                        <a:t>.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37.29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91 %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158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23C73-7CAE-40C3-947E-0FDBF5AD2302}"/>
              </a:ext>
            </a:extLst>
          </p:cNvPr>
          <p:cNvSpPr txBox="1"/>
          <p:nvPr/>
        </p:nvSpPr>
        <p:spPr>
          <a:xfrm>
            <a:off x="514697" y="6407833"/>
            <a:ext cx="87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* Statistical tests showed males/females had different thresholds for all biomarkers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87C3E-B966-4A0E-8CAA-58F4AEBA1ED5}"/>
              </a:ext>
            </a:extLst>
          </p:cNvPr>
          <p:cNvSpPr txBox="1"/>
          <p:nvPr/>
        </p:nvSpPr>
        <p:spPr>
          <a:xfrm>
            <a:off x="6517386" y="5829043"/>
            <a:ext cx="412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Calculations at 25%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91586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one or more baseline cognitive tests</a:t>
            </a:r>
            <a:endParaRPr lang="en-US" sz="2000" dirty="0"/>
          </a:p>
          <a:p>
            <a:pPr lvl="1"/>
            <a:r>
              <a:rPr lang="en-US" dirty="0"/>
              <a:t>Refer patient for brain scans</a:t>
            </a:r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11372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Baseline Biomarkers</a:t>
            </a:r>
            <a:br>
              <a:rPr lang="en-US" dirty="0"/>
            </a:br>
            <a:r>
              <a:rPr lang="en-US" dirty="0"/>
              <a:t>(first exam)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4095"/>
            <a:ext cx="4123949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Brain Scan Thresholds: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Lower detection rates than cognitive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thresholds for males and females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62533"/>
              </p:ext>
            </p:extLst>
          </p:nvPr>
        </p:nvGraphicFramePr>
        <p:xfrm>
          <a:off x="5300870" y="1121325"/>
          <a:ext cx="6525371" cy="45600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0847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619870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2024654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</a:tblGrid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>
                          <a:effectLst/>
                        </a:rPr>
                        <a:t>Biomarker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>
                          <a:effectLst/>
                        </a:rPr>
                        <a:t>Threshold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Detection Rate</a:t>
                      </a:r>
                    </a:p>
                  </a:txBody>
                  <a:tcPr marL="94978" marR="94978" marT="47488" marB="474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Hippocampus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6673.01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Hippocampus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6391.04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80 %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Ventricles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50797.64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45 %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Ventricles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37943.74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WholeBrain</a:t>
                      </a:r>
                      <a:r>
                        <a:rPr lang="en-US" sz="1900" b="1" dirty="0">
                          <a:effectLst/>
                        </a:rPr>
                        <a:t>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1025582.00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48 %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WholeBrain</a:t>
                      </a:r>
                      <a:r>
                        <a:rPr lang="en-US" sz="1900" b="1" dirty="0">
                          <a:effectLst/>
                        </a:rPr>
                        <a:t>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928774.86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Entorhinal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3474.42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67 %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Entorhinal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3152.40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76 %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12857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MidTemp</a:t>
                      </a:r>
                      <a:r>
                        <a:rPr lang="en-US" sz="1900" b="1" dirty="0">
                          <a:effectLst/>
                        </a:rPr>
                        <a:t>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19179.84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57 %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75024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MidTemp</a:t>
                      </a:r>
                      <a:r>
                        <a:rPr lang="en-US" sz="1900" b="1" dirty="0">
                          <a:effectLst/>
                        </a:rPr>
                        <a:t>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17617.11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70 %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1583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AEC9643-D078-49AA-A497-8324D2650616}"/>
              </a:ext>
            </a:extLst>
          </p:cNvPr>
          <p:cNvSpPr txBox="1"/>
          <p:nvPr/>
        </p:nvSpPr>
        <p:spPr>
          <a:xfrm>
            <a:off x="514697" y="6407833"/>
            <a:ext cx="87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* Statistical tests showed males/females had different thresholds for all biomarkers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357D8C-3DAE-4BE8-84D6-E3D37D595B25}"/>
              </a:ext>
            </a:extLst>
          </p:cNvPr>
          <p:cNvSpPr txBox="1"/>
          <p:nvPr/>
        </p:nvSpPr>
        <p:spPr>
          <a:xfrm>
            <a:off x="6517386" y="5816407"/>
            <a:ext cx="412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Calculations at 25%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1439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one or more baseline brain scans</a:t>
            </a:r>
            <a:endParaRPr lang="en-US" sz="2000" dirty="0"/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265923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1696" y="112539"/>
            <a:ext cx="11514256" cy="1179513"/>
          </a:xfrm>
        </p:spPr>
        <p:txBody>
          <a:bodyPr>
            <a:normAutofit/>
          </a:bodyPr>
          <a:lstStyle/>
          <a:p>
            <a:r>
              <a:rPr lang="en-US" dirty="0"/>
              <a:t>Baseline Thresholds Performance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2446D-9FFA-4AA2-B286-8144D5FAA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48"/>
          <a:stretch/>
        </p:blipFill>
        <p:spPr>
          <a:xfrm>
            <a:off x="71758" y="1147735"/>
            <a:ext cx="5541251" cy="525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D6A80-9E75-4818-8A0E-70BB0C06E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220"/>
          <a:stretch/>
        </p:blipFill>
        <p:spPr>
          <a:xfrm>
            <a:off x="6096000" y="1176942"/>
            <a:ext cx="5713679" cy="4949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0AC38-0780-4AA6-B3A3-5AB352B5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54" t="3982" b="84943"/>
          <a:stretch/>
        </p:blipFill>
        <p:spPr>
          <a:xfrm>
            <a:off x="8869844" y="6070206"/>
            <a:ext cx="3250398" cy="731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E7649-A267-47AD-A206-85060515B01F}"/>
              </a:ext>
            </a:extLst>
          </p:cNvPr>
          <p:cNvSpPr txBox="1"/>
          <p:nvPr/>
        </p:nvSpPr>
        <p:spPr>
          <a:xfrm>
            <a:off x="4059447" y="6432397"/>
            <a:ext cx="379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Cognitive tests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156797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Biomarkers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2001592"/>
            <a:ext cx="10168127" cy="595835"/>
          </a:xfrm>
        </p:spPr>
        <p:txBody>
          <a:bodyPr>
            <a:normAutofit fontScale="92500"/>
          </a:bodyPr>
          <a:lstStyle/>
          <a:p>
            <a:r>
              <a:rPr lang="en-US" dirty="0"/>
              <a:t>Cognitive Test Thresholds: high detection rates &amp; low false positive rates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5616" y="2713244"/>
          <a:ext cx="10568080" cy="34260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81741">
                  <a:extLst>
                    <a:ext uri="{9D8B030D-6E8A-4147-A177-3AD203B41FA5}">
                      <a16:colId xmlns:a16="http://schemas.microsoft.com/office/drawing/2014/main" val="1440161967"/>
                    </a:ext>
                  </a:extLst>
                </a:gridCol>
                <a:gridCol w="1749286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683027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  <a:gridCol w="2457748">
                  <a:extLst>
                    <a:ext uri="{9D8B030D-6E8A-4147-A177-3AD203B41FA5}">
                      <a16:colId xmlns:a16="http://schemas.microsoft.com/office/drawing/2014/main" val="1161609101"/>
                    </a:ext>
                  </a:extLst>
                </a:gridCol>
              </a:tblGrid>
              <a:tr h="39799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Biomarker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CN to AD 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MCI to AD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False Positive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CDRSB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ADAS11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ADAS11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ADAS13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ADAS13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MMSE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- 176.0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RAVLT Immediate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- 281.7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789B4C-37E6-4789-8223-BBACF563E983}"/>
              </a:ext>
            </a:extLst>
          </p:cNvPr>
          <p:cNvSpPr txBox="1"/>
          <p:nvPr/>
        </p:nvSpPr>
        <p:spPr>
          <a:xfrm>
            <a:off x="1248088" y="6228616"/>
            <a:ext cx="781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Statistical ADAS tests showed males/females had different thresholds</a:t>
            </a:r>
          </a:p>
          <a:p>
            <a:r>
              <a:rPr lang="en-US" dirty="0"/>
              <a:t>+ indicates in increase, – indicates a decrease</a:t>
            </a:r>
          </a:p>
        </p:txBody>
      </p:sp>
    </p:spTree>
    <p:extLst>
      <p:ext uri="{BB962C8B-B14F-4D97-AF65-F5344CB8AC3E}">
        <p14:creationId xmlns:p14="http://schemas.microsoft.com/office/powerpoint/2010/main" val="428061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6469" y="75508"/>
            <a:ext cx="10782641" cy="117951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Change in Cognitive Tests </a:t>
            </a:r>
            <a:br>
              <a:rPr lang="en-US" sz="3200" dirty="0"/>
            </a:br>
            <a:r>
              <a:rPr lang="en-US" sz="3200" dirty="0"/>
              <a:t>Performance of Thresholds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5B06-4EAA-4CBA-9736-A68000507606}"/>
              </a:ext>
            </a:extLst>
          </p:cNvPr>
          <p:cNvSpPr txBox="1"/>
          <p:nvPr/>
        </p:nvSpPr>
        <p:spPr>
          <a:xfrm>
            <a:off x="1369770" y="5965994"/>
            <a:ext cx="91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Good detection rates and acceptable false positive rates for recommended purpose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67C1E4-BDE6-4FA5-99D0-96805DB1A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90"/>
          <a:stretch/>
        </p:blipFill>
        <p:spPr bwMode="auto">
          <a:xfrm>
            <a:off x="206640" y="1361037"/>
            <a:ext cx="5073748" cy="421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98BCD-0FA1-4E56-9527-266466175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60"/>
          <a:stretch/>
        </p:blipFill>
        <p:spPr>
          <a:xfrm>
            <a:off x="6686844" y="1370753"/>
            <a:ext cx="5073748" cy="4215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78A649-0909-44F7-A035-FC62CE8ED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83" t="4851" r="521" b="85652"/>
          <a:stretch/>
        </p:blipFill>
        <p:spPr>
          <a:xfrm>
            <a:off x="7475064" y="1720161"/>
            <a:ext cx="1348913" cy="430409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5F56C04-338F-4548-A889-1620ABCD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7" t="4992" r="865" b="81675"/>
          <a:stretch/>
        </p:blipFill>
        <p:spPr bwMode="auto">
          <a:xfrm>
            <a:off x="5204875" y="1586883"/>
            <a:ext cx="1203826" cy="6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changes in one or more cognitive tests</a:t>
            </a:r>
            <a:endParaRPr lang="en-US" sz="2000" dirty="0"/>
          </a:p>
          <a:p>
            <a:pPr lvl="1"/>
            <a:r>
              <a:rPr lang="en-US" dirty="0"/>
              <a:t>Refer for brain scans</a:t>
            </a:r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8000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Biomarkers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1975088"/>
            <a:ext cx="10168127" cy="595835"/>
          </a:xfrm>
        </p:spPr>
        <p:txBody>
          <a:bodyPr>
            <a:normAutofit/>
          </a:bodyPr>
          <a:lstStyle/>
          <a:p>
            <a:r>
              <a:rPr lang="en-US" dirty="0"/>
              <a:t>Brain Scan Thresholds: less accurate than cognitive thresholds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5616" y="2686740"/>
          <a:ext cx="10827027" cy="34260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69338">
                  <a:extLst>
                    <a:ext uri="{9D8B030D-6E8A-4147-A177-3AD203B41FA5}">
                      <a16:colId xmlns:a16="http://schemas.microsoft.com/office/drawing/2014/main" val="1440161967"/>
                    </a:ext>
                  </a:extLst>
                </a:gridCol>
                <a:gridCol w="1507343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2443390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3189636309"/>
                    </a:ext>
                  </a:extLst>
                </a:gridCol>
                <a:gridCol w="2425147">
                  <a:extLst>
                    <a:ext uri="{9D8B030D-6E8A-4147-A177-3AD203B41FA5}">
                      <a16:colId xmlns:a16="http://schemas.microsoft.com/office/drawing/2014/main" val="1161609101"/>
                    </a:ext>
                  </a:extLst>
                </a:gridCol>
              </a:tblGrid>
              <a:tr h="397997">
                <a:tc>
                  <a:txBody>
                    <a:bodyPr/>
                    <a:lstStyle/>
                    <a:p>
                      <a:r>
                        <a:rPr lang="en-US" dirty="0"/>
                        <a:t>Biomarker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CN to AD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MCI to AD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False Positive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Hippocampus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Ventricles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- 772.8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Ventricles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 - 684.1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WholeBrain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Entorhinal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+ 4684.0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MidTemp</a:t>
                      </a:r>
                      <a:r>
                        <a:rPr lang="en-US" b="1" dirty="0">
                          <a:effectLst/>
                        </a:rPr>
                        <a:t>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+ 5764.3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MidTemp</a:t>
                      </a:r>
                      <a:r>
                        <a:rPr lang="en-US" b="1" dirty="0">
                          <a:effectLst/>
                        </a:rPr>
                        <a:t>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- 21220.4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789B4C-37E6-4789-8223-BBACF563E983}"/>
              </a:ext>
            </a:extLst>
          </p:cNvPr>
          <p:cNvSpPr txBox="1"/>
          <p:nvPr/>
        </p:nvSpPr>
        <p:spPr>
          <a:xfrm>
            <a:off x="1248088" y="6202112"/>
            <a:ext cx="1008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Statistical tests for Ventricles and </a:t>
            </a:r>
            <a:r>
              <a:rPr lang="en-US" dirty="0" err="1"/>
              <a:t>MidTemp</a:t>
            </a:r>
            <a:r>
              <a:rPr lang="en-US" dirty="0"/>
              <a:t> showed males/females had different thresholds</a:t>
            </a:r>
          </a:p>
          <a:p>
            <a:r>
              <a:rPr lang="en-US" dirty="0"/>
              <a:t>+ indicates an increase, – indicates a decrease</a:t>
            </a:r>
          </a:p>
        </p:txBody>
      </p:sp>
    </p:spTree>
    <p:extLst>
      <p:ext uri="{BB962C8B-B14F-4D97-AF65-F5344CB8AC3E}">
        <p14:creationId xmlns:p14="http://schemas.microsoft.com/office/powerpoint/2010/main" val="3323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43A-845A-4BB9-8E62-7729FFC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B51-339C-44EF-BF2F-F7566D215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9744690" cy="36941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"Worldwide, 50 million people are living with Alzheimer's and other dementias." 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Alzheimer’s disease is terminal unlike other dementias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8C2A-0283-4D6A-942A-B906FFB13660}"/>
              </a:ext>
            </a:extLst>
          </p:cNvPr>
          <p:cNvSpPr txBox="1"/>
          <p:nvPr/>
        </p:nvSpPr>
        <p:spPr>
          <a:xfrm>
            <a:off x="8494644" y="630936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alz.org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3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4717" y="75506"/>
            <a:ext cx="10886147" cy="117951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Change in Brain Scans</a:t>
            </a:r>
            <a:br>
              <a:rPr lang="en-US" sz="3200" dirty="0"/>
            </a:br>
            <a:r>
              <a:rPr lang="en-US" sz="3200" dirty="0"/>
              <a:t>Performance of Thresholds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DBAF1-7A65-4E98-B186-8CF540EB3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7"/>
          <a:stretch/>
        </p:blipFill>
        <p:spPr>
          <a:xfrm>
            <a:off x="514041" y="1440547"/>
            <a:ext cx="4922616" cy="4243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E0638-E87C-49E9-81B8-BE0C9245B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90"/>
          <a:stretch/>
        </p:blipFill>
        <p:spPr>
          <a:xfrm>
            <a:off x="6366772" y="1440547"/>
            <a:ext cx="4987628" cy="4311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FC251-967C-4FA3-B42E-F70AD5A35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61" t="4723" r="825" b="82156"/>
          <a:stretch/>
        </p:blipFill>
        <p:spPr>
          <a:xfrm>
            <a:off x="3116963" y="1747287"/>
            <a:ext cx="1079554" cy="609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B895D-0535-4F9D-8386-A613CB3B6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08" t="4652" r="845" b="86228"/>
          <a:stretch/>
        </p:blipFill>
        <p:spPr>
          <a:xfrm>
            <a:off x="7515795" y="1747287"/>
            <a:ext cx="1344791" cy="430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465B06-4EAA-4CBA-9736-A68000507606}"/>
              </a:ext>
            </a:extLst>
          </p:cNvPr>
          <p:cNvSpPr txBox="1"/>
          <p:nvPr/>
        </p:nvSpPr>
        <p:spPr>
          <a:xfrm>
            <a:off x="2004560" y="6058757"/>
            <a:ext cx="790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Lower detection rates and higher false positive rates than cognitive tests</a:t>
            </a:r>
          </a:p>
        </p:txBody>
      </p:sp>
    </p:spTree>
    <p:extLst>
      <p:ext uri="{BB962C8B-B14F-4D97-AF65-F5344CB8AC3E}">
        <p14:creationId xmlns:p14="http://schemas.microsoft.com/office/powerpoint/2010/main" val="15164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changes in one or more brain scans</a:t>
            </a:r>
            <a:endParaRPr lang="en-US" sz="2000" dirty="0"/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63987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8D1D-0C8C-4058-8381-733CF18D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Machine Learning and Predictive Modeling Results</a:t>
            </a:r>
          </a:p>
        </p:txBody>
      </p:sp>
    </p:spTree>
    <p:extLst>
      <p:ext uri="{BB962C8B-B14F-4D97-AF65-F5344CB8AC3E}">
        <p14:creationId xmlns:p14="http://schemas.microsoft.com/office/powerpoint/2010/main" val="319518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28F35-74BC-4A1D-B372-CB2DB683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Support Vector Machines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83% detection and 27% false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Other models inaccurate with no brain scan data</a:t>
            </a:r>
          </a:p>
        </p:txBody>
      </p:sp>
      <p:pic>
        <p:nvPicPr>
          <p:cNvPr id="921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BB42D-1DAC-41CF-B883-5DC03BCAA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94"/>
          <a:stretch/>
        </p:blipFill>
        <p:spPr bwMode="auto">
          <a:xfrm>
            <a:off x="5739147" y="1127368"/>
            <a:ext cx="6247098" cy="436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7D3DE36-DF85-4E57-9556-8F9A6EAA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992188"/>
            <a:ext cx="5154750" cy="1087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Baseline Cognitive Tests</a:t>
            </a:r>
            <a:endParaRPr lang="en-US" sz="2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962DCF-6891-43B3-811C-760241D7F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79" t="38848" r="679" b="48890"/>
          <a:stretch/>
        </p:blipFill>
        <p:spPr>
          <a:xfrm>
            <a:off x="7835706" y="5525087"/>
            <a:ext cx="2419643" cy="740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7440F9-2CA1-4DD0-874D-609739B062F3}"/>
              </a:ext>
            </a:extLst>
          </p:cNvPr>
          <p:cNvSpPr txBox="1"/>
          <p:nvPr/>
        </p:nvSpPr>
        <p:spPr>
          <a:xfrm>
            <a:off x="6261188" y="753131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 Cognitive Tests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37612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using baseline cognitive test SVM model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Refer patient for brain scans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25565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5144213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Baseline Biomarkers</a:t>
            </a:r>
            <a:br>
              <a:rPr lang="en-US" sz="2100" dirty="0"/>
            </a:br>
            <a:r>
              <a:rPr lang="en-US" sz="2100" dirty="0"/>
              <a:t>(Cognitive tests and brain scans)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596618" cy="34928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High Value Models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Over 85% detection rates and less than 20% false positive rates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Support Vector Machines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Logistic Regression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Naïve Bayes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Every model over 75% detection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Every model under 20% false positive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4EDF5-7370-45FC-916A-F8D54258C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4"/>
          <a:stretch/>
        </p:blipFill>
        <p:spPr>
          <a:xfrm>
            <a:off x="5412843" y="1118630"/>
            <a:ext cx="6590061" cy="4596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C8DE27-8040-4023-9D40-30E530AD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66" t="39350" r="388" b="48586"/>
          <a:stretch/>
        </p:blipFill>
        <p:spPr>
          <a:xfrm>
            <a:off x="7699825" y="5722637"/>
            <a:ext cx="2532185" cy="7449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EBA6C9-F43E-47B8-97D3-E924EEF416C9}"/>
              </a:ext>
            </a:extLst>
          </p:cNvPr>
          <p:cNvSpPr txBox="1"/>
          <p:nvPr/>
        </p:nvSpPr>
        <p:spPr>
          <a:xfrm>
            <a:off x="6022036" y="746606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 Biomarkers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144562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by the baseline biomarker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158239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29C0-E24A-4797-926B-B82C09B8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160520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Value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Detection Rates over 80% and false positive rates 15-17%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Vector Machines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Other models not as 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FF180-B9CD-4EF2-899A-E85B9B01D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93"/>
          <a:stretch/>
        </p:blipFill>
        <p:spPr>
          <a:xfrm>
            <a:off x="5793213" y="1244992"/>
            <a:ext cx="6177266" cy="4317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1C0C91-C329-47AA-BEA9-81BFE04A9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79" t="38848" r="679" b="48890"/>
          <a:stretch/>
        </p:blipFill>
        <p:spPr>
          <a:xfrm>
            <a:off x="7835706" y="5525087"/>
            <a:ext cx="2419643" cy="7402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6D175-FB5C-4510-8429-5DFBEFD1EA15}"/>
              </a:ext>
            </a:extLst>
          </p:cNvPr>
          <p:cNvSpPr txBox="1"/>
          <p:nvPr/>
        </p:nvSpPr>
        <p:spPr>
          <a:xfrm>
            <a:off x="6261188" y="859147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Cognitive Tests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BA0F7E9-AB33-41C1-8103-64CFCCA8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5144213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Change in Cognitive Tests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52246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using change in cognitive test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Refer patient for brain scans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920090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4998315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Learning Models:</a:t>
            </a:r>
            <a:br>
              <a:rPr lang="en-US" dirty="0"/>
            </a:br>
            <a:r>
              <a:rPr lang="en-US" dirty="0"/>
              <a:t>Change in Biomarkers</a:t>
            </a:r>
            <a:br>
              <a:rPr lang="en-US" dirty="0"/>
            </a:br>
            <a:r>
              <a:rPr lang="en-US" sz="2000" dirty="0"/>
              <a:t>(Cognitive tests and brain scans)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4095"/>
            <a:ext cx="3710355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High Value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About 85% detection rates and less than 15% false positive rates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Support Vector Machines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Other models not as accurate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F7B00-F3BF-4E36-B6D8-CFE1E12CA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4"/>
          <a:stretch/>
        </p:blipFill>
        <p:spPr>
          <a:xfrm>
            <a:off x="5525386" y="1202789"/>
            <a:ext cx="6367677" cy="44558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B16C81-1CEA-4F75-97C5-36C5B977A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62" t="39313" r="723" b="49365"/>
          <a:stretch/>
        </p:blipFill>
        <p:spPr>
          <a:xfrm>
            <a:off x="7890337" y="5710530"/>
            <a:ext cx="2196202" cy="621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FBE3E-1ED3-4FEC-AE06-D3CC5653A5C1}"/>
              </a:ext>
            </a:extLst>
          </p:cNvPr>
          <p:cNvSpPr txBox="1"/>
          <p:nvPr/>
        </p:nvSpPr>
        <p:spPr>
          <a:xfrm>
            <a:off x="6134580" y="831012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Biomarkers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17165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1AA1-804B-4D1C-9453-296DF69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39DA-DFCE-457F-B5A9-865DAB87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7458589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15 million family members are providing 18.2 billion hours of unpaid care</a:t>
            </a:r>
          </a:p>
          <a:p>
            <a:pPr>
              <a:spcAft>
                <a:spcPts val="1800"/>
              </a:spcAft>
            </a:pPr>
            <a:r>
              <a:rPr lang="en-US" dirty="0"/>
              <a:t>Economic value of this care is more than $230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0345B-ED63-4831-B489-6553C69AC5BB}"/>
              </a:ext>
            </a:extLst>
          </p:cNvPr>
          <p:cNvSpPr txBox="1"/>
          <p:nvPr/>
        </p:nvSpPr>
        <p:spPr>
          <a:xfrm>
            <a:off x="8494644" y="630936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alz.org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2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690190"/>
            <a:ext cx="10168127" cy="3482009"/>
          </a:xfrm>
        </p:spPr>
        <p:txBody>
          <a:bodyPr>
            <a:normAutofit/>
          </a:bodyPr>
          <a:lstStyle/>
          <a:p>
            <a:r>
              <a:rPr lang="en-US" dirty="0"/>
              <a:t>Patients predicted as being high-risk by the change in biomarkers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all early treatment options as recommended by the patient’s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6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480-B9EE-451B-9057-22EA1644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5F24-2890-47B2-8A9C-72D58310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Hyperparameters were chosen using 5-fold cross validation</a:t>
            </a:r>
          </a:p>
          <a:p>
            <a:r>
              <a:rPr lang="en-US" dirty="0"/>
              <a:t>Feature selection tools</a:t>
            </a:r>
          </a:p>
          <a:p>
            <a:pPr lvl="1"/>
            <a:r>
              <a:rPr lang="en-US" dirty="0"/>
              <a:t>Built-in attributes of models</a:t>
            </a:r>
          </a:p>
          <a:p>
            <a:pPr lvl="1"/>
            <a:r>
              <a:rPr lang="en-US" dirty="0"/>
              <a:t>Feature selector module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Ultimately made little improvement over the basic model</a:t>
            </a:r>
          </a:p>
          <a:p>
            <a:r>
              <a:rPr lang="en-US" dirty="0"/>
              <a:t>Ensemble model comprised of the best performing models</a:t>
            </a:r>
          </a:p>
        </p:txBody>
      </p:sp>
    </p:spTree>
    <p:extLst>
      <p:ext uri="{BB962C8B-B14F-4D97-AF65-F5344CB8AC3E}">
        <p14:creationId xmlns:p14="http://schemas.microsoft.com/office/powerpoint/2010/main" val="4096820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9D75-159C-4D53-8668-923A4969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632F-39B5-48A3-8848-8C0B046C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831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Individual models showed high detection rates and low false positive rates</a:t>
            </a:r>
          </a:p>
          <a:p>
            <a:r>
              <a:rPr lang="en-US" dirty="0"/>
              <a:t>The best models were combined into ensemble models</a:t>
            </a:r>
          </a:p>
          <a:p>
            <a:pPr lvl="1"/>
            <a:r>
              <a:rPr lang="en-US" dirty="0"/>
              <a:t>These were generally 85% or higher detection and 20% or lower false positives</a:t>
            </a:r>
          </a:p>
          <a:p>
            <a:pPr lvl="1"/>
            <a:r>
              <a:rPr lang="en-US" dirty="0"/>
              <a:t>Majority voting by individual models decides the prediction for each patient</a:t>
            </a:r>
          </a:p>
          <a:p>
            <a:r>
              <a:rPr lang="en-US" dirty="0"/>
              <a:t>Ensemble models should be better at generalizing to new patient data</a:t>
            </a:r>
          </a:p>
        </p:txBody>
      </p:sp>
    </p:spTree>
    <p:extLst>
      <p:ext uri="{BB962C8B-B14F-4D97-AF65-F5344CB8AC3E}">
        <p14:creationId xmlns:p14="http://schemas.microsoft.com/office/powerpoint/2010/main" val="65822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40F7-F3A1-458A-A9A0-6C46D884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18F3-EBB5-48FC-A2C7-311C18ECC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Biomarkers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0B30-E8A5-4444-94C6-D50F6BE97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Vector Machines (SVM)</a:t>
            </a:r>
          </a:p>
          <a:p>
            <a:r>
              <a:rPr lang="en-US" dirty="0"/>
              <a:t>Logistic Regression (LR)</a:t>
            </a:r>
          </a:p>
          <a:p>
            <a:r>
              <a:rPr lang="en-US" dirty="0"/>
              <a:t>SVM with 9 principal components</a:t>
            </a:r>
          </a:p>
          <a:p>
            <a:r>
              <a:rPr lang="en-US" dirty="0"/>
              <a:t>LR with 9 principal components</a:t>
            </a:r>
          </a:p>
          <a:p>
            <a:r>
              <a:rPr lang="en-US" dirty="0"/>
              <a:t>LR omitting 2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95890-5223-494C-A12A-5B9693D1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Change in Biomarkers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2DF5F-190F-42CC-85DD-D0C77284E8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Vector Machines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LR omitting 2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17EB8-E5EE-448F-8BDF-5622BFB6A0EF}"/>
              </a:ext>
            </a:extLst>
          </p:cNvPr>
          <p:cNvSpPr txBox="1"/>
          <p:nvPr/>
        </p:nvSpPr>
        <p:spPr>
          <a:xfrm>
            <a:off x="6584477" y="4825849"/>
            <a:ext cx="354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Only three models with high enough detection rates</a:t>
            </a:r>
          </a:p>
        </p:txBody>
      </p:sp>
    </p:spTree>
    <p:extLst>
      <p:ext uri="{BB962C8B-B14F-4D97-AF65-F5344CB8AC3E}">
        <p14:creationId xmlns:p14="http://schemas.microsoft.com/office/powerpoint/2010/main" val="4007156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733CD-6907-4F11-AE4A-28DE1AC4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672E6-4C76-4BA4-86E3-CDDA429AC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Biomarkers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4021E-60A1-4F23-A415-2D5866101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92% detection rate</a:t>
            </a:r>
          </a:p>
          <a:p>
            <a:r>
              <a:rPr lang="en-US" dirty="0"/>
              <a:t>15% false positive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6695F8-9A85-4964-A606-3849A7B41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Change in Biomarkers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523EA4-B365-41A9-ADBC-061912461E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85% detection rate</a:t>
            </a:r>
          </a:p>
          <a:p>
            <a:r>
              <a:rPr lang="en-US" dirty="0"/>
              <a:t>14% false positive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A80D0-F133-43A6-B4CB-AADBD087A2DC}"/>
              </a:ext>
            </a:extLst>
          </p:cNvPr>
          <p:cNvSpPr txBox="1"/>
          <p:nvPr/>
        </p:nvSpPr>
        <p:spPr>
          <a:xfrm>
            <a:off x="648616" y="5129785"/>
            <a:ext cx="1039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recommended models to use when there is data for cognitive tests and brain scans</a:t>
            </a:r>
          </a:p>
        </p:txBody>
      </p:sp>
    </p:spTree>
    <p:extLst>
      <p:ext uri="{BB962C8B-B14F-4D97-AF65-F5344CB8AC3E}">
        <p14:creationId xmlns:p14="http://schemas.microsoft.com/office/powerpoint/2010/main" val="2044286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1994-7332-49D3-B296-D2FE52EA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75AA-D61A-436D-9ADA-CE2B6716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2769837"/>
          </a:xfrm>
        </p:spPr>
        <p:txBody>
          <a:bodyPr>
            <a:normAutofit/>
          </a:bodyPr>
          <a:lstStyle/>
          <a:p>
            <a:r>
              <a:rPr lang="en-US" dirty="0"/>
              <a:t>High detection rates make the model useful</a:t>
            </a:r>
          </a:p>
          <a:p>
            <a:r>
              <a:rPr lang="en-US" dirty="0"/>
              <a:t>Low false positive rates mean not unduly alarming patients</a:t>
            </a:r>
          </a:p>
          <a:p>
            <a:r>
              <a:rPr lang="en-US" dirty="0"/>
              <a:t>Early detection -&gt; early treatment -&gt; better outcomes</a:t>
            </a:r>
          </a:p>
        </p:txBody>
      </p:sp>
    </p:spTree>
    <p:extLst>
      <p:ext uri="{BB962C8B-B14F-4D97-AF65-F5344CB8AC3E}">
        <p14:creationId xmlns:p14="http://schemas.microsoft.com/office/powerpoint/2010/main" val="3892991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Right 30">
            <a:extLst>
              <a:ext uri="{FF2B5EF4-FFF2-40B4-BE49-F238E27FC236}">
                <a16:creationId xmlns:a16="http://schemas.microsoft.com/office/drawing/2014/main" id="{B9A272BF-32A2-4F35-A749-BB540F04FA0A}"/>
              </a:ext>
            </a:extLst>
          </p:cNvPr>
          <p:cNvSpPr/>
          <p:nvPr/>
        </p:nvSpPr>
        <p:spPr>
          <a:xfrm rot="4225285">
            <a:off x="6825609" y="4173269"/>
            <a:ext cx="2088680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94CA0DE-B076-414C-A565-839F37F78CF2}"/>
              </a:ext>
            </a:extLst>
          </p:cNvPr>
          <p:cNvSpPr/>
          <p:nvPr/>
        </p:nvSpPr>
        <p:spPr>
          <a:xfrm>
            <a:off x="3413547" y="5313746"/>
            <a:ext cx="4806639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6E10F4E-C9F4-4042-A165-F25AD7F0CFD5}"/>
              </a:ext>
            </a:extLst>
          </p:cNvPr>
          <p:cNvSpPr/>
          <p:nvPr/>
        </p:nvSpPr>
        <p:spPr>
          <a:xfrm rot="20765929">
            <a:off x="3359278" y="4529389"/>
            <a:ext cx="52640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1A844-AB24-4A1F-8ACB-E618144C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First Exam Decision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AB8B-DDE0-48F0-AFEB-14E41848226C}"/>
              </a:ext>
            </a:extLst>
          </p:cNvPr>
          <p:cNvSpPr txBox="1"/>
          <p:nvPr/>
        </p:nvSpPr>
        <p:spPr>
          <a:xfrm>
            <a:off x="1115568" y="4883859"/>
            <a:ext cx="2214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Exceeds </a:t>
            </a:r>
          </a:p>
          <a:p>
            <a:pPr algn="ctr"/>
            <a:r>
              <a:rPr lang="en-US" dirty="0"/>
              <a:t>cognitive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8DD5E-BD07-43E9-8446-4A02D052053B}"/>
              </a:ext>
            </a:extLst>
          </p:cNvPr>
          <p:cNvSpPr txBox="1"/>
          <p:nvPr/>
        </p:nvSpPr>
        <p:spPr>
          <a:xfrm>
            <a:off x="4408043" y="2883932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baseline cognitive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1A863-ED29-4B64-8D4D-A833C2F5E7AA}"/>
              </a:ext>
            </a:extLst>
          </p:cNvPr>
          <p:cNvSpPr txBox="1"/>
          <p:nvPr/>
        </p:nvSpPr>
        <p:spPr>
          <a:xfrm>
            <a:off x="4847809" y="5790904"/>
            <a:ext cx="201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baseline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A3FD1-94B2-4098-A22B-5B61B0F253EC}"/>
              </a:ext>
            </a:extLst>
          </p:cNvPr>
          <p:cNvSpPr txBox="1"/>
          <p:nvPr/>
        </p:nvSpPr>
        <p:spPr>
          <a:xfrm>
            <a:off x="8459394" y="5348637"/>
            <a:ext cx="25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B2867-E755-4009-810C-397171A89D87}"/>
              </a:ext>
            </a:extLst>
          </p:cNvPr>
          <p:cNvSpPr txBox="1"/>
          <p:nvPr/>
        </p:nvSpPr>
        <p:spPr>
          <a:xfrm>
            <a:off x="1374781" y="2883932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 exam </a:t>
            </a:r>
          </a:p>
          <a:p>
            <a:pPr algn="ctr"/>
            <a:r>
              <a:rPr lang="en-US" dirty="0"/>
              <a:t>cognitive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BA04-B981-4D2E-B9E7-0020B3DBDD87}"/>
              </a:ext>
            </a:extLst>
          </p:cNvPr>
          <p:cNvSpPr txBox="1"/>
          <p:nvPr/>
        </p:nvSpPr>
        <p:spPr>
          <a:xfrm>
            <a:off x="1884254" y="2328468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5225E3-5996-4EFB-BAA5-01052E306949}"/>
              </a:ext>
            </a:extLst>
          </p:cNvPr>
          <p:cNvSpPr/>
          <p:nvPr/>
        </p:nvSpPr>
        <p:spPr>
          <a:xfrm>
            <a:off x="1115568" y="275691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003ACC-E1F6-4A60-9681-61EA9A4FFD7A}"/>
              </a:ext>
            </a:extLst>
          </p:cNvPr>
          <p:cNvSpPr/>
          <p:nvPr/>
        </p:nvSpPr>
        <p:spPr>
          <a:xfrm>
            <a:off x="1115568" y="4827588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5E76DE-F1D0-4BDB-A094-3F648253813E}"/>
              </a:ext>
            </a:extLst>
          </p:cNvPr>
          <p:cNvSpPr/>
          <p:nvPr/>
        </p:nvSpPr>
        <p:spPr>
          <a:xfrm>
            <a:off x="4709922" y="559533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5E7923-6A63-4700-82BB-F704E6E1CDFF}"/>
              </a:ext>
            </a:extLst>
          </p:cNvPr>
          <p:cNvSpPr/>
          <p:nvPr/>
        </p:nvSpPr>
        <p:spPr>
          <a:xfrm>
            <a:off x="4659354" y="4197220"/>
            <a:ext cx="2214709" cy="97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7CA81E-4F2E-4D12-B66A-DE870B31D5E2}"/>
              </a:ext>
            </a:extLst>
          </p:cNvPr>
          <p:cNvSpPr/>
          <p:nvPr/>
        </p:nvSpPr>
        <p:spPr>
          <a:xfrm>
            <a:off x="4236712" y="2569303"/>
            <a:ext cx="3189600" cy="117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624550-16B1-4277-8801-5214CB481F25}"/>
              </a:ext>
            </a:extLst>
          </p:cNvPr>
          <p:cNvSpPr/>
          <p:nvPr/>
        </p:nvSpPr>
        <p:spPr>
          <a:xfrm>
            <a:off x="8304270" y="5044680"/>
            <a:ext cx="2887050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22851D-1FB6-451B-AA48-BF4E7277EC7B}"/>
              </a:ext>
            </a:extLst>
          </p:cNvPr>
          <p:cNvSpPr/>
          <p:nvPr/>
        </p:nvSpPr>
        <p:spPr>
          <a:xfrm rot="5400000">
            <a:off x="1754119" y="4101489"/>
            <a:ext cx="932593" cy="33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FA16A7-B8AD-4635-BD5C-AF6547EF89BF}"/>
              </a:ext>
            </a:extLst>
          </p:cNvPr>
          <p:cNvSpPr/>
          <p:nvPr/>
        </p:nvSpPr>
        <p:spPr>
          <a:xfrm>
            <a:off x="3446208" y="3022280"/>
            <a:ext cx="714329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1EB6262-1E52-4CD0-B557-BEE156C252FC}"/>
              </a:ext>
            </a:extLst>
          </p:cNvPr>
          <p:cNvSpPr/>
          <p:nvPr/>
        </p:nvSpPr>
        <p:spPr>
          <a:xfrm rot="5400000">
            <a:off x="5638692" y="3799204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D814CB2-073D-4BDC-ABB2-76CA4C14C340}"/>
              </a:ext>
            </a:extLst>
          </p:cNvPr>
          <p:cNvSpPr/>
          <p:nvPr/>
        </p:nvSpPr>
        <p:spPr>
          <a:xfrm rot="5400000">
            <a:off x="5638691" y="5197045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59115AD-5989-42A1-9116-726956DFCA0A}"/>
              </a:ext>
            </a:extLst>
          </p:cNvPr>
          <p:cNvSpPr/>
          <p:nvPr/>
        </p:nvSpPr>
        <p:spPr>
          <a:xfrm rot="18720754">
            <a:off x="6630917" y="4943612"/>
            <a:ext cx="2343268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1DFD42-6BC9-469F-B96D-A8C3A10C3788}"/>
              </a:ext>
            </a:extLst>
          </p:cNvPr>
          <p:cNvSpPr/>
          <p:nvPr/>
        </p:nvSpPr>
        <p:spPr>
          <a:xfrm rot="20126027">
            <a:off x="7063327" y="5828330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AB522D6-0E81-4400-896B-6E07A30EF783}"/>
              </a:ext>
            </a:extLst>
          </p:cNvPr>
          <p:cNvSpPr/>
          <p:nvPr/>
        </p:nvSpPr>
        <p:spPr>
          <a:xfrm rot="1486795">
            <a:off x="7508009" y="3340589"/>
            <a:ext cx="11237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6D210-7558-4048-98D9-6A4503CF07BE}"/>
              </a:ext>
            </a:extLst>
          </p:cNvPr>
          <p:cNvSpPr txBox="1"/>
          <p:nvPr/>
        </p:nvSpPr>
        <p:spPr>
          <a:xfrm>
            <a:off x="4749678" y="450452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Brain scan referral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A285953-DCEC-4D00-9DA4-4A4DFD539D4B}"/>
              </a:ext>
            </a:extLst>
          </p:cNvPr>
          <p:cNvSpPr/>
          <p:nvPr/>
        </p:nvSpPr>
        <p:spPr>
          <a:xfrm rot="20447896">
            <a:off x="3356769" y="4776376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432B45-2D31-4624-8A73-C8B092C7934A}"/>
              </a:ext>
            </a:extLst>
          </p:cNvPr>
          <p:cNvSpPr/>
          <p:nvPr/>
        </p:nvSpPr>
        <p:spPr>
          <a:xfrm>
            <a:off x="8442204" y="2328468"/>
            <a:ext cx="266133" cy="24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96C2-E166-4CF8-AA86-C5E6BD0690F3}"/>
              </a:ext>
            </a:extLst>
          </p:cNvPr>
          <p:cNvSpPr txBox="1"/>
          <p:nvPr/>
        </p:nvSpPr>
        <p:spPr>
          <a:xfrm>
            <a:off x="8839201" y="2288712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 $$ brain scans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3EE548-0C73-414F-8573-8FB931F1B59C}"/>
              </a:ext>
            </a:extLst>
          </p:cNvPr>
          <p:cNvSpPr txBox="1"/>
          <p:nvPr/>
        </p:nvSpPr>
        <p:spPr>
          <a:xfrm>
            <a:off x="8818268" y="3788276"/>
            <a:ext cx="22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Early treatment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236151-22B8-42E7-8682-5ECFCB4C9AA7}"/>
              </a:ext>
            </a:extLst>
          </p:cNvPr>
          <p:cNvSpPr/>
          <p:nvPr/>
        </p:nvSpPr>
        <p:spPr>
          <a:xfrm>
            <a:off x="8602510" y="3377564"/>
            <a:ext cx="2681186" cy="1239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D451A3AA-3078-460E-BE0E-A648571005F1}"/>
              </a:ext>
            </a:extLst>
          </p:cNvPr>
          <p:cNvSpPr/>
          <p:nvPr/>
        </p:nvSpPr>
        <p:spPr>
          <a:xfrm rot="4225285">
            <a:off x="6825609" y="4173269"/>
            <a:ext cx="2088680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875FAD4-7651-4F15-B5C1-7EAF37AD4242}"/>
              </a:ext>
            </a:extLst>
          </p:cNvPr>
          <p:cNvSpPr/>
          <p:nvPr/>
        </p:nvSpPr>
        <p:spPr>
          <a:xfrm>
            <a:off x="3413547" y="5313746"/>
            <a:ext cx="4806639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FC9C2E1-3CFE-4C8A-BE49-2DDEC7E0FA8D}"/>
              </a:ext>
            </a:extLst>
          </p:cNvPr>
          <p:cNvSpPr/>
          <p:nvPr/>
        </p:nvSpPr>
        <p:spPr>
          <a:xfrm rot="20765929">
            <a:off x="3359278" y="4529389"/>
            <a:ext cx="52640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5E7923-6A63-4700-82BB-F704E6E1CDFF}"/>
              </a:ext>
            </a:extLst>
          </p:cNvPr>
          <p:cNvSpPr/>
          <p:nvPr/>
        </p:nvSpPr>
        <p:spPr>
          <a:xfrm>
            <a:off x="4659354" y="4197220"/>
            <a:ext cx="2214709" cy="97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1A844-AB24-4A1F-8ACB-E618144C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Monitoring Decision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AB8B-DDE0-48F0-AFEB-14E41848226C}"/>
              </a:ext>
            </a:extLst>
          </p:cNvPr>
          <p:cNvSpPr txBox="1"/>
          <p:nvPr/>
        </p:nvSpPr>
        <p:spPr>
          <a:xfrm>
            <a:off x="1185321" y="4851432"/>
            <a:ext cx="206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Exceeds </a:t>
            </a:r>
          </a:p>
          <a:p>
            <a:pPr algn="ctr"/>
            <a:r>
              <a:rPr lang="en-US" dirty="0"/>
              <a:t>cognitive change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8DD5E-BD07-43E9-8446-4A02D052053B}"/>
              </a:ext>
            </a:extLst>
          </p:cNvPr>
          <p:cNvSpPr txBox="1"/>
          <p:nvPr/>
        </p:nvSpPr>
        <p:spPr>
          <a:xfrm>
            <a:off x="4458539" y="2844176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cognitive change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82FB5-EDF6-4589-9E41-86B167CB9F47}"/>
              </a:ext>
            </a:extLst>
          </p:cNvPr>
          <p:cNvSpPr txBox="1"/>
          <p:nvPr/>
        </p:nvSpPr>
        <p:spPr>
          <a:xfrm>
            <a:off x="8818268" y="3788276"/>
            <a:ext cx="22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Early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1A863-ED29-4B64-8D4D-A833C2F5E7AA}"/>
              </a:ext>
            </a:extLst>
          </p:cNvPr>
          <p:cNvSpPr txBox="1"/>
          <p:nvPr/>
        </p:nvSpPr>
        <p:spPr>
          <a:xfrm>
            <a:off x="4847809" y="5790904"/>
            <a:ext cx="201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changes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A3FD1-94B2-4098-A22B-5B61B0F253EC}"/>
              </a:ext>
            </a:extLst>
          </p:cNvPr>
          <p:cNvSpPr txBox="1"/>
          <p:nvPr/>
        </p:nvSpPr>
        <p:spPr>
          <a:xfrm>
            <a:off x="8459394" y="5348637"/>
            <a:ext cx="25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B2867-E755-4009-810C-397171A89D87}"/>
              </a:ext>
            </a:extLst>
          </p:cNvPr>
          <p:cNvSpPr txBox="1"/>
          <p:nvPr/>
        </p:nvSpPr>
        <p:spPr>
          <a:xfrm>
            <a:off x="1263025" y="2830924"/>
            <a:ext cx="190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  <a:p>
            <a:pPr algn="ctr"/>
            <a:r>
              <a:rPr lang="en-US" dirty="0"/>
              <a:t>cognitive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BA04-B981-4D2E-B9E7-0020B3DBDD87}"/>
              </a:ext>
            </a:extLst>
          </p:cNvPr>
          <p:cNvSpPr txBox="1"/>
          <p:nvPr/>
        </p:nvSpPr>
        <p:spPr>
          <a:xfrm>
            <a:off x="1884254" y="2328468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5225E3-5996-4EFB-BAA5-01052E306949}"/>
              </a:ext>
            </a:extLst>
          </p:cNvPr>
          <p:cNvSpPr/>
          <p:nvPr/>
        </p:nvSpPr>
        <p:spPr>
          <a:xfrm>
            <a:off x="1115568" y="2756919"/>
            <a:ext cx="2214709" cy="1153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003ACC-E1F6-4A60-9681-61EA9A4FFD7A}"/>
              </a:ext>
            </a:extLst>
          </p:cNvPr>
          <p:cNvSpPr/>
          <p:nvPr/>
        </p:nvSpPr>
        <p:spPr>
          <a:xfrm>
            <a:off x="1115568" y="4827588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5E76DE-F1D0-4BDB-A094-3F648253813E}"/>
              </a:ext>
            </a:extLst>
          </p:cNvPr>
          <p:cNvSpPr/>
          <p:nvPr/>
        </p:nvSpPr>
        <p:spPr>
          <a:xfrm>
            <a:off x="4709922" y="559533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7CA81E-4F2E-4D12-B66A-DE870B31D5E2}"/>
              </a:ext>
            </a:extLst>
          </p:cNvPr>
          <p:cNvSpPr/>
          <p:nvPr/>
        </p:nvSpPr>
        <p:spPr>
          <a:xfrm>
            <a:off x="4236712" y="2569303"/>
            <a:ext cx="3189600" cy="117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3463CB-8A55-406C-839E-6617CE7268DF}"/>
              </a:ext>
            </a:extLst>
          </p:cNvPr>
          <p:cNvSpPr/>
          <p:nvPr/>
        </p:nvSpPr>
        <p:spPr>
          <a:xfrm>
            <a:off x="8602510" y="3377564"/>
            <a:ext cx="2681186" cy="1239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624550-16B1-4277-8801-5214CB481F25}"/>
              </a:ext>
            </a:extLst>
          </p:cNvPr>
          <p:cNvSpPr/>
          <p:nvPr/>
        </p:nvSpPr>
        <p:spPr>
          <a:xfrm>
            <a:off x="8304270" y="5044680"/>
            <a:ext cx="2887050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22851D-1FB6-451B-AA48-BF4E7277EC7B}"/>
              </a:ext>
            </a:extLst>
          </p:cNvPr>
          <p:cNvSpPr/>
          <p:nvPr/>
        </p:nvSpPr>
        <p:spPr>
          <a:xfrm rot="5400000">
            <a:off x="1853487" y="4200857"/>
            <a:ext cx="733856" cy="33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FA16A7-B8AD-4635-BD5C-AF6547EF89BF}"/>
              </a:ext>
            </a:extLst>
          </p:cNvPr>
          <p:cNvSpPr/>
          <p:nvPr/>
        </p:nvSpPr>
        <p:spPr>
          <a:xfrm>
            <a:off x="3446208" y="3022280"/>
            <a:ext cx="714329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1EB6262-1E52-4CD0-B557-BEE156C252FC}"/>
              </a:ext>
            </a:extLst>
          </p:cNvPr>
          <p:cNvSpPr/>
          <p:nvPr/>
        </p:nvSpPr>
        <p:spPr>
          <a:xfrm rot="5400000">
            <a:off x="5638692" y="3799204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D814CB2-073D-4BDC-ABB2-76CA4C14C340}"/>
              </a:ext>
            </a:extLst>
          </p:cNvPr>
          <p:cNvSpPr/>
          <p:nvPr/>
        </p:nvSpPr>
        <p:spPr>
          <a:xfrm rot="5400000">
            <a:off x="5638691" y="5197045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59115AD-5989-42A1-9116-726956DFCA0A}"/>
              </a:ext>
            </a:extLst>
          </p:cNvPr>
          <p:cNvSpPr/>
          <p:nvPr/>
        </p:nvSpPr>
        <p:spPr>
          <a:xfrm rot="18720754">
            <a:off x="6630917" y="4943612"/>
            <a:ext cx="2343268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1DFD42-6BC9-469F-B96D-A8C3A10C3788}"/>
              </a:ext>
            </a:extLst>
          </p:cNvPr>
          <p:cNvSpPr/>
          <p:nvPr/>
        </p:nvSpPr>
        <p:spPr>
          <a:xfrm rot="20126027">
            <a:off x="7063327" y="5828330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23EB6B2-9FBC-435B-B73C-A080AB1AF1EF}"/>
              </a:ext>
            </a:extLst>
          </p:cNvPr>
          <p:cNvSpPr/>
          <p:nvPr/>
        </p:nvSpPr>
        <p:spPr>
          <a:xfrm rot="1486795">
            <a:off x="7508009" y="3340589"/>
            <a:ext cx="11237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B12041B-C6B9-4117-8CDE-3A1AD1D0F284}"/>
              </a:ext>
            </a:extLst>
          </p:cNvPr>
          <p:cNvSpPr/>
          <p:nvPr/>
        </p:nvSpPr>
        <p:spPr>
          <a:xfrm rot="20447896">
            <a:off x="3356769" y="4776376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6D210-7558-4048-98D9-6A4503CF07BE}"/>
              </a:ext>
            </a:extLst>
          </p:cNvPr>
          <p:cNvSpPr txBox="1"/>
          <p:nvPr/>
        </p:nvSpPr>
        <p:spPr>
          <a:xfrm>
            <a:off x="4749678" y="450452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Brain scan referral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36D02A-4284-4249-892C-D995C9C1C615}"/>
              </a:ext>
            </a:extLst>
          </p:cNvPr>
          <p:cNvSpPr/>
          <p:nvPr/>
        </p:nvSpPr>
        <p:spPr>
          <a:xfrm>
            <a:off x="8442204" y="2328468"/>
            <a:ext cx="266133" cy="24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0B0A1-FD3B-4CDA-8C8C-6C1026DB3AA0}"/>
              </a:ext>
            </a:extLst>
          </p:cNvPr>
          <p:cNvSpPr txBox="1"/>
          <p:nvPr/>
        </p:nvSpPr>
        <p:spPr>
          <a:xfrm>
            <a:off x="8839201" y="2288712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 $$ brain scans</a:t>
            </a:r>
          </a:p>
        </p:txBody>
      </p:sp>
    </p:spTree>
    <p:extLst>
      <p:ext uri="{BB962C8B-B14F-4D97-AF65-F5344CB8AC3E}">
        <p14:creationId xmlns:p14="http://schemas.microsoft.com/office/powerpoint/2010/main" val="3560138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67F0-C50F-42A1-B30E-73EADAF7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"Although the adage, 'better late than never' certainly applies, waiting for a full blown diagnosis of Alzheimer’s disease before making healthy diet and lifestyle changes, is not a very effective prevention plan."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FA41E-A653-4C03-BFC5-B6CC08AF7104}"/>
              </a:ext>
            </a:extLst>
          </p:cNvPr>
          <p:cNvSpPr txBox="1"/>
          <p:nvPr/>
        </p:nvSpPr>
        <p:spPr>
          <a:xfrm>
            <a:off x="7570305" y="5057029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heimers.net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37D39-EF78-4687-9FAE-8594EA79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Thought:</a:t>
            </a:r>
            <a:br>
              <a:rPr lang="en-US" dirty="0"/>
            </a:br>
            <a:r>
              <a:rPr lang="en-US" dirty="0"/>
              <a:t>Better Early than 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FA45-DDE8-4E2D-9404-86FC2866986C}"/>
              </a:ext>
            </a:extLst>
          </p:cNvPr>
          <p:cNvSpPr txBox="1"/>
          <p:nvPr/>
        </p:nvSpPr>
        <p:spPr>
          <a:xfrm>
            <a:off x="1115568" y="6309360"/>
            <a:ext cx="864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project available at </a:t>
            </a:r>
            <a:r>
              <a:rPr lang="en-US" dirty="0">
                <a:hlinkClick r:id="rId3"/>
              </a:rPr>
              <a:t>https://github.com/chuktuk/Alzheimers_Disease_Analysis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CCDC0-9451-45F7-8BE9-848A32B0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0"/>
            <a:ext cx="94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4B5C-AD70-4424-9036-117D6075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Outcomes from Early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E9DB-EAE2-49B5-9268-CFBD49DB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5936" y="2840334"/>
            <a:ext cx="4937760" cy="3694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Symptoms and disease progression are best mitigated with early treatment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Early treatment options are inexpensive compared to medication costs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0C4EF-6F7A-416E-9A20-71C3D015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4608" y="2368229"/>
            <a:ext cx="4937760" cy="4161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Early Treatment Options</a:t>
            </a:r>
          </a:p>
          <a:p>
            <a:r>
              <a:rPr lang="en-US" dirty="0"/>
              <a:t>Changes in diet</a:t>
            </a:r>
          </a:p>
          <a:p>
            <a:r>
              <a:rPr lang="en-US" dirty="0"/>
              <a:t>Taking supplements and/or antioxidants</a:t>
            </a:r>
          </a:p>
          <a:p>
            <a:r>
              <a:rPr lang="en-US" dirty="0"/>
              <a:t>Avoid smoking and alcohol</a:t>
            </a:r>
          </a:p>
          <a:p>
            <a:r>
              <a:rPr lang="en-US" dirty="0"/>
              <a:t>Social activities</a:t>
            </a:r>
          </a:p>
          <a:p>
            <a:r>
              <a:rPr lang="en-US" dirty="0"/>
              <a:t>Exercising</a:t>
            </a:r>
          </a:p>
          <a:p>
            <a:r>
              <a:rPr lang="en-US" dirty="0"/>
              <a:t>Brain stimulating activities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93EF0-4235-4ADC-BFAA-9F2978150097}"/>
              </a:ext>
            </a:extLst>
          </p:cNvPr>
          <p:cNvSpPr txBox="1"/>
          <p:nvPr/>
        </p:nvSpPr>
        <p:spPr>
          <a:xfrm>
            <a:off x="8494644" y="6309360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heimers.net</a:t>
            </a:r>
          </a:p>
        </p:txBody>
      </p:sp>
    </p:spTree>
    <p:extLst>
      <p:ext uri="{BB962C8B-B14F-4D97-AF65-F5344CB8AC3E}">
        <p14:creationId xmlns:p14="http://schemas.microsoft.com/office/powerpoint/2010/main" val="27569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29E6-9479-42EE-B043-1D51078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 for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76F8-3FE7-46F8-9828-AED9B440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Create tools that can detect or predict Alzheimer’s disease to identify high-risk patients</a:t>
            </a:r>
          </a:p>
          <a:p>
            <a:pPr>
              <a:spcAft>
                <a:spcPts val="1800"/>
              </a:spcAft>
            </a:pPr>
            <a:r>
              <a:rPr lang="en-US" dirty="0"/>
              <a:t>These patients can be referred for additional tests or begin early treatment</a:t>
            </a:r>
          </a:p>
        </p:txBody>
      </p:sp>
    </p:spTree>
    <p:extLst>
      <p:ext uri="{BB962C8B-B14F-4D97-AF65-F5344CB8AC3E}">
        <p14:creationId xmlns:p14="http://schemas.microsoft.com/office/powerpoint/2010/main" val="160973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26C9-AD7B-4F79-A3E3-8F0AABE2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C35E-A39D-4868-8D0B-F78A5C90F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Medical professionals diagnosing or treating Alzheimer’s disease</a:t>
            </a:r>
          </a:p>
          <a:p>
            <a:pPr>
              <a:spcAft>
                <a:spcPts val="1800"/>
              </a:spcAft>
            </a:pPr>
            <a:r>
              <a:rPr lang="en-US" dirty="0"/>
              <a:t>Patients or family members of patients suspecting early cognitive impairment</a:t>
            </a:r>
          </a:p>
        </p:txBody>
      </p:sp>
    </p:spTree>
    <p:extLst>
      <p:ext uri="{BB962C8B-B14F-4D97-AF65-F5344CB8AC3E}">
        <p14:creationId xmlns:p14="http://schemas.microsoft.com/office/powerpoint/2010/main" val="161433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D190-7B55-4251-9815-03B3D9AA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F479-1F1B-4FC0-8A83-538DBD27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Data Source: Alzheimer’s Disease Neuroimaging Initiative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Cognitive tests and brain scans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Classical Statistical Methods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Threshold values that indicate high-risk</a:t>
            </a:r>
          </a:p>
          <a:p>
            <a:pPr>
              <a:spcAft>
                <a:spcPts val="1800"/>
              </a:spcAft>
            </a:pPr>
            <a:r>
              <a:rPr lang="en-US" dirty="0"/>
              <a:t>Machine Learning Algorithms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Predict high-risk patients</a:t>
            </a:r>
          </a:p>
        </p:txBody>
      </p:sp>
    </p:spTree>
    <p:extLst>
      <p:ext uri="{BB962C8B-B14F-4D97-AF65-F5344CB8AC3E}">
        <p14:creationId xmlns:p14="http://schemas.microsoft.com/office/powerpoint/2010/main" val="88002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9324-B744-43D0-B1CE-527DF52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Provide Patient Recommendations Based on: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E627B4-E033-45B8-8BCE-089C8527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0560" y="2065290"/>
            <a:ext cx="3999774" cy="8239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Change in Biomarkers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9BF7-E50D-4D7A-9930-4C37C18F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344" y="3044911"/>
            <a:ext cx="3708222" cy="2968512"/>
          </a:xfrm>
        </p:spPr>
        <p:txBody>
          <a:bodyPr>
            <a:normAutofit/>
          </a:bodyPr>
          <a:lstStyle/>
          <a:p>
            <a:r>
              <a:rPr lang="en-US" sz="1800" dirty="0"/>
              <a:t>Change in biomarkers over time for a patient</a:t>
            </a:r>
          </a:p>
          <a:p>
            <a:r>
              <a:rPr lang="en-US" sz="1800" dirty="0"/>
              <a:t>Change between first exam and most recent exam</a:t>
            </a:r>
          </a:p>
          <a:p>
            <a:r>
              <a:rPr lang="en-US" sz="1800" dirty="0"/>
              <a:t>Detect a progression to Alzheimer’s disease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7A4839-C200-4413-AEA7-96FF10E3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0683" y="2068103"/>
            <a:ext cx="3999774" cy="8239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Baseline Biomarkers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3F19D5-0EE7-45FF-97B8-B3F07C441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7501" y="3044912"/>
            <a:ext cx="3897995" cy="2968511"/>
          </a:xfrm>
        </p:spPr>
        <p:txBody>
          <a:bodyPr>
            <a:normAutofit/>
          </a:bodyPr>
          <a:lstStyle/>
          <a:p>
            <a:r>
              <a:rPr lang="en-US" sz="1800" dirty="0"/>
              <a:t>Biomarker measurements at a patient’s first exam</a:t>
            </a:r>
          </a:p>
          <a:p>
            <a:r>
              <a:rPr lang="en-US" sz="1800" dirty="0"/>
              <a:t>Predict Alzheimer’s risk using only initial measurements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074BE-0162-4F72-A0FF-BA7A1011894B}"/>
              </a:ext>
            </a:extLst>
          </p:cNvPr>
          <p:cNvSpPr txBox="1"/>
          <p:nvPr/>
        </p:nvSpPr>
        <p:spPr>
          <a:xfrm>
            <a:off x="1802296" y="6270929"/>
            <a:ext cx="534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Biomarkers = cognitive test results or scan results</a:t>
            </a:r>
          </a:p>
          <a:p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2DC540-04BA-477E-973E-66D81B493542}"/>
              </a:ext>
            </a:extLst>
          </p:cNvPr>
          <p:cNvSpPr txBox="1">
            <a:spLocks/>
          </p:cNvSpPr>
          <p:nvPr/>
        </p:nvSpPr>
        <p:spPr>
          <a:xfrm>
            <a:off x="8077729" y="2081101"/>
            <a:ext cx="399977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Screening Method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834476C-A51B-4313-9E2E-C6A258810F67}"/>
              </a:ext>
            </a:extLst>
          </p:cNvPr>
          <p:cNvSpPr txBox="1">
            <a:spLocks/>
          </p:cNvSpPr>
          <p:nvPr/>
        </p:nvSpPr>
        <p:spPr>
          <a:xfrm>
            <a:off x="8130475" y="3050785"/>
            <a:ext cx="3894281" cy="296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only cognitive tests to create a recommendation system to refer patients for brain scans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09606C-9022-49A0-9882-70D531371C3E}"/>
              </a:ext>
            </a:extLst>
          </p:cNvPr>
          <p:cNvGrpSpPr/>
          <p:nvPr/>
        </p:nvGrpSpPr>
        <p:grpSpPr>
          <a:xfrm>
            <a:off x="148159" y="2601370"/>
            <a:ext cx="11778798" cy="2765760"/>
            <a:chOff x="148159" y="2601370"/>
            <a:chExt cx="11778798" cy="276576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17E618-8775-4D5B-97F5-F94281A1A4C9}"/>
                </a:ext>
              </a:extLst>
            </p:cNvPr>
            <p:cNvCxnSpPr/>
            <p:nvPr/>
          </p:nvCxnSpPr>
          <p:spPr>
            <a:xfrm flipV="1">
              <a:off x="148159" y="2944769"/>
              <a:ext cx="11778798" cy="7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DBE0A-99B5-4D2C-8119-670C001D297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020" y="2601370"/>
              <a:ext cx="0" cy="27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3AABC3-E397-4BB2-AC73-C76BEA5141C3}"/>
                </a:ext>
              </a:extLst>
            </p:cNvPr>
            <p:cNvCxnSpPr>
              <a:cxnSpLocks/>
            </p:cNvCxnSpPr>
            <p:nvPr/>
          </p:nvCxnSpPr>
          <p:spPr>
            <a:xfrm>
              <a:off x="8037445" y="2601370"/>
              <a:ext cx="0" cy="27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605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E41"/>
      </a:dk2>
      <a:lt2>
        <a:srgbClr val="EEE9EA"/>
      </a:lt2>
      <a:accent1>
        <a:srgbClr val="20B49F"/>
      </a:accent1>
      <a:accent2>
        <a:srgbClr val="17A1D5"/>
      </a:accent2>
      <a:accent3>
        <a:srgbClr val="2964E7"/>
      </a:accent3>
      <a:accent4>
        <a:srgbClr val="6050DF"/>
      </a:accent4>
      <a:accent5>
        <a:srgbClr val="902FE7"/>
      </a:accent5>
      <a:accent6>
        <a:srgbClr val="CA17D5"/>
      </a:accent6>
      <a:hlink>
        <a:srgbClr val="CC6674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1669</Words>
  <Application>Microsoft Office PowerPoint</Application>
  <PresentationFormat>Widescreen</PresentationFormat>
  <Paragraphs>365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Avenir Next LT Pro</vt:lpstr>
      <vt:lpstr>Calibri</vt:lpstr>
      <vt:lpstr>Verdana</vt:lpstr>
      <vt:lpstr>AccentBoxVTI</vt:lpstr>
      <vt:lpstr>Detecting High-Risk of Alzheimer’s Disease Using Statistics and Machine Learning</vt:lpstr>
      <vt:lpstr>Alzheimer’s Disease</vt:lpstr>
      <vt:lpstr>Cost of Care</vt:lpstr>
      <vt:lpstr>PowerPoint Presentation</vt:lpstr>
      <vt:lpstr>Best Outcomes from Early Treatment</vt:lpstr>
      <vt:lpstr>Primary Goal for this Analysis</vt:lpstr>
      <vt:lpstr>Target Audience</vt:lpstr>
      <vt:lpstr>Data Source and Analysis Tools</vt:lpstr>
      <vt:lpstr>Provide Patient Recommendations Based on:</vt:lpstr>
      <vt:lpstr>Threshold Results</vt:lpstr>
      <vt:lpstr>Baseline Biomarkers (first exam)</vt:lpstr>
      <vt:lpstr>Recommended Usage</vt:lpstr>
      <vt:lpstr>Baseline Biomarkers (first exam)</vt:lpstr>
      <vt:lpstr>Recommended Usage</vt:lpstr>
      <vt:lpstr>Baseline Thresholds Performance Summary</vt:lpstr>
      <vt:lpstr>Change in Biomarkers</vt:lpstr>
      <vt:lpstr>Change in Cognitive Tests  Performance of Thresholds</vt:lpstr>
      <vt:lpstr>Recommended Usage</vt:lpstr>
      <vt:lpstr>Change in Biomarkers</vt:lpstr>
      <vt:lpstr>Change in Brain Scans Performance of Thresholds</vt:lpstr>
      <vt:lpstr>Recommended Usage</vt:lpstr>
      <vt:lpstr>Machine Learning and Predictive Modeling Results</vt:lpstr>
      <vt:lpstr>Machine Learning Models: Baseline Cognitive Tests</vt:lpstr>
      <vt:lpstr>Recommended Usage</vt:lpstr>
      <vt:lpstr>Machine Learning Models: Baseline Biomarkers (Cognitive tests and brain scans)</vt:lpstr>
      <vt:lpstr>Recommended Usage</vt:lpstr>
      <vt:lpstr>Machine Learning Models: Change in Cognitive Tests</vt:lpstr>
      <vt:lpstr>Recommended Usage</vt:lpstr>
      <vt:lpstr>Machine Learning Models: Change in Biomarkers (Cognitive tests and brain scans)</vt:lpstr>
      <vt:lpstr>Recommended Usage</vt:lpstr>
      <vt:lpstr>Model Tuning</vt:lpstr>
      <vt:lpstr>Ensemble Models</vt:lpstr>
      <vt:lpstr>Ensemble Models</vt:lpstr>
      <vt:lpstr>Ensemble Model Performance</vt:lpstr>
      <vt:lpstr>Practical Applications</vt:lpstr>
      <vt:lpstr>Baseline First Exam Decision Chart</vt:lpstr>
      <vt:lpstr>Continued Monitoring Decision Chart</vt:lpstr>
      <vt:lpstr>Final Thought: Better Early than 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High-Risk of Alzheimer’s Disease Using Statistics and Machine Learning</dc:title>
  <dc:creator>V-Chuck Tucker</dc:creator>
  <cp:lastModifiedBy>Charles Tucker</cp:lastModifiedBy>
  <cp:revision>7</cp:revision>
  <dcterms:created xsi:type="dcterms:W3CDTF">2020-01-02T18:59:02Z</dcterms:created>
  <dcterms:modified xsi:type="dcterms:W3CDTF">2020-01-03T02:42:36Z</dcterms:modified>
</cp:coreProperties>
</file>