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445" r:id="rId3"/>
    <p:sldId id="415" r:id="rId4"/>
    <p:sldId id="441" r:id="rId5"/>
    <p:sldId id="458" r:id="rId6"/>
    <p:sldId id="453" r:id="rId7"/>
    <p:sldId id="442" r:id="rId8"/>
    <p:sldId id="454" r:id="rId9"/>
    <p:sldId id="461" r:id="rId10"/>
    <p:sldId id="460" r:id="rId11"/>
    <p:sldId id="444" r:id="rId12"/>
    <p:sldId id="459" r:id="rId13"/>
    <p:sldId id="455" r:id="rId14"/>
    <p:sldId id="447" r:id="rId15"/>
    <p:sldId id="457" r:id="rId16"/>
    <p:sldId id="456" r:id="rId17"/>
    <p:sldId id="374" r:id="rId18"/>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3A3"/>
    <a:srgbClr val="000000"/>
    <a:srgbClr val="0D0D0D"/>
    <a:srgbClr val="FFFFFF"/>
    <a:srgbClr val="0055A2"/>
    <a:srgbClr val="0454A1"/>
    <a:srgbClr val="0070C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3"/>
    <p:restoredTop sz="56169" autoAdjust="0"/>
  </p:normalViewPr>
  <p:slideViewPr>
    <p:cSldViewPr snapToGrid="0" showGuides="1">
      <p:cViewPr>
        <p:scale>
          <a:sx n="66" d="100"/>
          <a:sy n="66" d="100"/>
        </p:scale>
        <p:origin x="-1614" y="558"/>
      </p:cViewPr>
      <p:guideLst>
        <p:guide orient="horz" pos="3974"/>
        <p:guide orient="horz" pos="2454"/>
        <p:guide orient="horz" pos="264"/>
        <p:guide orient="horz" pos="4045"/>
        <p:guide pos="1859"/>
        <p:guide pos="5272"/>
        <p:guide pos="1633"/>
        <p:guide pos="5488"/>
        <p:guide pos="284"/>
      </p:guideLst>
    </p:cSldViewPr>
  </p:slid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BEC16-F56F-4C0C-8035-70F321564AF9}" type="datetimeFigureOut">
              <a:rPr lang="zh-CN" altLang="en-US" smtClean="0"/>
              <a:t>2016/11/17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CB73E-131B-4FC3-912D-F1CE4B089EDA}" type="slidenum">
              <a:rPr lang="zh-CN" altLang="en-US" smtClean="0"/>
              <a:t>‹#›</a:t>
            </a:fld>
            <a:endParaRPr lang="zh-CN" altLang="en-US"/>
          </a:p>
        </p:txBody>
      </p:sp>
    </p:spTree>
    <p:extLst>
      <p:ext uri="{BB962C8B-B14F-4D97-AF65-F5344CB8AC3E}">
        <p14:creationId xmlns:p14="http://schemas.microsoft.com/office/powerpoint/2010/main" val="229503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dirty="0" smtClean="0"/>
              <a:t>Hello</a:t>
            </a:r>
            <a:r>
              <a:rPr lang="en-US" altLang="zh-CN" sz="2000" baseline="0" dirty="0" smtClean="0"/>
              <a:t>! Everyone! Now Let us show you what we have done in the first project. My name is …. And this is my partner …. </a:t>
            </a:r>
            <a:endParaRPr lang="zh-CN" altLang="en-US" sz="2000"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this is the result</a:t>
            </a:r>
            <a:r>
              <a:rPr lang="en-US" altLang="zh-CN" baseline="0" dirty="0" smtClean="0"/>
              <a:t> of recognition, we can see that by using </a:t>
            </a:r>
            <a:r>
              <a:rPr lang="en-US" altLang="zh-CN" baseline="0" dirty="0" err="1" smtClean="0"/>
              <a:t>asolated</a:t>
            </a:r>
            <a:r>
              <a:rPr lang="en-US" altLang="zh-CN" baseline="0" dirty="0" smtClean="0"/>
              <a:t> word hmm, the word </a:t>
            </a:r>
            <a:r>
              <a:rPr lang="en-US" altLang="zh-CN" baseline="0" dirty="0" err="1" smtClean="0"/>
              <a:t>accuray</a:t>
            </a:r>
            <a:r>
              <a:rPr lang="en-US" altLang="zh-CN" baseline="0" dirty="0" smtClean="0"/>
              <a:t> is 83.5%, however the sentence accuracy is only 30%. Then my partner will present the Problem 4&amp;5</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12</a:t>
            </a:fld>
            <a:endParaRPr lang="zh-CN" altLang="en-US"/>
          </a:p>
        </p:txBody>
      </p:sp>
    </p:spTree>
    <p:extLst>
      <p:ext uri="{BB962C8B-B14F-4D97-AF65-F5344CB8AC3E}">
        <p14:creationId xmlns:p14="http://schemas.microsoft.com/office/powerpoint/2010/main" val="291042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14</a:t>
            </a:fld>
            <a:endParaRPr lang="zh-CN" altLang="en-US"/>
          </a:p>
        </p:txBody>
      </p:sp>
    </p:spTree>
    <p:extLst>
      <p:ext uri="{BB962C8B-B14F-4D97-AF65-F5344CB8AC3E}">
        <p14:creationId xmlns:p14="http://schemas.microsoft.com/office/powerpoint/2010/main" val="422618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15</a:t>
            </a:fld>
            <a:endParaRPr lang="zh-CN" altLang="en-US"/>
          </a:p>
        </p:txBody>
      </p:sp>
    </p:spTree>
    <p:extLst>
      <p:ext uri="{BB962C8B-B14F-4D97-AF65-F5344CB8AC3E}">
        <p14:creationId xmlns:p14="http://schemas.microsoft.com/office/powerpoint/2010/main" val="3417285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to solve problem 1, we use a two dimension array to update DTW distance. This two dimension array, can be seen like this. It will have 7 digit, for each digit, there are ten templates, and for each templates there are five states. Between every digit, there will be a dummy state which can be connected with backward path.</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the process of the program</a:t>
            </a:r>
            <a:r>
              <a:rPr lang="en-US" altLang="zh-CN" baseline="0" dirty="0" smtClean="0"/>
              <a:t> can be presented as the flow chart. </a:t>
            </a:r>
          </a:p>
          <a:p>
            <a:r>
              <a:rPr lang="en-US" altLang="zh-CN" baseline="0" dirty="0" smtClean="0"/>
              <a:t>First we will initialize the two DTW column, that is the two arrays mentioned before. When initializing, except for the first digit and the fourth digit, distance of other states will be set to infinity. And in the first and fourth digit, for every first state of the templates, the distance will be the node cost we calculated before, and other distance will be set to infinite.</a:t>
            </a:r>
          </a:p>
          <a:p>
            <a:r>
              <a:rPr lang="en-US" altLang="zh-CN" baseline="0" dirty="0" smtClean="0"/>
              <a:t>Then Calculate the DTW distance and construct the backtrack table.</a:t>
            </a:r>
          </a:p>
          <a:p>
            <a:r>
              <a:rPr lang="en-US" altLang="zh-CN" baseline="0" dirty="0" smtClean="0"/>
              <a:t>Third, do backtrack according to the backtrack table. When encountering the path which is from dummy state, it means there is an end of a word, So we will get one of a phone number.</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result</a:t>
            </a:r>
            <a:r>
              <a:rPr lang="en-US" altLang="zh-CN" baseline="0" dirty="0" smtClean="0"/>
              <a:t> of random 25 phone number. We can see that, in this case, the word accuracy is 94.1%, and the sentence accuracy is 76%</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a:t>
            </a:r>
            <a:r>
              <a:rPr lang="en-US" altLang="zh-CN" baseline="0" dirty="0" smtClean="0"/>
              <a:t> problem two, the whole process is the same as the problem one. But instead of storing whole backtrack matrix, we will store a backward pointer. The back ward pointer is store in the second array, </a:t>
            </a:r>
            <a:r>
              <a:rPr lang="en-US" altLang="zh-CN" baseline="0" dirty="0" err="1" smtClean="0"/>
              <a:t>startFrame</a:t>
            </a:r>
            <a:r>
              <a:rPr lang="en-US" altLang="zh-CN" baseline="0" dirty="0" smtClean="0"/>
              <a:t>. In this array, it will store the source of every end state for every template. So the first dimension is …Read ppt. The third array record the source of every first state of every templates. It has two dimensions, first dimension is the frame count, second dimension is the digit count. when the path of the first state is horizon path, the value will be set to -1, and when the path of first state is from dummy state, then the value will be the end state of a template in the last digit. When backtracking , we first find the start frame of the number in the second vector, And get the </a:t>
            </a:r>
            <a:r>
              <a:rPr lang="en-US" altLang="zh-CN" baseline="0" dirty="0" err="1" smtClean="0"/>
              <a:t>number,then</a:t>
            </a:r>
            <a:r>
              <a:rPr lang="en-US" altLang="zh-CN" baseline="0" dirty="0" smtClean="0"/>
              <a:t> we look up the </a:t>
            </a:r>
            <a:r>
              <a:rPr lang="en-US" altLang="zh-CN" baseline="0" dirty="0" err="1" smtClean="0"/>
              <a:t>backwardPtr</a:t>
            </a:r>
            <a:r>
              <a:rPr lang="en-US" altLang="zh-CN" baseline="0" dirty="0" smtClean="0"/>
              <a:t> vector to find the source and move the previous flag. </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7</a:t>
            </a:fld>
            <a:endParaRPr lang="zh-CN" altLang="en-US"/>
          </a:p>
        </p:txBody>
      </p:sp>
    </p:spTree>
    <p:extLst>
      <p:ext uri="{BB962C8B-B14F-4D97-AF65-F5344CB8AC3E}">
        <p14:creationId xmlns:p14="http://schemas.microsoft.com/office/powerpoint/2010/main" val="49432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is the problem 3</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8</a:t>
            </a:fld>
            <a:endParaRPr lang="zh-CN" altLang="en-US"/>
          </a:p>
        </p:txBody>
      </p:sp>
    </p:spTree>
    <p:extLst>
      <p:ext uri="{BB962C8B-B14F-4D97-AF65-F5344CB8AC3E}">
        <p14:creationId xmlns:p14="http://schemas.microsoft.com/office/powerpoint/2010/main" val="114018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whole process of this problem is similar with</a:t>
            </a:r>
            <a:r>
              <a:rPr lang="en-US" altLang="zh-CN" baseline="0" dirty="0" smtClean="0"/>
              <a:t> problem1. But because we do not know the digit number of the speech, we only need ten isolated word as ten templates. In this part we also add the silence template. </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baseline="0" dirty="0" smtClean="0"/>
              <a:t>And we will use a backward path to decide the end of one word. we will add a backward penalty when update the first state of every template. So when the path of a first state of a template is backward, the distance will be calculated by adding the node cost, the backward Penalty and the </a:t>
            </a:r>
            <a:r>
              <a:rPr lang="en-US" altLang="zh-CN" baseline="0" dirty="0" err="1" smtClean="0"/>
              <a:t>miniCost</a:t>
            </a:r>
            <a:r>
              <a:rPr lang="en-US" altLang="zh-CN" baseline="0" dirty="0" smtClean="0"/>
              <a:t> from last column.</a:t>
            </a:r>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10</a:t>
            </a:fld>
            <a:endParaRPr lang="zh-CN" altLang="en-US"/>
          </a:p>
        </p:txBody>
      </p:sp>
    </p:spTree>
    <p:extLst>
      <p:ext uri="{BB962C8B-B14F-4D97-AF65-F5344CB8AC3E}">
        <p14:creationId xmlns:p14="http://schemas.microsoft.com/office/powerpoint/2010/main" val="249190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6CB73E-131B-4FC3-912D-F1CE4B089EDA}" type="slidenum">
              <a:rPr lang="zh-CN" altLang="en-US" smtClean="0"/>
              <a:t>11</a:t>
            </a:fld>
            <a:endParaRPr lang="zh-CN" altLang="en-US"/>
          </a:p>
        </p:txBody>
      </p:sp>
    </p:spTree>
    <p:extLst>
      <p:ext uri="{BB962C8B-B14F-4D97-AF65-F5344CB8AC3E}">
        <p14:creationId xmlns:p14="http://schemas.microsoft.com/office/powerpoint/2010/main" val="281043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457200" y="1251386"/>
            <a:ext cx="8229600" cy="4355228"/>
            <a:chOff x="-447082" y="2956043"/>
            <a:chExt cx="8283476" cy="4383742"/>
          </a:xfrm>
          <a:solidFill>
            <a:srgbClr val="F7F7F7"/>
          </a:solidFill>
        </p:grpSpPr>
        <p:sp>
          <p:nvSpPr>
            <p:cNvPr id="8" name="Freeform 5"/>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 name="Freeform 6"/>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 name="Freeform 7"/>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 name="Freeform 8"/>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 name="Freeform 9"/>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 name="Freeform 10"/>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 name="Freeform 11"/>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 name="Freeform 12"/>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 name="Freeform 13"/>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7" name="Freeform 14"/>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8" name="Freeform 15"/>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 name="Freeform 16"/>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0" name="Freeform 17"/>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1" name="Freeform 18"/>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 name="Freeform 19"/>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3" name="Freeform 20"/>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 name="Freeform 21"/>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5" name="Freeform 22"/>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6" name="Freeform 23"/>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7" name="Freeform 24"/>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8" name="Freeform 25"/>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9" name="Freeform 26"/>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0" name="Freeform 27"/>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1" name="Freeform 28"/>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2" name="Freeform 29"/>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3" name="Freeform 30"/>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4" name="Freeform 31"/>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5" name="Freeform 32"/>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6" name="Freeform 33"/>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7" name="Freeform 34"/>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8" name="Freeform 35"/>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 name="Freeform 36"/>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0" name="Freeform 37"/>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1" name="Freeform 38"/>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2" name="Freeform 39"/>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3" name="Freeform 40"/>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4" name="Freeform 41"/>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5" name="Freeform 42"/>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6" name="Freeform 43"/>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7" name="Freeform 44"/>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8" name="Freeform 45"/>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9" name="Freeform 46"/>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0" name="Freeform 47"/>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1" name="Freeform 48"/>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2" name="Freeform 49"/>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3" name="Freeform 50"/>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4" name="Freeform 51"/>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5" name="Freeform 52"/>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6" name="Freeform 53"/>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7" name="Freeform 54"/>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8" name="Freeform 55"/>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59" name="Freeform 56"/>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0" name="Freeform 57"/>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1" name="Freeform 58"/>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2" name="Freeform 59"/>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3" name="Freeform 60"/>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4" name="Freeform 61"/>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5" name="Freeform 62"/>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6" name="Freeform 63"/>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7" name="Freeform 64"/>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8" name="Freeform 65"/>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69" name="Freeform 66"/>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0" name="Freeform 67"/>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1" name="Freeform 68"/>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2" name="Freeform 69"/>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3" name="Freeform 70"/>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4" name="Freeform 71"/>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5" name="Freeform 72"/>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6" name="Freeform 73"/>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7" name="Freeform 74"/>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8" name="Freeform 75"/>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79" name="Freeform 76"/>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0" name="Freeform 77"/>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1" name="Freeform 78"/>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2" name="Freeform 79"/>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3" name="Freeform 80"/>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4" name="Freeform 81"/>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5" name="Freeform 82"/>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6" name="Freeform 83"/>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7" name="Freeform 84"/>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8" name="Freeform 85"/>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9" name="Freeform 86"/>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0" name="Freeform 87"/>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1" name="Freeform 88"/>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2" name="Freeform 89"/>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3" name="Freeform 90"/>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4" name="Freeform 91"/>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5" name="Freeform 92"/>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6" name="Freeform 93"/>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7" name="Freeform 94"/>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8" name="Freeform 95"/>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99" name="Freeform 96"/>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0" name="Freeform 97"/>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1" name="Freeform 98"/>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 name="Freeform 99"/>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3" name="Freeform 100"/>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4" name="Freeform 101"/>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5" name="Freeform 102"/>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6" name="Freeform 103"/>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7" name="Freeform 104"/>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8" name="Freeform 105"/>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9" name="Freeform 106"/>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0" name="Freeform 107"/>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1" name="Freeform 108"/>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2" name="Freeform 109"/>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3" name="Freeform 110"/>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4" name="Freeform 111"/>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5" name="Freeform 112"/>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6" name="Freeform 113"/>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7" name="Freeform 114"/>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8" name="Freeform 115"/>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19" name="Freeform 116"/>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0" name="Freeform 117"/>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1" name="Freeform 118"/>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 name="Freeform 119"/>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3" name="Freeform 120"/>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4" name="Freeform 121"/>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5" name="Freeform 122"/>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6" name="Freeform 123"/>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7" name="Freeform 124"/>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8" name="Freeform 125"/>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9" name="Freeform 126"/>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0" name="Freeform 127"/>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1" name="Freeform 128"/>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2" name="Freeform 129"/>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3" name="Freeform 130"/>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4" name="Freeform 131"/>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5" name="Freeform 132"/>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6" name="Freeform 133"/>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7" name="Freeform 134"/>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8" name="Freeform 135"/>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39" name="Freeform 136"/>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0" name="Freeform 137"/>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1" name="Freeform 138"/>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2" name="Freeform 139"/>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3" name="Freeform 140"/>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4" name="Freeform 141"/>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5" name="Freeform 142"/>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6" name="Freeform 143"/>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7" name="Freeform 144"/>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8" name="Freeform 145"/>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9" name="Freeform 146"/>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0" name="Freeform 147"/>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1" name="Freeform 148"/>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2" name="Freeform 149"/>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3" name="Freeform 150"/>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4" name="Freeform 151"/>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5" name="Freeform 152"/>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6" name="Freeform 153"/>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7" name="Freeform 154"/>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8" name="Freeform 155"/>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59" name="Freeform 156"/>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0" name="Freeform 157"/>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p:spPr>
          <p:txBody>
            <a:bodyPr vert="horz" wrap="square" lIns="91440" tIns="45720" rIns="91440" bIns="45720" numCol="1" rtlCol="0"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3074" name="组合 6"/>
          <p:cNvGrpSpPr/>
          <p:nvPr userDrawn="1"/>
        </p:nvGrpSpPr>
        <p:grpSpPr>
          <a:xfrm>
            <a:off x="2895600" y="1046163"/>
            <a:ext cx="5567363" cy="4765675"/>
            <a:chOff x="6972300" y="-120090"/>
            <a:chExt cx="5567081" cy="4764756"/>
          </a:xfrm>
        </p:grpSpPr>
        <p:sp>
          <p:nvSpPr>
            <p:cNvPr id="3077" name="任意多边形 7"/>
            <p:cNvSpPr/>
            <p:nvPr/>
          </p:nvSpPr>
          <p:spPr>
            <a:xfrm>
              <a:off x="9114256" y="2415368"/>
              <a:ext cx="1308042" cy="1075443"/>
            </a:xfrm>
            <a:custGeom>
              <a:avLst/>
              <a:gdLst/>
              <a:ahLst/>
              <a:cxnLst>
                <a:cxn ang="0">
                  <a:pos x="371759" y="1063136"/>
                </a:cxn>
                <a:cxn ang="0">
                  <a:pos x="372560" y="1063532"/>
                </a:cxn>
                <a:cxn ang="0">
                  <a:pos x="372560" y="1075443"/>
                </a:cxn>
                <a:cxn ang="0">
                  <a:pos x="371759" y="1075443"/>
                </a:cxn>
                <a:cxn ang="0">
                  <a:pos x="344222" y="980269"/>
                </a:cxn>
                <a:cxn ang="0">
                  <a:pos x="345022" y="981852"/>
                </a:cxn>
                <a:cxn ang="0">
                  <a:pos x="345022" y="1048612"/>
                </a:cxn>
                <a:cxn ang="0">
                  <a:pos x="344222" y="1048217"/>
                </a:cxn>
                <a:cxn ang="0">
                  <a:pos x="826359" y="844019"/>
                </a:cxn>
                <a:cxn ang="0">
                  <a:pos x="867438" y="844019"/>
                </a:cxn>
                <a:cxn ang="0">
                  <a:pos x="867869" y="845720"/>
                </a:cxn>
                <a:cxn ang="0">
                  <a:pos x="826932" y="845720"/>
                </a:cxn>
                <a:cxn ang="0">
                  <a:pos x="233863" y="803385"/>
                </a:cxn>
                <a:cxn ang="0">
                  <a:pos x="234871" y="804881"/>
                </a:cxn>
                <a:cxn ang="0">
                  <a:pos x="221311" y="818288"/>
                </a:cxn>
                <a:cxn ang="0">
                  <a:pos x="220302" y="816792"/>
                </a:cxn>
                <a:cxn ang="0">
                  <a:pos x="674674" y="777654"/>
                </a:cxn>
                <a:cxn ang="0">
                  <a:pos x="675475" y="777654"/>
                </a:cxn>
                <a:cxn ang="0">
                  <a:pos x="675475" y="858160"/>
                </a:cxn>
                <a:cxn ang="0">
                  <a:pos x="674674" y="857632"/>
                </a:cxn>
                <a:cxn ang="0">
                  <a:pos x="123902" y="422498"/>
                </a:cxn>
                <a:cxn ang="0">
                  <a:pos x="124720" y="423711"/>
                </a:cxn>
                <a:cxn ang="0">
                  <a:pos x="111029" y="802745"/>
                </a:cxn>
                <a:cxn ang="0">
                  <a:pos x="110151" y="803179"/>
                </a:cxn>
                <a:cxn ang="0">
                  <a:pos x="123777" y="367627"/>
                </a:cxn>
                <a:cxn ang="0">
                  <a:pos x="124720" y="369258"/>
                </a:cxn>
                <a:cxn ang="0">
                  <a:pos x="97443" y="382743"/>
                </a:cxn>
                <a:cxn ang="0">
                  <a:pos x="96382" y="381170"/>
                </a:cxn>
                <a:cxn ang="0">
                  <a:pos x="68844" y="232335"/>
                </a:cxn>
                <a:cxn ang="0">
                  <a:pos x="69645" y="233126"/>
                </a:cxn>
                <a:cxn ang="0">
                  <a:pos x="69645" y="273649"/>
                </a:cxn>
                <a:cxn ang="0">
                  <a:pos x="68844" y="272264"/>
                </a:cxn>
                <a:cxn ang="0">
                  <a:pos x="853670" y="217811"/>
                </a:cxn>
                <a:cxn ang="0">
                  <a:pos x="881207" y="231425"/>
                </a:cxn>
                <a:cxn ang="0">
                  <a:pos x="894976" y="258651"/>
                </a:cxn>
                <a:cxn ang="0">
                  <a:pos x="950051" y="245038"/>
                </a:cxn>
                <a:cxn ang="0">
                  <a:pos x="1018896" y="299490"/>
                </a:cxn>
                <a:cxn ang="0">
                  <a:pos x="1073971" y="313104"/>
                </a:cxn>
                <a:cxn ang="0">
                  <a:pos x="1129047" y="326717"/>
                </a:cxn>
                <a:cxn ang="0">
                  <a:pos x="1211660" y="381170"/>
                </a:cxn>
                <a:cxn ang="0">
                  <a:pos x="1252967" y="394783"/>
                </a:cxn>
                <a:cxn ang="0">
                  <a:pos x="1308042" y="435623"/>
                </a:cxn>
                <a:cxn ang="0">
                  <a:pos x="1308042" y="503688"/>
                </a:cxn>
                <a:cxn ang="0">
                  <a:pos x="1280504" y="503688"/>
                </a:cxn>
                <a:cxn ang="0">
                  <a:pos x="1225429" y="530915"/>
                </a:cxn>
                <a:cxn ang="0">
                  <a:pos x="1142816" y="530915"/>
                </a:cxn>
                <a:cxn ang="0">
                  <a:pos x="1115278" y="558141"/>
                </a:cxn>
                <a:cxn ang="0">
                  <a:pos x="1115278" y="571755"/>
                </a:cxn>
                <a:cxn ang="0">
                  <a:pos x="1129047" y="598981"/>
                </a:cxn>
                <a:cxn ang="0">
                  <a:pos x="1129047" y="612594"/>
                </a:cxn>
                <a:cxn ang="0">
                  <a:pos x="1115278" y="639821"/>
                </a:cxn>
                <a:cxn ang="0">
                  <a:pos x="1129047" y="639821"/>
                </a:cxn>
                <a:cxn ang="0">
                  <a:pos x="1197891" y="721500"/>
                </a:cxn>
                <a:cxn ang="0">
                  <a:pos x="1211660" y="775953"/>
                </a:cxn>
                <a:cxn ang="0">
                  <a:pos x="1197891" y="816792"/>
                </a:cxn>
                <a:cxn ang="0">
                  <a:pos x="1197891" y="830405"/>
                </a:cxn>
                <a:cxn ang="0">
                  <a:pos x="1184122" y="857632"/>
                </a:cxn>
                <a:cxn ang="0">
                  <a:pos x="1156584" y="857632"/>
                </a:cxn>
                <a:cxn ang="0">
                  <a:pos x="1142816" y="830405"/>
                </a:cxn>
                <a:cxn ang="0">
                  <a:pos x="1129047" y="830405"/>
                </a:cxn>
                <a:cxn ang="0">
                  <a:pos x="1087740" y="735113"/>
                </a:cxn>
                <a:cxn ang="0">
                  <a:pos x="1046433" y="735113"/>
                </a:cxn>
                <a:cxn ang="0">
                  <a:pos x="1018896" y="707886"/>
                </a:cxn>
                <a:cxn ang="0">
                  <a:pos x="1005127" y="721500"/>
                </a:cxn>
                <a:cxn ang="0">
                  <a:pos x="991358" y="775953"/>
                </a:cxn>
                <a:cxn ang="0">
                  <a:pos x="950051" y="748726"/>
                </a:cxn>
                <a:cxn ang="0">
                  <a:pos x="950051" y="789566"/>
                </a:cxn>
                <a:cxn ang="0">
                  <a:pos x="922514" y="803179"/>
                </a:cxn>
                <a:cxn ang="0">
                  <a:pos x="908745" y="789566"/>
                </a:cxn>
                <a:cxn ang="0">
                  <a:pos x="881207" y="789566"/>
                </a:cxn>
                <a:cxn ang="0">
                  <a:pos x="868916" y="785515"/>
                </a:cxn>
                <a:cxn ang="0">
                  <a:pos x="866492" y="780322"/>
                </a:cxn>
                <a:cxn ang="0">
                  <a:pos x="846544" y="756583"/>
                </a:cxn>
                <a:cxn ang="0">
                  <a:pos x="828813" y="766079"/>
                </a:cxn>
                <a:cxn ang="0">
                  <a:pos x="813299" y="747088"/>
                </a:cxn>
                <a:cxn ang="0">
                  <a:pos x="800001" y="720976"/>
                </a:cxn>
                <a:cxn ang="0">
                  <a:pos x="773405" y="711480"/>
                </a:cxn>
                <a:cxn ang="0">
                  <a:pos x="764539" y="692490"/>
                </a:cxn>
                <a:cxn ang="0">
                  <a:pos x="760106" y="666377"/>
                </a:cxn>
                <a:cxn ang="0">
                  <a:pos x="777837" y="649760"/>
                </a:cxn>
                <a:cxn ang="0">
                  <a:pos x="804434" y="630770"/>
                </a:cxn>
                <a:cxn ang="0">
                  <a:pos x="797785" y="607031"/>
                </a:cxn>
                <a:cxn ang="0">
                  <a:pos x="780054" y="585667"/>
                </a:cxn>
                <a:cxn ang="0">
                  <a:pos x="806650" y="573797"/>
                </a:cxn>
                <a:cxn ang="0">
                  <a:pos x="806650" y="561928"/>
                </a:cxn>
                <a:cxn ang="0">
                  <a:pos x="833246" y="557181"/>
                </a:cxn>
                <a:cxn ang="0">
                  <a:pos x="868708" y="583293"/>
                </a:cxn>
                <a:cxn ang="0">
                  <a:pos x="884222" y="580919"/>
                </a:cxn>
                <a:cxn ang="0">
                  <a:pos x="913035" y="569050"/>
                </a:cxn>
                <a:cxn ang="0">
                  <a:pos x="921900" y="590414"/>
                </a:cxn>
                <a:cxn ang="0">
                  <a:pos x="939631" y="604657"/>
                </a:cxn>
                <a:cxn ang="0">
                  <a:pos x="959579" y="599910"/>
                </a:cxn>
                <a:cxn ang="0">
                  <a:pos x="977309" y="583293"/>
                </a:cxn>
                <a:cxn ang="0">
                  <a:pos x="988391" y="552433"/>
                </a:cxn>
                <a:cxn ang="0">
                  <a:pos x="997257" y="535816"/>
                </a:cxn>
                <a:cxn ang="0">
                  <a:pos x="990608" y="521573"/>
                </a:cxn>
                <a:cxn ang="0">
                  <a:pos x="1001689" y="502582"/>
                </a:cxn>
                <a:cxn ang="0">
                  <a:pos x="1017204" y="504956"/>
                </a:cxn>
                <a:cxn ang="0">
                  <a:pos x="1034935" y="495461"/>
                </a:cxn>
                <a:cxn ang="0">
                  <a:pos x="1046016" y="507330"/>
                </a:cxn>
                <a:cxn ang="0">
                  <a:pos x="1054882" y="502582"/>
                </a:cxn>
                <a:cxn ang="0">
                  <a:pos x="1052666" y="488339"/>
                </a:cxn>
                <a:cxn ang="0">
                  <a:pos x="1061531" y="476470"/>
                </a:cxn>
                <a:cxn ang="0">
                  <a:pos x="1061531" y="457479"/>
                </a:cxn>
                <a:cxn ang="0">
                  <a:pos x="1074829" y="445610"/>
                </a:cxn>
                <a:cxn ang="0">
                  <a:pos x="1070396" y="438488"/>
                </a:cxn>
                <a:cxn ang="0">
                  <a:pos x="1083695" y="426619"/>
                </a:cxn>
                <a:cxn ang="0">
                  <a:pos x="1085911" y="417124"/>
                </a:cxn>
                <a:cxn ang="0">
                  <a:pos x="1101425" y="414750"/>
                </a:cxn>
                <a:cxn ang="0">
                  <a:pos x="1110291" y="407628"/>
                </a:cxn>
                <a:cxn ang="0">
                  <a:pos x="1121373" y="395759"/>
                </a:cxn>
                <a:cxn ang="0">
                  <a:pos x="1116940" y="388638"/>
                </a:cxn>
                <a:cxn ang="0">
                  <a:pos x="1099209" y="369647"/>
                </a:cxn>
                <a:cxn ang="0">
                  <a:pos x="1090344" y="357778"/>
                </a:cxn>
                <a:cxn ang="0">
                  <a:pos x="1099209" y="353030"/>
                </a:cxn>
                <a:cxn ang="0">
                  <a:pos x="1101425" y="343535"/>
                </a:cxn>
                <a:cxn ang="0">
                  <a:pos x="1108074" y="329292"/>
                </a:cxn>
                <a:cxn ang="0">
                  <a:pos x="1136439" y="332764"/>
                </a:cxn>
                <a:cxn ang="0">
                  <a:pos x="1129847" y="328419"/>
                </a:cxn>
                <a:cxn ang="0">
                  <a:pos x="1074772" y="314805"/>
                </a:cxn>
                <a:cxn ang="0">
                  <a:pos x="1019696" y="301192"/>
                </a:cxn>
                <a:cxn ang="0">
                  <a:pos x="950852" y="246739"/>
                </a:cxn>
                <a:cxn ang="0">
                  <a:pos x="895777" y="260353"/>
                </a:cxn>
                <a:cxn ang="0">
                  <a:pos x="882008" y="233126"/>
                </a:cxn>
                <a:cxn ang="0">
                  <a:pos x="854470" y="219513"/>
                </a:cxn>
                <a:cxn ang="0">
                  <a:pos x="813163" y="273966"/>
                </a:cxn>
                <a:cxn ang="0">
                  <a:pos x="744319" y="260353"/>
                </a:cxn>
                <a:cxn ang="0">
                  <a:pos x="716781" y="233126"/>
                </a:cxn>
                <a:cxn ang="0">
                  <a:pos x="716321" y="231761"/>
                </a:cxn>
                <a:cxn ang="0">
                  <a:pos x="743519" y="258651"/>
                </a:cxn>
                <a:cxn ang="0">
                  <a:pos x="812363" y="272264"/>
                </a:cxn>
                <a:cxn ang="0">
                  <a:pos x="592344" y="81847"/>
                </a:cxn>
                <a:cxn ang="0">
                  <a:pos x="660905" y="122519"/>
                </a:cxn>
                <a:cxn ang="0">
                  <a:pos x="688443" y="122519"/>
                </a:cxn>
                <a:cxn ang="0">
                  <a:pos x="688443" y="124221"/>
                </a:cxn>
                <a:cxn ang="0">
                  <a:pos x="661706" y="124221"/>
                </a:cxn>
                <a:cxn ang="0">
                  <a:pos x="592861" y="83381"/>
                </a:cxn>
                <a:cxn ang="0">
                  <a:pos x="41267" y="81719"/>
                </a:cxn>
                <a:cxn ang="0">
                  <a:pos x="42107" y="83381"/>
                </a:cxn>
                <a:cxn ang="0">
                  <a:pos x="14569" y="110607"/>
                </a:cxn>
                <a:cxn ang="0">
                  <a:pos x="800" y="165060"/>
                </a:cxn>
                <a:cxn ang="0">
                  <a:pos x="800" y="177367"/>
                </a:cxn>
                <a:cxn ang="0">
                  <a:pos x="0" y="176972"/>
                </a:cxn>
                <a:cxn ang="0">
                  <a:pos x="0" y="163358"/>
                </a:cxn>
                <a:cxn ang="0">
                  <a:pos x="13769" y="108906"/>
                </a:cxn>
                <a:cxn ang="0">
                  <a:pos x="578292" y="40840"/>
                </a:cxn>
                <a:cxn ang="0">
                  <a:pos x="578898" y="42637"/>
                </a:cxn>
                <a:cxn ang="0">
                  <a:pos x="551555" y="56155"/>
                </a:cxn>
                <a:cxn ang="0">
                  <a:pos x="510248" y="56155"/>
                </a:cxn>
                <a:cxn ang="0">
                  <a:pos x="510248" y="69768"/>
                </a:cxn>
                <a:cxn ang="0">
                  <a:pos x="524017" y="124221"/>
                </a:cxn>
                <a:cxn ang="0">
                  <a:pos x="496480" y="165060"/>
                </a:cxn>
                <a:cxn ang="0">
                  <a:pos x="441404" y="151447"/>
                </a:cxn>
                <a:cxn ang="0">
                  <a:pos x="386329" y="165060"/>
                </a:cxn>
                <a:cxn ang="0">
                  <a:pos x="372560" y="219513"/>
                </a:cxn>
                <a:cxn ang="0">
                  <a:pos x="303715" y="219513"/>
                </a:cxn>
                <a:cxn ang="0">
                  <a:pos x="276178" y="192286"/>
                </a:cxn>
                <a:cxn ang="0">
                  <a:pos x="262409" y="178673"/>
                </a:cxn>
                <a:cxn ang="0">
                  <a:pos x="262409" y="192286"/>
                </a:cxn>
                <a:cxn ang="0">
                  <a:pos x="221102" y="205900"/>
                </a:cxn>
                <a:cxn ang="0">
                  <a:pos x="179796" y="137834"/>
                </a:cxn>
                <a:cxn ang="0">
                  <a:pos x="152258" y="137834"/>
                </a:cxn>
                <a:cxn ang="0">
                  <a:pos x="152258" y="136132"/>
                </a:cxn>
                <a:cxn ang="0">
                  <a:pos x="178995" y="136132"/>
                </a:cxn>
                <a:cxn ang="0">
                  <a:pos x="220302" y="204198"/>
                </a:cxn>
                <a:cxn ang="0">
                  <a:pos x="261608" y="190585"/>
                </a:cxn>
                <a:cxn ang="0">
                  <a:pos x="261608" y="176972"/>
                </a:cxn>
                <a:cxn ang="0">
                  <a:pos x="275377" y="190585"/>
                </a:cxn>
                <a:cxn ang="0">
                  <a:pos x="302915" y="217811"/>
                </a:cxn>
                <a:cxn ang="0">
                  <a:pos x="371759" y="217811"/>
                </a:cxn>
                <a:cxn ang="0">
                  <a:pos x="385528" y="163358"/>
                </a:cxn>
                <a:cxn ang="0">
                  <a:pos x="440604" y="149745"/>
                </a:cxn>
                <a:cxn ang="0">
                  <a:pos x="495679" y="163358"/>
                </a:cxn>
                <a:cxn ang="0">
                  <a:pos x="523217" y="122519"/>
                </a:cxn>
                <a:cxn ang="0">
                  <a:pos x="509448" y="68066"/>
                </a:cxn>
                <a:cxn ang="0">
                  <a:pos x="509448" y="54453"/>
                </a:cxn>
                <a:cxn ang="0">
                  <a:pos x="550755" y="54453"/>
                </a:cxn>
                <a:cxn ang="0">
                  <a:pos x="27538" y="0"/>
                </a:cxn>
                <a:cxn ang="0">
                  <a:pos x="55075" y="0"/>
                </a:cxn>
                <a:cxn ang="0">
                  <a:pos x="68844" y="27227"/>
                </a:cxn>
                <a:cxn ang="0">
                  <a:pos x="110151" y="27227"/>
                </a:cxn>
                <a:cxn ang="0">
                  <a:pos x="151458" y="68066"/>
                </a:cxn>
                <a:cxn ang="0">
                  <a:pos x="151458" y="68976"/>
                </a:cxn>
                <a:cxn ang="0">
                  <a:pos x="110951" y="28928"/>
                </a:cxn>
                <a:cxn ang="0">
                  <a:pos x="69645" y="28928"/>
                </a:cxn>
                <a:cxn ang="0">
                  <a:pos x="55876" y="1702"/>
                </a:cxn>
                <a:cxn ang="0">
                  <a:pos x="28338" y="1702"/>
                </a:cxn>
                <a:cxn ang="0">
                  <a:pos x="28338" y="56036"/>
                </a:cxn>
                <a:cxn ang="0">
                  <a:pos x="27538" y="54453"/>
                </a:cxn>
              </a:cxnLst>
              <a:rect l="0" t="0" r="0" b="0"/>
              <a:pathLst>
                <a:path w="5621432" h="4315196">
                  <a:moveTo>
                    <a:pt x="1597670" y="4265814"/>
                  </a:moveTo>
                  <a:lnTo>
                    <a:pt x="1601110" y="4267402"/>
                  </a:lnTo>
                  <a:lnTo>
                    <a:pt x="1601110" y="4315196"/>
                  </a:lnTo>
                  <a:lnTo>
                    <a:pt x="1597670" y="4315196"/>
                  </a:lnTo>
                  <a:lnTo>
                    <a:pt x="1597670" y="4265814"/>
                  </a:lnTo>
                  <a:close/>
                  <a:moveTo>
                    <a:pt x="1479324" y="3933314"/>
                  </a:moveTo>
                  <a:lnTo>
                    <a:pt x="1482764" y="3939665"/>
                  </a:lnTo>
                  <a:lnTo>
                    <a:pt x="1482764" y="4207538"/>
                  </a:lnTo>
                  <a:lnTo>
                    <a:pt x="1479324" y="4205951"/>
                  </a:lnTo>
                  <a:lnTo>
                    <a:pt x="1479324" y="3933314"/>
                  </a:lnTo>
                  <a:close/>
                  <a:moveTo>
                    <a:pt x="3551353" y="3386610"/>
                  </a:moveTo>
                  <a:lnTo>
                    <a:pt x="3727897" y="3386610"/>
                  </a:lnTo>
                  <a:lnTo>
                    <a:pt x="3729746" y="3393438"/>
                  </a:lnTo>
                  <a:lnTo>
                    <a:pt x="3553818" y="3393438"/>
                  </a:lnTo>
                  <a:lnTo>
                    <a:pt x="3551353" y="3386610"/>
                  </a:lnTo>
                  <a:close/>
                  <a:moveTo>
                    <a:pt x="1005046" y="3223568"/>
                  </a:moveTo>
                  <a:lnTo>
                    <a:pt x="1009381" y="3229570"/>
                  </a:lnTo>
                  <a:lnTo>
                    <a:pt x="951103" y="3283367"/>
                  </a:lnTo>
                  <a:lnTo>
                    <a:pt x="946768" y="3277364"/>
                  </a:lnTo>
                  <a:lnTo>
                    <a:pt x="1005046" y="3223568"/>
                  </a:lnTo>
                  <a:close/>
                  <a:moveTo>
                    <a:pt x="2899475" y="3120324"/>
                  </a:moveTo>
                  <a:lnTo>
                    <a:pt x="2902915" y="3120324"/>
                  </a:lnTo>
                  <a:lnTo>
                    <a:pt x="2902915" y="3443350"/>
                  </a:lnTo>
                  <a:lnTo>
                    <a:pt x="2899475" y="3441233"/>
                  </a:lnTo>
                  <a:lnTo>
                    <a:pt x="2899475" y="3120324"/>
                  </a:lnTo>
                  <a:close/>
                  <a:moveTo>
                    <a:pt x="532481" y="1695265"/>
                  </a:moveTo>
                  <a:lnTo>
                    <a:pt x="535997" y="1700133"/>
                  </a:lnTo>
                  <a:lnTo>
                    <a:pt x="477156" y="3221001"/>
                  </a:lnTo>
                  <a:lnTo>
                    <a:pt x="473384" y="3222742"/>
                  </a:lnTo>
                  <a:lnTo>
                    <a:pt x="532481" y="1695265"/>
                  </a:lnTo>
                  <a:close/>
                  <a:moveTo>
                    <a:pt x="531945" y="1475097"/>
                  </a:moveTo>
                  <a:lnTo>
                    <a:pt x="535997" y="1481642"/>
                  </a:lnTo>
                  <a:lnTo>
                    <a:pt x="418770" y="1535749"/>
                  </a:lnTo>
                  <a:lnTo>
                    <a:pt x="414211" y="1529437"/>
                  </a:lnTo>
                  <a:lnTo>
                    <a:pt x="531945" y="1475097"/>
                  </a:lnTo>
                  <a:close/>
                  <a:moveTo>
                    <a:pt x="295865" y="932240"/>
                  </a:moveTo>
                  <a:lnTo>
                    <a:pt x="299305" y="935415"/>
                  </a:lnTo>
                  <a:lnTo>
                    <a:pt x="299305" y="1098012"/>
                  </a:lnTo>
                  <a:lnTo>
                    <a:pt x="295865" y="1092455"/>
                  </a:lnTo>
                  <a:lnTo>
                    <a:pt x="295865" y="932240"/>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lnTo>
                    <a:pt x="3668724" y="873964"/>
                  </a:lnTo>
                  <a:close/>
                  <a:moveTo>
                    <a:pt x="2545655" y="328411"/>
                  </a:moveTo>
                  <a:lnTo>
                    <a:pt x="2840302" y="491605"/>
                  </a:lnTo>
                  <a:lnTo>
                    <a:pt x="2958648" y="491605"/>
                  </a:lnTo>
                  <a:lnTo>
                    <a:pt x="2958648" y="498433"/>
                  </a:lnTo>
                  <a:lnTo>
                    <a:pt x="2843742" y="498433"/>
                  </a:lnTo>
                  <a:lnTo>
                    <a:pt x="2547877" y="334565"/>
                  </a:lnTo>
                  <a:lnTo>
                    <a:pt x="2545655" y="328411"/>
                  </a:lnTo>
                  <a:close/>
                  <a:moveTo>
                    <a:pt x="177347" y="327896"/>
                  </a:moveTo>
                  <a:lnTo>
                    <a:pt x="180959" y="334565"/>
                  </a:lnTo>
                  <a:lnTo>
                    <a:pt x="62613" y="443810"/>
                  </a:lnTo>
                  <a:lnTo>
                    <a:pt x="3440" y="662301"/>
                  </a:lnTo>
                  <a:lnTo>
                    <a:pt x="3440" y="711683"/>
                  </a:lnTo>
                  <a:lnTo>
                    <a:pt x="0" y="710096"/>
                  </a:lnTo>
                  <a:lnTo>
                    <a:pt x="0" y="655473"/>
                  </a:lnTo>
                  <a:lnTo>
                    <a:pt x="59173" y="436982"/>
                  </a:lnTo>
                  <a:lnTo>
                    <a:pt x="177347" y="327896"/>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lnTo>
                    <a:pt x="118346" y="0"/>
                  </a:lnTo>
                  <a:close/>
                </a:path>
              </a:pathLst>
            </a:custGeom>
            <a:solidFill>
              <a:srgbClr val="F5F5F5">
                <a:alpha val="100000"/>
              </a:srgbClr>
            </a:solidFill>
            <a:ln w="9525">
              <a:noFill/>
            </a:ln>
          </p:spPr>
          <p:txBody>
            <a:bodyPr/>
            <a:lstStyle/>
            <a:p>
              <a:endParaRPr lang="zh-CN" altLang="en-US"/>
            </a:p>
          </p:txBody>
        </p:sp>
        <p:sp>
          <p:nvSpPr>
            <p:cNvPr id="3078" name="任意多边形 8"/>
            <p:cNvSpPr/>
            <p:nvPr/>
          </p:nvSpPr>
          <p:spPr>
            <a:xfrm>
              <a:off x="9111767" y="2418720"/>
              <a:ext cx="1135640" cy="1075443"/>
            </a:xfrm>
            <a:custGeom>
              <a:avLst/>
              <a:gdLst/>
              <a:ahLst/>
              <a:cxnLst>
                <a:cxn ang="0">
                  <a:pos x="27538" y="0"/>
                </a:cxn>
                <a:cxn ang="0">
                  <a:pos x="55076" y="0"/>
                </a:cxn>
                <a:cxn ang="0">
                  <a:pos x="68844" y="27227"/>
                </a:cxn>
                <a:cxn ang="0">
                  <a:pos x="110151" y="27227"/>
                </a:cxn>
                <a:cxn ang="0">
                  <a:pos x="151458" y="68066"/>
                </a:cxn>
                <a:cxn ang="0">
                  <a:pos x="151458" y="136132"/>
                </a:cxn>
                <a:cxn ang="0">
                  <a:pos x="178995" y="136132"/>
                </a:cxn>
                <a:cxn ang="0">
                  <a:pos x="220302" y="204198"/>
                </a:cxn>
                <a:cxn ang="0">
                  <a:pos x="261609" y="190585"/>
                </a:cxn>
                <a:cxn ang="0">
                  <a:pos x="261609" y="176972"/>
                </a:cxn>
                <a:cxn ang="0">
                  <a:pos x="275377" y="190585"/>
                </a:cxn>
                <a:cxn ang="0">
                  <a:pos x="302915" y="217811"/>
                </a:cxn>
                <a:cxn ang="0">
                  <a:pos x="371760" y="217811"/>
                </a:cxn>
                <a:cxn ang="0">
                  <a:pos x="385528" y="163358"/>
                </a:cxn>
                <a:cxn ang="0">
                  <a:pos x="440604" y="149745"/>
                </a:cxn>
                <a:cxn ang="0">
                  <a:pos x="495680" y="163358"/>
                </a:cxn>
                <a:cxn ang="0">
                  <a:pos x="523217" y="122519"/>
                </a:cxn>
                <a:cxn ang="0">
                  <a:pos x="509448" y="68066"/>
                </a:cxn>
                <a:cxn ang="0">
                  <a:pos x="509448" y="54453"/>
                </a:cxn>
                <a:cxn ang="0">
                  <a:pos x="550755" y="54453"/>
                </a:cxn>
                <a:cxn ang="0">
                  <a:pos x="578293" y="40840"/>
                </a:cxn>
                <a:cxn ang="0">
                  <a:pos x="592061" y="81679"/>
                </a:cxn>
                <a:cxn ang="0">
                  <a:pos x="660906" y="122519"/>
                </a:cxn>
                <a:cxn ang="0">
                  <a:pos x="688444" y="122519"/>
                </a:cxn>
                <a:cxn ang="0">
                  <a:pos x="688444" y="149745"/>
                </a:cxn>
                <a:cxn ang="0">
                  <a:pos x="715981" y="231425"/>
                </a:cxn>
                <a:cxn ang="0">
                  <a:pos x="743519" y="258651"/>
                </a:cxn>
                <a:cxn ang="0">
                  <a:pos x="812364" y="272264"/>
                </a:cxn>
                <a:cxn ang="0">
                  <a:pos x="853670" y="217811"/>
                </a:cxn>
                <a:cxn ang="0">
                  <a:pos x="881208" y="231425"/>
                </a:cxn>
                <a:cxn ang="0">
                  <a:pos x="894977" y="258651"/>
                </a:cxn>
                <a:cxn ang="0">
                  <a:pos x="950052" y="245038"/>
                </a:cxn>
                <a:cxn ang="0">
                  <a:pos x="1018897" y="299490"/>
                </a:cxn>
                <a:cxn ang="0">
                  <a:pos x="1073972" y="313104"/>
                </a:cxn>
                <a:cxn ang="0">
                  <a:pos x="1129048" y="326717"/>
                </a:cxn>
                <a:cxn ang="0">
                  <a:pos x="1135640" y="331062"/>
                </a:cxn>
                <a:cxn ang="0">
                  <a:pos x="1107275" y="327590"/>
                </a:cxn>
                <a:cxn ang="0">
                  <a:pos x="1100626" y="341833"/>
                </a:cxn>
                <a:cxn ang="0">
                  <a:pos x="1098410" y="351328"/>
                </a:cxn>
                <a:cxn ang="0">
                  <a:pos x="1089544" y="356076"/>
                </a:cxn>
                <a:cxn ang="0">
                  <a:pos x="1098410" y="367945"/>
                </a:cxn>
                <a:cxn ang="0">
                  <a:pos x="1116140" y="386936"/>
                </a:cxn>
                <a:cxn ang="0">
                  <a:pos x="1120573" y="394058"/>
                </a:cxn>
                <a:cxn ang="0">
                  <a:pos x="1109491" y="405927"/>
                </a:cxn>
                <a:cxn ang="0">
                  <a:pos x="1100626" y="413048"/>
                </a:cxn>
                <a:cxn ang="0">
                  <a:pos x="1085111" y="415422"/>
                </a:cxn>
                <a:cxn ang="0">
                  <a:pos x="1082895" y="424918"/>
                </a:cxn>
                <a:cxn ang="0">
                  <a:pos x="1069597" y="436787"/>
                </a:cxn>
                <a:cxn ang="0">
                  <a:pos x="1074030" y="443908"/>
                </a:cxn>
                <a:cxn ang="0">
                  <a:pos x="1060731" y="455777"/>
                </a:cxn>
                <a:cxn ang="0">
                  <a:pos x="1060731" y="474768"/>
                </a:cxn>
                <a:cxn ang="0">
                  <a:pos x="1051866" y="486637"/>
                </a:cxn>
                <a:cxn ang="0">
                  <a:pos x="1054082" y="500880"/>
                </a:cxn>
                <a:cxn ang="0">
                  <a:pos x="1045217" y="505628"/>
                </a:cxn>
                <a:cxn ang="0">
                  <a:pos x="1034135" y="493759"/>
                </a:cxn>
                <a:cxn ang="0">
                  <a:pos x="1016404" y="503254"/>
                </a:cxn>
                <a:cxn ang="0">
                  <a:pos x="1000890" y="500880"/>
                </a:cxn>
                <a:cxn ang="0">
                  <a:pos x="989808" y="519871"/>
                </a:cxn>
                <a:cxn ang="0">
                  <a:pos x="996457" y="534114"/>
                </a:cxn>
                <a:cxn ang="0">
                  <a:pos x="987592" y="550731"/>
                </a:cxn>
                <a:cxn ang="0">
                  <a:pos x="976510" y="581591"/>
                </a:cxn>
                <a:cxn ang="0">
                  <a:pos x="958779" y="598208"/>
                </a:cxn>
                <a:cxn ang="0">
                  <a:pos x="938832" y="602956"/>
                </a:cxn>
                <a:cxn ang="0">
                  <a:pos x="921101" y="588713"/>
                </a:cxn>
                <a:cxn ang="0">
                  <a:pos x="912235" y="567348"/>
                </a:cxn>
                <a:cxn ang="0">
                  <a:pos x="883423" y="579217"/>
                </a:cxn>
                <a:cxn ang="0">
                  <a:pos x="867908" y="581591"/>
                </a:cxn>
                <a:cxn ang="0">
                  <a:pos x="832447" y="555479"/>
                </a:cxn>
                <a:cxn ang="0">
                  <a:pos x="805850" y="560227"/>
                </a:cxn>
                <a:cxn ang="0">
                  <a:pos x="805850" y="572096"/>
                </a:cxn>
                <a:cxn ang="0">
                  <a:pos x="779254" y="583965"/>
                </a:cxn>
                <a:cxn ang="0">
                  <a:pos x="796985" y="605330"/>
                </a:cxn>
                <a:cxn ang="0">
                  <a:pos x="803634" y="629068"/>
                </a:cxn>
                <a:cxn ang="0">
                  <a:pos x="777038" y="648059"/>
                </a:cxn>
                <a:cxn ang="0">
                  <a:pos x="759307" y="664676"/>
                </a:cxn>
                <a:cxn ang="0">
                  <a:pos x="763739" y="690788"/>
                </a:cxn>
                <a:cxn ang="0">
                  <a:pos x="772605" y="709779"/>
                </a:cxn>
                <a:cxn ang="0">
                  <a:pos x="799201" y="719274"/>
                </a:cxn>
                <a:cxn ang="0">
                  <a:pos x="812499" y="745386"/>
                </a:cxn>
                <a:cxn ang="0">
                  <a:pos x="828014" y="764377"/>
                </a:cxn>
                <a:cxn ang="0">
                  <a:pos x="845745" y="754882"/>
                </a:cxn>
                <a:cxn ang="0">
                  <a:pos x="865692" y="778620"/>
                </a:cxn>
                <a:cxn ang="0">
                  <a:pos x="868910" y="785513"/>
                </a:cxn>
                <a:cxn ang="0">
                  <a:pos x="839901" y="775953"/>
                </a:cxn>
                <a:cxn ang="0">
                  <a:pos x="812364" y="803179"/>
                </a:cxn>
                <a:cxn ang="0">
                  <a:pos x="826133" y="844019"/>
                </a:cxn>
                <a:cxn ang="0">
                  <a:pos x="867439" y="844019"/>
                </a:cxn>
                <a:cxn ang="0">
                  <a:pos x="881208" y="898472"/>
                </a:cxn>
                <a:cxn ang="0">
                  <a:pos x="784826" y="898472"/>
                </a:cxn>
                <a:cxn ang="0">
                  <a:pos x="757288" y="857632"/>
                </a:cxn>
                <a:cxn ang="0">
                  <a:pos x="715981" y="884858"/>
                </a:cxn>
                <a:cxn ang="0">
                  <a:pos x="674675" y="857632"/>
                </a:cxn>
                <a:cxn ang="0">
                  <a:pos x="674675" y="775953"/>
                </a:cxn>
                <a:cxn ang="0">
                  <a:pos x="619599" y="775953"/>
                </a:cxn>
                <a:cxn ang="0">
                  <a:pos x="619599" y="830405"/>
                </a:cxn>
                <a:cxn ang="0">
                  <a:pos x="578293" y="844019"/>
                </a:cxn>
                <a:cxn ang="0">
                  <a:pos x="578293" y="857632"/>
                </a:cxn>
                <a:cxn ang="0">
                  <a:pos x="536986" y="912085"/>
                </a:cxn>
                <a:cxn ang="0">
                  <a:pos x="509448" y="912085"/>
                </a:cxn>
                <a:cxn ang="0">
                  <a:pos x="509448" y="1075443"/>
                </a:cxn>
                <a:cxn ang="0">
                  <a:pos x="468142" y="1075443"/>
                </a:cxn>
                <a:cxn ang="0">
                  <a:pos x="454373" y="1048217"/>
                </a:cxn>
                <a:cxn ang="0">
                  <a:pos x="426835" y="1075443"/>
                </a:cxn>
                <a:cxn ang="0">
                  <a:pos x="371760" y="1075443"/>
                </a:cxn>
                <a:cxn ang="0">
                  <a:pos x="371760" y="1061830"/>
                </a:cxn>
                <a:cxn ang="0">
                  <a:pos x="344222" y="1048217"/>
                </a:cxn>
                <a:cxn ang="0">
                  <a:pos x="344222" y="980151"/>
                </a:cxn>
                <a:cxn ang="0">
                  <a:pos x="275377" y="844019"/>
                </a:cxn>
                <a:cxn ang="0">
                  <a:pos x="247840" y="844019"/>
                </a:cxn>
                <a:cxn ang="0">
                  <a:pos x="247840" y="857632"/>
                </a:cxn>
                <a:cxn ang="0">
                  <a:pos x="220302" y="816792"/>
                </a:cxn>
                <a:cxn ang="0">
                  <a:pos x="234071" y="803179"/>
                </a:cxn>
                <a:cxn ang="0">
                  <a:pos x="178995" y="721500"/>
                </a:cxn>
                <a:cxn ang="0">
                  <a:pos x="151458" y="735113"/>
                </a:cxn>
                <a:cxn ang="0">
                  <a:pos x="137689" y="789566"/>
                </a:cxn>
                <a:cxn ang="0">
                  <a:pos x="110151" y="803179"/>
                </a:cxn>
                <a:cxn ang="0">
                  <a:pos x="123920" y="422009"/>
                </a:cxn>
                <a:cxn ang="0">
                  <a:pos x="96382" y="381170"/>
                </a:cxn>
                <a:cxn ang="0">
                  <a:pos x="123920" y="367557"/>
                </a:cxn>
                <a:cxn ang="0">
                  <a:pos x="68844" y="272264"/>
                </a:cxn>
                <a:cxn ang="0">
                  <a:pos x="68844" y="231425"/>
                </a:cxn>
                <a:cxn ang="0">
                  <a:pos x="27538" y="190585"/>
                </a:cxn>
                <a:cxn ang="0">
                  <a:pos x="0" y="176972"/>
                </a:cxn>
                <a:cxn ang="0">
                  <a:pos x="0" y="163358"/>
                </a:cxn>
                <a:cxn ang="0">
                  <a:pos x="13769" y="108906"/>
                </a:cxn>
                <a:cxn ang="0">
                  <a:pos x="41307" y="81679"/>
                </a:cxn>
                <a:cxn ang="0">
                  <a:pos x="27538" y="54453"/>
                </a:cxn>
              </a:cxnLst>
              <a:rect l="0" t="0" r="0" b="0"/>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lnTo>
                    <a:pt x="118346" y="0"/>
                  </a:lnTo>
                  <a:close/>
                </a:path>
              </a:pathLst>
            </a:custGeom>
            <a:solidFill>
              <a:srgbClr val="F5F5F5">
                <a:alpha val="100000"/>
              </a:srgbClr>
            </a:solidFill>
            <a:ln w="9525">
              <a:noFill/>
            </a:ln>
          </p:spPr>
          <p:txBody>
            <a:bodyPr/>
            <a:lstStyle/>
            <a:p>
              <a:endParaRPr lang="zh-CN" altLang="en-US"/>
            </a:p>
          </p:txBody>
        </p:sp>
        <p:sp>
          <p:nvSpPr>
            <p:cNvPr id="3079" name="Freeform 5"/>
            <p:cNvSpPr/>
            <p:nvPr/>
          </p:nvSpPr>
          <p:spPr>
            <a:xfrm>
              <a:off x="10219969" y="4369657"/>
              <a:ext cx="305794" cy="275009"/>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alpha val="100000"/>
              </a:srgbClr>
            </a:solidFill>
            <a:ln w="9525">
              <a:noFill/>
            </a:ln>
          </p:spPr>
          <p:txBody>
            <a:bodyPr/>
            <a:lstStyle/>
            <a:p>
              <a:endParaRPr lang="zh-CN" altLang="en-US"/>
            </a:p>
          </p:txBody>
        </p:sp>
        <p:sp>
          <p:nvSpPr>
            <p:cNvPr id="3080" name="Freeform 7"/>
            <p:cNvSpPr/>
            <p:nvPr/>
          </p:nvSpPr>
          <p:spPr>
            <a:xfrm>
              <a:off x="11319093" y="-120090"/>
              <a:ext cx="1220288" cy="119273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alpha val="100000"/>
              </a:srgbClr>
            </a:solidFill>
            <a:ln w="9525">
              <a:noFill/>
            </a:ln>
          </p:spPr>
          <p:txBody>
            <a:bodyPr/>
            <a:lstStyle/>
            <a:p>
              <a:endParaRPr lang="zh-CN" altLang="en-US"/>
            </a:p>
          </p:txBody>
        </p:sp>
        <p:sp>
          <p:nvSpPr>
            <p:cNvPr id="3081" name="Freeform 8"/>
            <p:cNvSpPr/>
            <p:nvPr/>
          </p:nvSpPr>
          <p:spPr>
            <a:xfrm>
              <a:off x="11441699" y="797635"/>
              <a:ext cx="915936" cy="68752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alpha val="100000"/>
              </a:srgbClr>
            </a:solidFill>
            <a:ln w="9525">
              <a:noFill/>
            </a:ln>
          </p:spPr>
          <p:txBody>
            <a:bodyPr/>
            <a:lstStyle/>
            <a:p>
              <a:endParaRPr lang="zh-CN" altLang="en-US"/>
            </a:p>
          </p:txBody>
        </p:sp>
        <p:sp>
          <p:nvSpPr>
            <p:cNvPr id="3082" name="Freeform 9"/>
            <p:cNvSpPr/>
            <p:nvPr/>
          </p:nvSpPr>
          <p:spPr>
            <a:xfrm>
              <a:off x="11248415" y="1179246"/>
              <a:ext cx="653416" cy="67516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alpha val="100000"/>
              </a:srgbClr>
            </a:solidFill>
            <a:ln w="9525">
              <a:noFill/>
            </a:ln>
          </p:spPr>
          <p:txBody>
            <a:bodyPr/>
            <a:lstStyle/>
            <a:p>
              <a:endParaRPr lang="zh-CN" altLang="en-US"/>
            </a:p>
          </p:txBody>
        </p:sp>
        <p:sp>
          <p:nvSpPr>
            <p:cNvPr id="3083" name="Freeform 10"/>
            <p:cNvSpPr/>
            <p:nvPr/>
          </p:nvSpPr>
          <p:spPr>
            <a:xfrm>
              <a:off x="10750779" y="1332203"/>
              <a:ext cx="610146" cy="919269"/>
            </a:xfrm>
            <a:custGeom>
              <a:avLst/>
              <a:gdLst/>
              <a:ahLst/>
              <a:cxnLst>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alpha val="100000"/>
              </a:srgbClr>
            </a:solidFill>
            <a:ln w="9525">
              <a:noFill/>
            </a:ln>
          </p:spPr>
          <p:txBody>
            <a:bodyPr/>
            <a:lstStyle/>
            <a:p>
              <a:endParaRPr lang="zh-CN" altLang="en-US"/>
            </a:p>
          </p:txBody>
        </p:sp>
        <p:sp>
          <p:nvSpPr>
            <p:cNvPr id="3084" name="Freeform 14"/>
            <p:cNvSpPr/>
            <p:nvPr/>
          </p:nvSpPr>
          <p:spPr>
            <a:xfrm>
              <a:off x="10915216" y="1934750"/>
              <a:ext cx="751500" cy="49594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Lst>
              <a:rect l="0" t="0" r="0" b="0"/>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alpha val="100000"/>
              </a:srgbClr>
            </a:solidFill>
            <a:ln w="9525">
              <a:noFill/>
            </a:ln>
          </p:spPr>
          <p:txBody>
            <a:bodyPr/>
            <a:lstStyle/>
            <a:p>
              <a:endParaRPr lang="zh-CN" altLang="en-US"/>
            </a:p>
          </p:txBody>
        </p:sp>
        <p:sp>
          <p:nvSpPr>
            <p:cNvPr id="3085" name="Freeform 18"/>
            <p:cNvSpPr/>
            <p:nvPr/>
          </p:nvSpPr>
          <p:spPr>
            <a:xfrm>
              <a:off x="11095520" y="3235634"/>
              <a:ext cx="473114" cy="63190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alpha val="100000"/>
              </a:srgbClr>
            </a:solidFill>
            <a:ln w="9525">
              <a:noFill/>
            </a:ln>
          </p:spPr>
          <p:txBody>
            <a:bodyPr/>
            <a:lstStyle/>
            <a:p>
              <a:endParaRPr lang="zh-CN" altLang="en-US"/>
            </a:p>
          </p:txBody>
        </p:sp>
        <p:sp>
          <p:nvSpPr>
            <p:cNvPr id="3086" name="Freeform 26"/>
            <p:cNvSpPr/>
            <p:nvPr/>
          </p:nvSpPr>
          <p:spPr>
            <a:xfrm>
              <a:off x="10818574" y="3014699"/>
              <a:ext cx="529368" cy="730782"/>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0" t="0" r="0" b="0"/>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alpha val="100000"/>
              </a:srgbClr>
            </a:solidFill>
            <a:ln w="9525">
              <a:noFill/>
            </a:ln>
          </p:spPr>
          <p:txBody>
            <a:bodyPr/>
            <a:lstStyle/>
            <a:p>
              <a:endParaRPr lang="zh-CN" altLang="en-US"/>
            </a:p>
          </p:txBody>
        </p:sp>
        <p:sp>
          <p:nvSpPr>
            <p:cNvPr id="3087" name="Freeform 29"/>
            <p:cNvSpPr/>
            <p:nvPr/>
          </p:nvSpPr>
          <p:spPr>
            <a:xfrm>
              <a:off x="10915216" y="2413698"/>
              <a:ext cx="527926" cy="659711"/>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alpha val="100000"/>
              </a:srgbClr>
            </a:solidFill>
            <a:ln w="9525">
              <a:noFill/>
            </a:ln>
          </p:spPr>
          <p:txBody>
            <a:bodyPr/>
            <a:lstStyle/>
            <a:p>
              <a:endParaRPr lang="zh-CN" altLang="en-US"/>
            </a:p>
          </p:txBody>
        </p:sp>
        <p:sp>
          <p:nvSpPr>
            <p:cNvPr id="3088" name="Freeform 28"/>
            <p:cNvSpPr/>
            <p:nvPr/>
          </p:nvSpPr>
          <p:spPr>
            <a:xfrm>
              <a:off x="10237278" y="2606821"/>
              <a:ext cx="846700" cy="54692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alpha val="100000"/>
              </a:srgbClr>
            </a:solidFill>
            <a:ln w="9525">
              <a:noFill/>
            </a:ln>
          </p:spPr>
          <p:txBody>
            <a:bodyPr/>
            <a:lstStyle/>
            <a:p>
              <a:endParaRPr lang="zh-CN" altLang="en-US"/>
            </a:p>
          </p:txBody>
        </p:sp>
        <p:sp>
          <p:nvSpPr>
            <p:cNvPr id="3089" name="Freeform 27"/>
            <p:cNvSpPr/>
            <p:nvPr/>
          </p:nvSpPr>
          <p:spPr>
            <a:xfrm>
              <a:off x="10290647" y="3014699"/>
              <a:ext cx="611586" cy="71687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Lst>
              <a:rect l="0" t="0" r="0" b="0"/>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alpha val="100000"/>
              </a:srgbClr>
            </a:solidFill>
            <a:ln w="9525">
              <a:noFill/>
            </a:ln>
          </p:spPr>
          <p:txBody>
            <a:bodyPr/>
            <a:lstStyle/>
            <a:p>
              <a:endParaRPr lang="zh-CN" altLang="en-US"/>
            </a:p>
          </p:txBody>
        </p:sp>
        <p:sp>
          <p:nvSpPr>
            <p:cNvPr id="3090" name="Freeform 19"/>
            <p:cNvSpPr/>
            <p:nvPr/>
          </p:nvSpPr>
          <p:spPr>
            <a:xfrm>
              <a:off x="10374306" y="3632696"/>
              <a:ext cx="875550" cy="65816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alpha val="100000"/>
              </a:srgbClr>
            </a:solidFill>
            <a:ln w="9525">
              <a:noFill/>
            </a:ln>
          </p:spPr>
          <p:txBody>
            <a:bodyPr/>
            <a:lstStyle/>
            <a:p>
              <a:endParaRPr lang="zh-CN" altLang="en-US"/>
            </a:p>
          </p:txBody>
        </p:sp>
        <p:sp>
          <p:nvSpPr>
            <p:cNvPr id="3091" name="Freeform 20"/>
            <p:cNvSpPr/>
            <p:nvPr/>
          </p:nvSpPr>
          <p:spPr>
            <a:xfrm>
              <a:off x="9791569" y="3509095"/>
              <a:ext cx="862568" cy="65816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alpha val="100000"/>
              </a:srgbClr>
            </a:solidFill>
            <a:ln w="9525">
              <a:noFill/>
            </a:ln>
          </p:spPr>
          <p:txBody>
            <a:bodyPr/>
            <a:lstStyle/>
            <a:p>
              <a:endParaRPr lang="zh-CN" altLang="en-US"/>
            </a:p>
          </p:txBody>
        </p:sp>
        <p:sp>
          <p:nvSpPr>
            <p:cNvPr id="3092" name="Freeform 30"/>
            <p:cNvSpPr/>
            <p:nvPr/>
          </p:nvSpPr>
          <p:spPr>
            <a:xfrm>
              <a:off x="10444987" y="2208212"/>
              <a:ext cx="653417" cy="616452"/>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alpha val="100000"/>
              </a:srgbClr>
            </a:solidFill>
            <a:ln w="9525">
              <a:noFill/>
            </a:ln>
          </p:spPr>
          <p:txBody>
            <a:bodyPr/>
            <a:lstStyle/>
            <a:p>
              <a:endParaRPr lang="zh-CN" altLang="en-US"/>
            </a:p>
          </p:txBody>
        </p:sp>
        <p:sp>
          <p:nvSpPr>
            <p:cNvPr id="3093" name="Freeform 31"/>
            <p:cNvSpPr/>
            <p:nvPr/>
          </p:nvSpPr>
          <p:spPr>
            <a:xfrm>
              <a:off x="10434788" y="1648400"/>
              <a:ext cx="431576" cy="78338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alpha val="100000"/>
              </a:srgbClr>
            </a:solidFill>
            <a:ln w="9525">
              <a:noFill/>
            </a:ln>
          </p:spPr>
          <p:txBody>
            <a:bodyPr/>
            <a:lstStyle/>
            <a:p>
              <a:endParaRPr lang="zh-CN" altLang="en-US"/>
            </a:p>
          </p:txBody>
        </p:sp>
        <p:sp>
          <p:nvSpPr>
            <p:cNvPr id="3094" name="Freeform 35"/>
            <p:cNvSpPr/>
            <p:nvPr/>
          </p:nvSpPr>
          <p:spPr>
            <a:xfrm>
              <a:off x="9252104" y="-64471"/>
              <a:ext cx="2467982" cy="212436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alpha val="100000"/>
              </a:srgbClr>
            </a:solidFill>
            <a:ln w="9525">
              <a:noFill/>
            </a:ln>
          </p:spPr>
          <p:txBody>
            <a:bodyPr/>
            <a:lstStyle/>
            <a:p>
              <a:endParaRPr lang="zh-CN" altLang="en-US"/>
            </a:p>
          </p:txBody>
        </p:sp>
        <p:sp>
          <p:nvSpPr>
            <p:cNvPr id="3095" name="Freeform 32"/>
            <p:cNvSpPr/>
            <p:nvPr/>
          </p:nvSpPr>
          <p:spPr>
            <a:xfrm>
              <a:off x="9973314" y="1783342"/>
              <a:ext cx="556775" cy="10413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alpha val="100000"/>
              </a:srgbClr>
            </a:solidFill>
            <a:ln w="9525">
              <a:noFill/>
            </a:ln>
          </p:spPr>
          <p:txBody>
            <a:bodyPr/>
            <a:lstStyle/>
            <a:p>
              <a:endParaRPr lang="zh-CN" altLang="en-US"/>
            </a:p>
          </p:txBody>
        </p:sp>
        <p:sp>
          <p:nvSpPr>
            <p:cNvPr id="3096" name="Freeform 33"/>
            <p:cNvSpPr/>
            <p:nvPr/>
          </p:nvSpPr>
          <p:spPr>
            <a:xfrm>
              <a:off x="9874004" y="1797246"/>
              <a:ext cx="304350" cy="536113"/>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alpha val="100000"/>
              </a:srgbClr>
            </a:solidFill>
            <a:ln w="9525">
              <a:noFill/>
            </a:ln>
          </p:spPr>
          <p:txBody>
            <a:bodyPr/>
            <a:lstStyle/>
            <a:p>
              <a:endParaRPr lang="zh-CN" altLang="en-US"/>
            </a:p>
          </p:txBody>
        </p:sp>
        <p:sp>
          <p:nvSpPr>
            <p:cNvPr id="3097" name="Freeform 34"/>
            <p:cNvSpPr/>
            <p:nvPr/>
          </p:nvSpPr>
          <p:spPr>
            <a:xfrm>
              <a:off x="8780432" y="1264223"/>
              <a:ext cx="1485692" cy="143838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alpha val="100000"/>
              </a:srgbClr>
            </a:solidFill>
            <a:ln w="9525">
              <a:noFill/>
            </a:ln>
          </p:spPr>
          <p:txBody>
            <a:bodyPr/>
            <a:lstStyle/>
            <a:p>
              <a:endParaRPr lang="zh-CN" altLang="en-US"/>
            </a:p>
          </p:txBody>
        </p:sp>
        <p:sp>
          <p:nvSpPr>
            <p:cNvPr id="3098" name="Freeform 25"/>
            <p:cNvSpPr/>
            <p:nvPr/>
          </p:nvSpPr>
          <p:spPr>
            <a:xfrm>
              <a:off x="8352034" y="1673646"/>
              <a:ext cx="1360203" cy="10567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alpha val="100000"/>
              </a:srgbClr>
            </a:solidFill>
            <a:ln w="9525">
              <a:noFill/>
            </a:ln>
          </p:spPr>
          <p:txBody>
            <a:bodyPr/>
            <a:lstStyle/>
            <a:p>
              <a:endParaRPr lang="zh-CN" altLang="en-US"/>
            </a:p>
          </p:txBody>
        </p:sp>
        <p:sp>
          <p:nvSpPr>
            <p:cNvPr id="3099" name="Freeform 21"/>
            <p:cNvSpPr/>
            <p:nvPr/>
          </p:nvSpPr>
          <p:spPr>
            <a:xfrm>
              <a:off x="9709349" y="3139844"/>
              <a:ext cx="640435" cy="60563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alpha val="100000"/>
              </a:srgbClr>
            </a:solidFill>
            <a:ln w="9525">
              <a:noFill/>
            </a:ln>
          </p:spPr>
          <p:txBody>
            <a:bodyPr/>
            <a:lstStyle/>
            <a:p>
              <a:endParaRPr lang="zh-CN" altLang="en-US"/>
            </a:p>
          </p:txBody>
        </p:sp>
        <p:sp>
          <p:nvSpPr>
            <p:cNvPr id="3100" name="Freeform 22"/>
            <p:cNvSpPr/>
            <p:nvPr/>
          </p:nvSpPr>
          <p:spPr>
            <a:xfrm>
              <a:off x="8986699" y="3098127"/>
              <a:ext cx="986616" cy="105523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alpha val="100000"/>
              </a:srgbClr>
            </a:solidFill>
            <a:ln w="9525">
              <a:noFill/>
            </a:ln>
          </p:spPr>
          <p:txBody>
            <a:bodyPr/>
            <a:lstStyle/>
            <a:p>
              <a:endParaRPr lang="zh-CN" altLang="en-US"/>
            </a:p>
          </p:txBody>
        </p:sp>
        <p:sp>
          <p:nvSpPr>
            <p:cNvPr id="3101" name="Freeform 23"/>
            <p:cNvSpPr/>
            <p:nvPr/>
          </p:nvSpPr>
          <p:spPr>
            <a:xfrm>
              <a:off x="7144728" y="1877584"/>
              <a:ext cx="2097280" cy="134414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alpha val="100000"/>
              </a:srgbClr>
            </a:solidFill>
            <a:ln w="9525">
              <a:noFill/>
            </a:ln>
          </p:spPr>
          <p:txBody>
            <a:bodyPr/>
            <a:lstStyle/>
            <a:p>
              <a:endParaRPr lang="zh-CN" altLang="en-US"/>
            </a:p>
          </p:txBody>
        </p:sp>
        <p:sp>
          <p:nvSpPr>
            <p:cNvPr id="3102" name="Freeform 36"/>
            <p:cNvSpPr/>
            <p:nvPr/>
          </p:nvSpPr>
          <p:spPr>
            <a:xfrm>
              <a:off x="6972300" y="283151"/>
              <a:ext cx="2205461" cy="176747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alpha val="100000"/>
              </a:srgbClr>
            </a:solidFill>
            <a:ln w="9525">
              <a:noFill/>
            </a:ln>
          </p:spPr>
          <p:txBody>
            <a:bodyPr/>
            <a:lstStyle/>
            <a:p>
              <a:endParaRPr lang="zh-CN" altLang="en-US"/>
            </a:p>
          </p:txBody>
        </p:sp>
        <p:sp>
          <p:nvSpPr>
            <p:cNvPr id="3103" name="Freeform 15"/>
            <p:cNvSpPr/>
            <p:nvPr/>
          </p:nvSpPr>
          <p:spPr>
            <a:xfrm>
              <a:off x="11071933" y="2333252"/>
              <a:ext cx="623516" cy="548609"/>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rect l="0" t="0" r="0" b="0"/>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alpha val="100000"/>
              </a:srgbClr>
            </a:solidFill>
            <a:ln w="9525">
              <a:noFill/>
            </a:ln>
          </p:spPr>
          <p:txBody>
            <a:bodyPr/>
            <a:lstStyle/>
            <a:p>
              <a:endParaRPr lang="zh-CN" altLang="en-US"/>
            </a:p>
          </p:txBody>
        </p:sp>
        <p:sp>
          <p:nvSpPr>
            <p:cNvPr id="3104" name="Freeform 17"/>
            <p:cNvSpPr/>
            <p:nvPr/>
          </p:nvSpPr>
          <p:spPr>
            <a:xfrm>
              <a:off x="11304669" y="2837026"/>
              <a:ext cx="415418" cy="508303"/>
            </a:xfrm>
            <a:custGeom>
              <a:avLst/>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alpha val="100000"/>
              </a:srgbClr>
            </a:solidFill>
            <a:ln w="9525">
              <a:noFill/>
            </a:ln>
          </p:spPr>
          <p:txBody>
            <a:bodyPr/>
            <a:lstStyle/>
            <a:p>
              <a:endParaRPr lang="zh-CN" altLang="en-US"/>
            </a:p>
          </p:txBody>
        </p:sp>
        <p:sp>
          <p:nvSpPr>
            <p:cNvPr id="3105" name="Freeform 37"/>
            <p:cNvSpPr/>
            <p:nvPr/>
          </p:nvSpPr>
          <p:spPr>
            <a:xfrm>
              <a:off x="11568634" y="3536907"/>
              <a:ext cx="220689" cy="44186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alpha val="100000"/>
              </a:srgbClr>
            </a:solidFill>
            <a:ln w="9525">
              <a:noFill/>
            </a:ln>
          </p:spPr>
          <p:txBody>
            <a:bodyPr/>
            <a:lstStyle/>
            <a:p>
              <a:endParaRPr lang="zh-CN" altLang="en-US"/>
            </a:p>
          </p:txBody>
        </p:sp>
        <p:sp>
          <p:nvSpPr>
            <p:cNvPr id="3106" name="Freeform 13"/>
            <p:cNvSpPr/>
            <p:nvPr/>
          </p:nvSpPr>
          <p:spPr>
            <a:xfrm>
              <a:off x="11053689" y="1687553"/>
              <a:ext cx="59140" cy="69525"/>
            </a:xfrm>
            <a:custGeom>
              <a:avLst/>
              <a:gdLst/>
              <a:ahLst/>
              <a:cxnLst>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33" h="41">
                  <a:moveTo>
                    <a:pt x="32" y="40"/>
                  </a:moveTo>
                  <a:lnTo>
                    <a:pt x="8" y="40"/>
                  </a:lnTo>
                  <a:lnTo>
                    <a:pt x="8" y="24"/>
                  </a:lnTo>
                  <a:lnTo>
                    <a:pt x="0" y="0"/>
                  </a:lnTo>
                  <a:lnTo>
                    <a:pt x="24" y="8"/>
                  </a:lnTo>
                  <a:lnTo>
                    <a:pt x="32" y="40"/>
                  </a:lnTo>
                </a:path>
              </a:pathLst>
            </a:custGeom>
            <a:solidFill>
              <a:srgbClr val="F5F5F5">
                <a:alpha val="100000"/>
              </a:srgbClr>
            </a:solidFill>
            <a:ln w="9525">
              <a:noFill/>
            </a:ln>
          </p:spPr>
          <p:txBody>
            <a:bodyPr/>
            <a:lstStyle/>
            <a:p>
              <a:endParaRPr lang="zh-CN" altLang="en-US"/>
            </a:p>
          </p:txBody>
        </p:sp>
        <p:sp>
          <p:nvSpPr>
            <p:cNvPr id="3107" name="Freeform 11"/>
            <p:cNvSpPr/>
            <p:nvPr/>
          </p:nvSpPr>
          <p:spPr>
            <a:xfrm>
              <a:off x="10928203" y="1565497"/>
              <a:ext cx="196169" cy="219389"/>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alpha val="100000"/>
              </a:srgbClr>
            </a:solidFill>
            <a:ln w="9525">
              <a:noFill/>
            </a:ln>
          </p:spPr>
          <p:txBody>
            <a:bodyPr/>
            <a:lstStyle/>
            <a:p>
              <a:endParaRPr lang="zh-CN" altLang="en-US"/>
            </a:p>
          </p:txBody>
        </p:sp>
        <p:sp>
          <p:nvSpPr>
            <p:cNvPr id="3108" name="Freeform 12"/>
            <p:cNvSpPr/>
            <p:nvPr/>
          </p:nvSpPr>
          <p:spPr>
            <a:xfrm>
              <a:off x="11053690" y="1673645"/>
              <a:ext cx="154340" cy="207028"/>
            </a:xfrm>
            <a:custGeom>
              <a:avLst/>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Lst>
              <a:rect l="0" t="0" r="0" b="0"/>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alpha val="100000"/>
              </a:srgbClr>
            </a:solidFill>
            <a:ln w="9525">
              <a:noFill/>
            </a:ln>
          </p:spPr>
          <p:txBody>
            <a:bodyPr/>
            <a:lstStyle/>
            <a:p>
              <a:endParaRPr lang="zh-CN" altLang="en-US"/>
            </a:p>
          </p:txBody>
        </p:sp>
        <p:sp>
          <p:nvSpPr>
            <p:cNvPr id="3109" name="Freeform 16"/>
            <p:cNvSpPr/>
            <p:nvPr/>
          </p:nvSpPr>
          <p:spPr>
            <a:xfrm>
              <a:off x="11581607" y="2770584"/>
              <a:ext cx="111066" cy="94246"/>
            </a:xfrm>
            <a:custGeom>
              <a:avLst/>
              <a:gdLst/>
              <a:ahLst/>
              <a:cxnLst>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65" h="57">
                  <a:moveTo>
                    <a:pt x="24" y="0"/>
                  </a:moveTo>
                  <a:lnTo>
                    <a:pt x="0" y="40"/>
                  </a:lnTo>
                  <a:lnTo>
                    <a:pt x="24" y="56"/>
                  </a:lnTo>
                  <a:lnTo>
                    <a:pt x="64" y="40"/>
                  </a:lnTo>
                  <a:lnTo>
                    <a:pt x="64" y="24"/>
                  </a:lnTo>
                  <a:lnTo>
                    <a:pt x="24" y="0"/>
                  </a:lnTo>
                </a:path>
              </a:pathLst>
            </a:custGeom>
            <a:solidFill>
              <a:srgbClr val="F5F5F5">
                <a:alpha val="100000"/>
              </a:srgbClr>
            </a:solidFill>
            <a:ln w="9525">
              <a:noFill/>
            </a:ln>
          </p:spPr>
          <p:txBody>
            <a:bodyPr/>
            <a:lstStyle/>
            <a:p>
              <a:endParaRPr lang="zh-CN" altLang="en-US"/>
            </a:p>
          </p:txBody>
        </p:sp>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29B727-B1F6-49A3-A6A6-D12578711D17}"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8"/>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228" name="文本框 133"/>
          <p:cNvSpPr txBox="1"/>
          <p:nvPr/>
        </p:nvSpPr>
        <p:spPr>
          <a:xfrm>
            <a:off x="0" y="1957070"/>
            <a:ext cx="9144000" cy="8555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Project 6&amp;7</a:t>
            </a:r>
            <a:endParaRPr 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4101" name="文本框 143"/>
          <p:cNvSpPr txBox="1"/>
          <p:nvPr/>
        </p:nvSpPr>
        <p:spPr>
          <a:xfrm>
            <a:off x="914400" y="6388100"/>
            <a:ext cx="8232140" cy="7010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lnSpc>
                <a:spcPct val="100000"/>
              </a:lnSpc>
              <a:spcBef>
                <a:spcPct val="0"/>
              </a:spcBef>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	Design Implementation of Speech Recognition Systems	</a:t>
            </a:r>
          </a:p>
        </p:txBody>
      </p:sp>
      <p:sp>
        <p:nvSpPr>
          <p:cNvPr id="4102" name="文本框 144"/>
          <p:cNvSpPr txBox="1"/>
          <p:nvPr/>
        </p:nvSpPr>
        <p:spPr>
          <a:xfrm>
            <a:off x="5404485" y="5869940"/>
            <a:ext cx="3663950" cy="518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r" eaLnBrk="1" hangingPunct="1">
              <a:lnSpc>
                <a:spcPct val="100000"/>
              </a:lnSpc>
              <a:spcBef>
                <a:spcPct val="0"/>
              </a:spcBef>
              <a:buNone/>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Project </a:t>
            </a:r>
            <a:r>
              <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03" name="Group 39"/>
          <p:cNvGrpSpPr>
            <a:grpSpLocks noChangeAspect="1"/>
          </p:cNvGrpSpPr>
          <p:nvPr/>
        </p:nvGrpSpPr>
        <p:grpSpPr>
          <a:xfrm>
            <a:off x="368300" y="220663"/>
            <a:ext cx="666750" cy="625475"/>
            <a:chOff x="3999" y="78"/>
            <a:chExt cx="1268" cy="1186"/>
          </a:xfrm>
        </p:grpSpPr>
        <p:sp>
          <p:nvSpPr>
            <p:cNvPr id="4104" name="Freeform 40"/>
            <p:cNvSpPr/>
            <p:nvPr/>
          </p:nvSpPr>
          <p:spPr>
            <a:xfrm>
              <a:off x="3999" y="162"/>
              <a:ext cx="1268" cy="848"/>
            </a:xfrm>
            <a:custGeom>
              <a:avLst/>
              <a:gdLst>
                <a:gd name="txL" fmla="*/ 0 w 120"/>
                <a:gd name="txT" fmla="*/ 0 h 80"/>
                <a:gd name="txR" fmla="*/ 120 w 120"/>
                <a:gd name="txB" fmla="*/ 80 h 80"/>
              </a:gdLst>
              <a:ahLst/>
              <a:cxnLst>
                <a:cxn ang="0">
                  <a:pos x="11195257" y="0"/>
                </a:cxn>
                <a:cxn ang="0">
                  <a:pos x="0" y="85115954"/>
                </a:cxn>
                <a:cxn ang="0">
                  <a:pos x="55726180" y="85115954"/>
                </a:cxn>
                <a:cxn ang="0">
                  <a:pos x="83514400" y="113483600"/>
                </a:cxn>
                <a:cxn ang="0">
                  <a:pos x="111315575" y="85115954"/>
                </a:cxn>
                <a:cxn ang="0">
                  <a:pos x="167041861" y="85115954"/>
                </a:cxn>
                <a:cxn ang="0">
                  <a:pos x="155833544" y="0"/>
                </a:cxn>
              </a:cxnLst>
              <a:rect l="txL" t="txT" r="txR" b="txB"/>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cap="flat" cmpd="sng">
              <a:solidFill>
                <a:schemeClr val="bg1">
                  <a:alpha val="100000"/>
                </a:schemeClr>
              </a:solidFill>
              <a:prstDash val="solid"/>
              <a:miter lim="800000"/>
              <a:headEnd type="none" w="med" len="med"/>
              <a:tailEnd type="none" w="med" len="med"/>
            </a:ln>
          </p:spPr>
          <p:txBody>
            <a:bodyPr/>
            <a:lstStyle/>
            <a:p>
              <a:endParaRPr lang="zh-CN" altLang="en-US"/>
            </a:p>
          </p:txBody>
        </p:sp>
        <p:sp>
          <p:nvSpPr>
            <p:cNvPr id="4105" name="Freeform 41"/>
            <p:cNvSpPr/>
            <p:nvPr/>
          </p:nvSpPr>
          <p:spPr>
            <a:xfrm>
              <a:off x="3999" y="925"/>
              <a:ext cx="1268" cy="339"/>
            </a:xfrm>
            <a:custGeom>
              <a:avLst/>
              <a:gdLst>
                <a:gd name="txL" fmla="*/ 0 w 1268"/>
                <a:gd name="txT" fmla="*/ 0 h 339"/>
                <a:gd name="txR" fmla="*/ 1268 w 1268"/>
                <a:gd name="txB" fmla="*/ 339 h 339"/>
              </a:gdLst>
              <a:ahLst/>
              <a:cxnLst>
                <a:cxn ang="0">
                  <a:pos x="0" y="0"/>
                </a:cxn>
                <a:cxn ang="0">
                  <a:pos x="0" y="339"/>
                </a:cxn>
                <a:cxn ang="0">
                  <a:pos x="1268" y="339"/>
                </a:cxn>
                <a:cxn ang="0">
                  <a:pos x="1268" y="0"/>
                </a:cxn>
              </a:cxnLst>
              <a:rect l="txL" t="txT" r="txR" b="txB"/>
              <a:pathLst>
                <a:path w="1268" h="339">
                  <a:moveTo>
                    <a:pt x="0" y="0"/>
                  </a:moveTo>
                  <a:lnTo>
                    <a:pt x="0" y="339"/>
                  </a:lnTo>
                  <a:lnTo>
                    <a:pt x="1268" y="339"/>
                  </a:lnTo>
                  <a:lnTo>
                    <a:pt x="1268" y="0"/>
                  </a:lnTo>
                </a:path>
              </a:pathLst>
            </a:custGeom>
            <a:noFill/>
            <a:ln w="28575" cap="flat" cmpd="sng">
              <a:solidFill>
                <a:schemeClr val="bg1">
                  <a:alpha val="100000"/>
                </a:schemeClr>
              </a:solidFill>
              <a:prstDash val="solid"/>
              <a:miter lim="800000"/>
              <a:headEnd type="none" w="med" len="med"/>
              <a:tailEnd type="none" w="med" len="med"/>
            </a:ln>
          </p:spPr>
          <p:txBody>
            <a:bodyPr/>
            <a:lstStyle/>
            <a:p>
              <a:endParaRPr lang="zh-CN" altLang="en-US"/>
            </a:p>
          </p:txBody>
        </p:sp>
        <p:sp>
          <p:nvSpPr>
            <p:cNvPr id="4106" name="Freeform 42"/>
            <p:cNvSpPr/>
            <p:nvPr/>
          </p:nvSpPr>
          <p:spPr>
            <a:xfrm>
              <a:off x="4253" y="78"/>
              <a:ext cx="760" cy="593"/>
            </a:xfrm>
            <a:custGeom>
              <a:avLst/>
              <a:gdLst>
                <a:gd name="txL" fmla="*/ 0 w 760"/>
                <a:gd name="txT" fmla="*/ 0 h 593"/>
                <a:gd name="txR" fmla="*/ 760 w 760"/>
                <a:gd name="txB" fmla="*/ 593 h 593"/>
              </a:gdLst>
              <a:ahLst/>
              <a:cxnLst>
                <a:cxn ang="0">
                  <a:pos x="760" y="593"/>
                </a:cxn>
                <a:cxn ang="0">
                  <a:pos x="760" y="0"/>
                </a:cxn>
                <a:cxn ang="0">
                  <a:pos x="0" y="0"/>
                </a:cxn>
                <a:cxn ang="0">
                  <a:pos x="0" y="593"/>
                </a:cxn>
              </a:cxnLst>
              <a:rect l="txL" t="txT" r="txR" b="txB"/>
              <a:pathLst>
                <a:path w="760" h="593">
                  <a:moveTo>
                    <a:pt x="760" y="593"/>
                  </a:moveTo>
                  <a:lnTo>
                    <a:pt x="760" y="0"/>
                  </a:lnTo>
                  <a:lnTo>
                    <a:pt x="0" y="0"/>
                  </a:lnTo>
                  <a:lnTo>
                    <a:pt x="0" y="593"/>
                  </a:lnTo>
                </a:path>
              </a:pathLst>
            </a:custGeom>
            <a:noFill/>
            <a:ln w="28575" cap="flat" cmpd="sng">
              <a:solidFill>
                <a:schemeClr val="bg1">
                  <a:alpha val="100000"/>
                </a:schemeClr>
              </a:solidFill>
              <a:prstDash val="solid"/>
              <a:miter lim="800000"/>
              <a:headEnd type="none" w="med" len="med"/>
              <a:tailEnd type="none" w="med" len="med"/>
            </a:ln>
          </p:spPr>
          <p:txBody>
            <a:bodyPr/>
            <a:lstStyle/>
            <a:p>
              <a:endParaRPr lang="zh-CN" altLang="en-US"/>
            </a:p>
          </p:txBody>
        </p:sp>
        <p:sp>
          <p:nvSpPr>
            <p:cNvPr id="4107" name="Line 43"/>
            <p:cNvSpPr/>
            <p:nvPr/>
          </p:nvSpPr>
          <p:spPr>
            <a:xfrm>
              <a:off x="4379" y="247"/>
              <a:ext cx="212" cy="0"/>
            </a:xfrm>
            <a:prstGeom prst="line">
              <a:avLst/>
            </a:prstGeom>
            <a:ln w="28575" cap="flat" cmpd="sng">
              <a:solidFill>
                <a:schemeClr val="bg1"/>
              </a:solidFill>
              <a:prstDash val="solid"/>
              <a:miter/>
              <a:headEnd type="none" w="med" len="med"/>
              <a:tailEnd type="none" w="med" len="med"/>
            </a:ln>
          </p:spPr>
        </p:sp>
        <p:sp>
          <p:nvSpPr>
            <p:cNvPr id="4108" name="Line 44"/>
            <p:cNvSpPr/>
            <p:nvPr/>
          </p:nvSpPr>
          <p:spPr>
            <a:xfrm>
              <a:off x="4379" y="416"/>
              <a:ext cx="508" cy="0"/>
            </a:xfrm>
            <a:prstGeom prst="line">
              <a:avLst/>
            </a:prstGeom>
            <a:ln w="28575" cap="flat" cmpd="sng">
              <a:solidFill>
                <a:schemeClr val="bg1"/>
              </a:solidFill>
              <a:prstDash val="solid"/>
              <a:miter/>
              <a:headEnd type="none" w="med" len="med"/>
              <a:tailEnd type="none" w="med" len="med"/>
            </a:ln>
          </p:spPr>
        </p:sp>
        <p:sp>
          <p:nvSpPr>
            <p:cNvPr id="4109" name="Line 45"/>
            <p:cNvSpPr/>
            <p:nvPr/>
          </p:nvSpPr>
          <p:spPr>
            <a:xfrm>
              <a:off x="4379" y="586"/>
              <a:ext cx="508" cy="0"/>
            </a:xfrm>
            <a:prstGeom prst="line">
              <a:avLst/>
            </a:prstGeom>
            <a:ln w="28575" cap="flat" cmpd="sng">
              <a:solidFill>
                <a:schemeClr val="bg1"/>
              </a:solidFill>
              <a:prstDash val="solid"/>
              <a:miter/>
              <a:headEnd type="none" w="med" len="med"/>
              <a:tailEnd type="none" w="med" len="med"/>
            </a:ln>
          </p:spPr>
        </p:sp>
      </p:grpSp>
      <p:sp>
        <p:nvSpPr>
          <p:cNvPr id="2" name="文本框 133"/>
          <p:cNvSpPr txBox="1"/>
          <p:nvPr/>
        </p:nvSpPr>
        <p:spPr>
          <a:xfrm>
            <a:off x="271780" y="5583555"/>
            <a:ext cx="2133600" cy="6248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zh-CN" b="1" dirty="0">
                <a:solidFill>
                  <a:srgbClr val="0053A3"/>
                </a:solidFill>
                <a:latin typeface="Arial" panose="020B0604020202020204" pitchFamily="34" charset="0"/>
                <a:ea typeface="微软雅黑" panose="020B0503020204020204" pitchFamily="34" charset="-122"/>
                <a:sym typeface="Arial" panose="020B0604020202020204" pitchFamily="34" charset="0"/>
              </a:rPr>
              <a:t>吴璠 柴子婕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2"/>
          <p:cNvGrpSpPr/>
          <p:nvPr/>
        </p:nvGrpSpPr>
        <p:grpSpPr>
          <a:xfrm>
            <a:off x="691515" y="336550"/>
            <a:ext cx="1473200" cy="1475105"/>
            <a:chOff x="2515460" y="2529000"/>
            <a:chExt cx="1800000" cy="1800000"/>
          </a:xfrm>
        </p:grpSpPr>
        <p:sp>
          <p:nvSpPr>
            <p:cNvPr id="4" name="椭圆 3"/>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5" name="Group 4"/>
            <p:cNvGrpSpPr>
              <a:grpSpLocks noChangeAspect="1"/>
            </p:cNvGrpSpPr>
            <p:nvPr/>
          </p:nvGrpSpPr>
          <p:grpSpPr>
            <a:xfrm>
              <a:off x="2989984" y="2852421"/>
              <a:ext cx="850952" cy="1153159"/>
              <a:chOff x="2773" y="2014"/>
              <a:chExt cx="214" cy="290"/>
            </a:xfrm>
          </p:grpSpPr>
          <p:sp>
            <p:nvSpPr>
              <p:cNvPr id="6"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7"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8"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9"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10"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11"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12"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dirty="0" smtClean="0">
                <a:solidFill>
                  <a:schemeClr val="tx1">
                    <a:lumMod val="95000"/>
                    <a:lumOff val="5000"/>
                    <a:alpha val="75000"/>
                  </a:schemeClr>
                </a:solidFill>
                <a:cs typeface="+mn-cs"/>
              </a:rPr>
              <a:t>Process of the program</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514" y="1905158"/>
            <a:ext cx="5379085" cy="340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30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2" presetClass="entr" presetSubtype="8"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dirty="0" smtClean="0">
                <a:solidFill>
                  <a:schemeClr val="tx1">
                    <a:lumMod val="95000"/>
                    <a:lumOff val="5000"/>
                    <a:alpha val="75000"/>
                  </a:schemeClr>
                </a:solidFill>
                <a:cs typeface="+mn-cs"/>
              </a:rPr>
              <a:t>Update With Backward Penalty</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13" name="图片 12"/>
          <p:cNvPicPr/>
          <p:nvPr/>
        </p:nvPicPr>
        <p:blipFill>
          <a:blip r:embed="rId3"/>
          <a:stretch>
            <a:fillRect/>
          </a:stretch>
        </p:blipFill>
        <p:spPr>
          <a:xfrm>
            <a:off x="1239356" y="2597150"/>
            <a:ext cx="6304444" cy="2355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dirty="0" smtClean="0">
                <a:solidFill>
                  <a:schemeClr val="tx1">
                    <a:lumMod val="95000"/>
                    <a:lumOff val="5000"/>
                    <a:alpha val="75000"/>
                  </a:schemeClr>
                </a:solidFill>
                <a:cs typeface="+mn-cs"/>
              </a:rPr>
              <a:t>Result</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2024063"/>
            <a:ext cx="50577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305050" y="4929485"/>
            <a:ext cx="4572000" cy="923330"/>
          </a:xfrm>
          <a:prstGeom prst="rect">
            <a:avLst/>
          </a:prstGeom>
        </p:spPr>
        <p:txBody>
          <a:bodyPr>
            <a:spAutoFit/>
          </a:bodyPr>
          <a:lstStyle/>
          <a:p>
            <a:r>
              <a:rPr lang="en-US" altLang="zh-CN" dirty="0"/>
              <a:t>Word accuracy: 83.5%</a:t>
            </a:r>
            <a:endParaRPr lang="zh-CN" altLang="zh-CN" dirty="0"/>
          </a:p>
          <a:p>
            <a:r>
              <a:rPr lang="en-US" altLang="zh-CN" dirty="0"/>
              <a:t> </a:t>
            </a:r>
            <a:endParaRPr lang="zh-CN" altLang="zh-CN" dirty="0"/>
          </a:p>
          <a:p>
            <a:r>
              <a:rPr lang="en-US" altLang="zh-CN" dirty="0"/>
              <a:t>Sentence accuracy: 30%</a:t>
            </a:r>
            <a:endParaRPr lang="zh-CN" altLang="zh-CN" dirty="0"/>
          </a:p>
        </p:txBody>
      </p:sp>
    </p:spTree>
    <p:extLst>
      <p:ext uri="{BB962C8B-B14F-4D97-AF65-F5344CB8AC3E}">
        <p14:creationId xmlns:p14="http://schemas.microsoft.com/office/powerpoint/2010/main" val="249749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文本框 133"/>
          <p:cNvSpPr txBox="1"/>
          <p:nvPr/>
        </p:nvSpPr>
        <p:spPr>
          <a:xfrm>
            <a:off x="-635" y="2272030"/>
            <a:ext cx="9144000" cy="8555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Problem 4 &amp; 5</a:t>
            </a:r>
            <a:endParaRPr 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50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fltVal val="0"/>
                                          </p:val>
                                        </p:tav>
                                        <p:tav tm="100000">
                                          <p:val>
                                            <p:strVal val="#ppt_h"/>
                                          </p:val>
                                        </p:tav>
                                      </p:tavLst>
                                    </p:anim>
                                    <p:animEffect transition="in" filter="fade">
                                      <p:cBhvr>
                                        <p:cTn id="9"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kumimoji="0" lang="en-US" altLang="zh-CN" sz="2400" b="1" i="0" u="none" strike="noStrike" kern="1200" cap="none" spc="0" normalizeH="0" baseline="0" noProof="0" dirty="0" smtClean="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rPr>
              <a:t>Flow</a:t>
            </a:r>
            <a:r>
              <a:rPr kumimoji="0" lang="en-US" altLang="zh-CN" sz="2400" b="1" i="0" u="none" strike="noStrike" kern="1200" cap="none" spc="0" normalizeH="0" noProof="0" dirty="0" smtClean="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rPr>
              <a:t> Chart</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13" name="图片 12" descr="C:\Users\thinkad\Desktop\123.png"/>
          <p:cNvPicPr/>
          <p:nvPr/>
        </p:nvPicPr>
        <p:blipFill rotWithShape="1">
          <a:blip r:embed="rId3" cstate="print">
            <a:extLst>
              <a:ext uri="{28A0092B-C50C-407E-A947-70E740481C1C}">
                <a14:useLocalDpi xmlns:a14="http://schemas.microsoft.com/office/drawing/2010/main" val="0"/>
              </a:ext>
            </a:extLst>
          </a:blip>
          <a:srcRect l="1810" t="4696" r="8143" b="60938"/>
          <a:stretch/>
        </p:blipFill>
        <p:spPr bwMode="auto">
          <a:xfrm>
            <a:off x="1776344" y="2021840"/>
            <a:ext cx="5619115" cy="32359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38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dirty="0" smtClean="0">
                <a:solidFill>
                  <a:schemeClr val="tx1">
                    <a:lumMod val="95000"/>
                    <a:lumOff val="5000"/>
                    <a:alpha val="75000"/>
                  </a:schemeClr>
                </a:solidFill>
                <a:cs typeface="+mn-cs"/>
              </a:rPr>
              <a:t>Result</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2164715" y="5005685"/>
            <a:ext cx="4572000" cy="923330"/>
          </a:xfrm>
          <a:prstGeom prst="rect">
            <a:avLst/>
          </a:prstGeom>
        </p:spPr>
        <p:txBody>
          <a:bodyPr>
            <a:spAutoFit/>
          </a:bodyPr>
          <a:lstStyle/>
          <a:p>
            <a:r>
              <a:rPr lang="en-US" altLang="zh-CN" dirty="0"/>
              <a:t>Word accuracy: </a:t>
            </a:r>
            <a:r>
              <a:rPr lang="en-US" altLang="zh-CN" dirty="0" smtClean="0"/>
              <a:t>97.6%</a:t>
            </a:r>
            <a:endParaRPr lang="zh-CN" altLang="zh-CN" dirty="0"/>
          </a:p>
          <a:p>
            <a:r>
              <a:rPr lang="en-US" altLang="zh-CN" dirty="0"/>
              <a:t> </a:t>
            </a:r>
            <a:endParaRPr lang="zh-CN" altLang="zh-CN" dirty="0"/>
          </a:p>
          <a:p>
            <a:r>
              <a:rPr lang="en-US" altLang="zh-CN" dirty="0"/>
              <a:t>Sentence accuracy:  </a:t>
            </a:r>
            <a:r>
              <a:rPr lang="en-US" altLang="zh-CN" dirty="0" smtClean="0"/>
              <a:t>80%</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618135419"/>
              </p:ext>
            </p:extLst>
          </p:nvPr>
        </p:nvGraphicFramePr>
        <p:xfrm>
          <a:off x="1587584" y="2154554"/>
          <a:ext cx="5923674" cy="2588894"/>
        </p:xfrm>
        <a:graphic>
          <a:graphicData uri="http://schemas.openxmlformats.org/drawingml/2006/table">
            <a:tbl>
              <a:tblPr firstRow="1" firstCol="1" bandRow="1">
                <a:tableStyleId>{5940675A-B579-460E-94D1-54222C63F5DA}</a:tableStyleId>
              </a:tblPr>
              <a:tblGrid>
                <a:gridCol w="2961837"/>
                <a:gridCol w="2961837"/>
              </a:tblGrid>
              <a:tr h="235354">
                <a:tc>
                  <a:txBody>
                    <a:bodyPr/>
                    <a:lstStyle/>
                    <a:p>
                      <a:pPr algn="just">
                        <a:spcAft>
                          <a:spcPts val="0"/>
                        </a:spcAft>
                      </a:pPr>
                      <a:r>
                        <a:rPr lang="en-US" sz="1050" kern="100">
                          <a:effectLst/>
                        </a:rPr>
                        <a:t>The right phone number</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The recognized phone number</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9 1 1 3 8 5(6)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911385</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8 2 6 4 1 4 0 5 2 0 0 2(12)</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826414052002</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8 2 1 2 1 7 6 3 4 2(10)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8212176342</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7 3 4 3 3 3 2 1 9 0 3 7 7(13)</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7343332190377</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2 2 1 2(4)</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2212</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1 2 3 4 5 6(6)</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123456</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6 8 9 0 3 7 2 3 4 4(10)</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6</a:t>
                      </a:r>
                      <a:r>
                        <a:rPr lang="en-US" sz="1050" kern="100">
                          <a:effectLst/>
                          <a:highlight>
                            <a:srgbClr val="FFFF00"/>
                          </a:highlight>
                        </a:rPr>
                        <a:t>6</a:t>
                      </a:r>
                      <a:r>
                        <a:rPr lang="en-US" sz="1050" kern="100">
                          <a:effectLst/>
                        </a:rPr>
                        <a:t>890372344</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7 2 1 8 4 3 4 7 9 2 4(11)</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rPr>
                        <a:t>72184347924</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5 5 5 5 5(5)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a:effectLst/>
                          <a:highlight>
                            <a:srgbClr val="FFFF00"/>
                          </a:highlight>
                        </a:rPr>
                        <a:t>6</a:t>
                      </a:r>
                      <a:r>
                        <a:rPr lang="en-US" sz="1050" kern="100">
                          <a:effectLst/>
                        </a:rPr>
                        <a:t>55555</a:t>
                      </a:r>
                      <a:endParaRPr lang="zh-CN" sz="1050" kern="100">
                        <a:effectLst/>
                        <a:latin typeface="Calibri"/>
                        <a:ea typeface="宋体"/>
                        <a:cs typeface="Times New Roman"/>
                      </a:endParaRPr>
                    </a:p>
                  </a:txBody>
                  <a:tcPr marL="68580" marR="68580" marT="0" marB="0"/>
                </a:tc>
              </a:tr>
              <a:tr h="235354">
                <a:tc>
                  <a:txBody>
                    <a:bodyPr/>
                    <a:lstStyle/>
                    <a:p>
                      <a:pPr algn="just">
                        <a:spcAft>
                          <a:spcPts val="0"/>
                        </a:spcAft>
                      </a:pPr>
                      <a:r>
                        <a:rPr lang="en-US" sz="1050" kern="100">
                          <a:effectLst/>
                        </a:rPr>
                        <a:t>3 7 2 7 4 9 2 1(5)</a:t>
                      </a:r>
                      <a:endParaRPr lang="zh-CN" sz="1050" kern="100">
                        <a:effectLst/>
                        <a:latin typeface="Calibri"/>
                        <a:ea typeface="宋体"/>
                        <a:cs typeface="Times New Roman"/>
                      </a:endParaRPr>
                    </a:p>
                  </a:txBody>
                  <a:tcPr marL="68580" marR="68580" marT="0" marB="0"/>
                </a:tc>
                <a:tc>
                  <a:txBody>
                    <a:bodyPr/>
                    <a:lstStyle/>
                    <a:p>
                      <a:pPr algn="just">
                        <a:spcAft>
                          <a:spcPts val="0"/>
                        </a:spcAft>
                      </a:pPr>
                      <a:r>
                        <a:rPr lang="en-US" sz="1050" kern="100" dirty="0">
                          <a:effectLst/>
                        </a:rPr>
                        <a:t>37274921</a:t>
                      </a:r>
                      <a:endParaRPr lang="zh-CN" sz="105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64284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dirty="0" smtClean="0">
                <a:solidFill>
                  <a:schemeClr val="tx1">
                    <a:lumMod val="95000"/>
                    <a:lumOff val="5000"/>
                    <a:alpha val="75000"/>
                  </a:schemeClr>
                </a:solidFill>
                <a:cs typeface="+mn-cs"/>
              </a:rPr>
              <a:t>Result</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14" name="图片 13"/>
          <p:cNvPicPr/>
          <p:nvPr/>
        </p:nvPicPr>
        <p:blipFill>
          <a:blip r:embed="rId2"/>
          <a:stretch>
            <a:fillRect/>
          </a:stretch>
        </p:blipFill>
        <p:spPr>
          <a:xfrm>
            <a:off x="1620129" y="2261870"/>
            <a:ext cx="5685155" cy="1433830"/>
          </a:xfrm>
          <a:prstGeom prst="rect">
            <a:avLst/>
          </a:prstGeom>
        </p:spPr>
      </p:pic>
      <p:sp>
        <p:nvSpPr>
          <p:cNvPr id="2" name="矩形 1"/>
          <p:cNvSpPr/>
          <p:nvPr/>
        </p:nvSpPr>
        <p:spPr>
          <a:xfrm>
            <a:off x="1776344" y="4262735"/>
            <a:ext cx="4572000" cy="369332"/>
          </a:xfrm>
          <a:prstGeom prst="rect">
            <a:avLst/>
          </a:prstGeom>
        </p:spPr>
        <p:txBody>
          <a:bodyPr>
            <a:spAutoFit/>
          </a:bodyPr>
          <a:lstStyle/>
          <a:p>
            <a:r>
              <a:rPr lang="en-US" altLang="zh-CN" dirty="0"/>
              <a:t>Word accuracy: </a:t>
            </a:r>
            <a:r>
              <a:rPr lang="en-US" altLang="zh-CN" dirty="0" smtClean="0"/>
              <a:t>83%</a:t>
            </a:r>
            <a:endParaRPr lang="zh-CN" altLang="zh-CN" dirty="0"/>
          </a:p>
        </p:txBody>
      </p:sp>
    </p:spTree>
    <p:extLst>
      <p:ext uri="{BB962C8B-B14F-4D97-AF65-F5344CB8AC3E}">
        <p14:creationId xmlns:p14="http://schemas.microsoft.com/office/powerpoint/2010/main" val="42251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8"/>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228" name="文本框 133"/>
          <p:cNvSpPr txBox="1"/>
          <p:nvPr/>
        </p:nvSpPr>
        <p:spPr>
          <a:xfrm>
            <a:off x="0" y="2536825"/>
            <a:ext cx="9144000" cy="17678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Thanks for your listening</a:t>
            </a:r>
          </a:p>
          <a:p>
            <a:pPr marL="0" lvl="0" indent="0" algn="ctr" eaLnBrk="1" hangingPunct="1">
              <a:lnSpc>
                <a:spcPct val="125000"/>
              </a:lnSpc>
              <a:spcBef>
                <a:spcPct val="0"/>
              </a:spcBef>
              <a:buNone/>
            </a:pPr>
            <a:r>
              <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Now is time for demonstration.</a:t>
            </a:r>
          </a:p>
        </p:txBody>
      </p:sp>
      <p:grpSp>
        <p:nvGrpSpPr>
          <p:cNvPr id="28679" name="Group 39"/>
          <p:cNvGrpSpPr>
            <a:grpSpLocks noChangeAspect="1"/>
          </p:cNvGrpSpPr>
          <p:nvPr/>
        </p:nvGrpSpPr>
        <p:grpSpPr>
          <a:xfrm>
            <a:off x="368300" y="220663"/>
            <a:ext cx="666750" cy="625475"/>
            <a:chOff x="3999" y="78"/>
            <a:chExt cx="1268" cy="1186"/>
          </a:xfrm>
        </p:grpSpPr>
        <p:sp>
          <p:nvSpPr>
            <p:cNvPr id="28680" name="Freeform 40"/>
            <p:cNvSpPr/>
            <p:nvPr/>
          </p:nvSpPr>
          <p:spPr>
            <a:xfrm>
              <a:off x="3999" y="162"/>
              <a:ext cx="1268" cy="848"/>
            </a:xfrm>
            <a:custGeom>
              <a:avLst/>
              <a:gdLst>
                <a:gd name="txL" fmla="*/ 0 w 120"/>
                <a:gd name="txT" fmla="*/ 0 h 80"/>
                <a:gd name="txR" fmla="*/ 120 w 120"/>
                <a:gd name="txB" fmla="*/ 80 h 80"/>
              </a:gdLst>
              <a:ahLst/>
              <a:cxnLst>
                <a:cxn ang="0">
                  <a:pos x="11195257" y="0"/>
                </a:cxn>
                <a:cxn ang="0">
                  <a:pos x="0" y="85115954"/>
                </a:cxn>
                <a:cxn ang="0">
                  <a:pos x="55726180" y="85115954"/>
                </a:cxn>
                <a:cxn ang="0">
                  <a:pos x="83514400" y="113483600"/>
                </a:cxn>
                <a:cxn ang="0">
                  <a:pos x="111315575" y="85115954"/>
                </a:cxn>
                <a:cxn ang="0">
                  <a:pos x="167041861" y="85115954"/>
                </a:cxn>
                <a:cxn ang="0">
                  <a:pos x="155833544" y="0"/>
                </a:cxn>
              </a:cxnLst>
              <a:rect l="txL" t="txT" r="txR" b="txB"/>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cap="flat" cmpd="sng">
              <a:solidFill>
                <a:schemeClr val="bg1">
                  <a:alpha val="100000"/>
                </a:schemeClr>
              </a:solidFill>
              <a:prstDash val="solid"/>
              <a:miter lim="800000"/>
              <a:headEnd type="none" w="med" len="med"/>
              <a:tailEnd type="none" w="med" len="med"/>
            </a:ln>
          </p:spPr>
          <p:txBody>
            <a:bodyPr/>
            <a:lstStyle/>
            <a:p>
              <a:endParaRPr lang="zh-CN" altLang="en-US"/>
            </a:p>
          </p:txBody>
        </p:sp>
        <p:sp>
          <p:nvSpPr>
            <p:cNvPr id="28681" name="Freeform 41"/>
            <p:cNvSpPr/>
            <p:nvPr/>
          </p:nvSpPr>
          <p:spPr>
            <a:xfrm>
              <a:off x="3999" y="925"/>
              <a:ext cx="1268" cy="339"/>
            </a:xfrm>
            <a:custGeom>
              <a:avLst/>
              <a:gdLst>
                <a:gd name="txL" fmla="*/ 0 w 1268"/>
                <a:gd name="txT" fmla="*/ 0 h 339"/>
                <a:gd name="txR" fmla="*/ 1268 w 1268"/>
                <a:gd name="txB" fmla="*/ 339 h 339"/>
              </a:gdLst>
              <a:ahLst/>
              <a:cxnLst>
                <a:cxn ang="0">
                  <a:pos x="0" y="0"/>
                </a:cxn>
                <a:cxn ang="0">
                  <a:pos x="0" y="339"/>
                </a:cxn>
                <a:cxn ang="0">
                  <a:pos x="1268" y="339"/>
                </a:cxn>
                <a:cxn ang="0">
                  <a:pos x="1268" y="0"/>
                </a:cxn>
              </a:cxnLst>
              <a:rect l="txL" t="txT" r="txR" b="txB"/>
              <a:pathLst>
                <a:path w="1268" h="339">
                  <a:moveTo>
                    <a:pt x="0" y="0"/>
                  </a:moveTo>
                  <a:lnTo>
                    <a:pt x="0" y="339"/>
                  </a:lnTo>
                  <a:lnTo>
                    <a:pt x="1268" y="339"/>
                  </a:lnTo>
                  <a:lnTo>
                    <a:pt x="1268" y="0"/>
                  </a:lnTo>
                </a:path>
              </a:pathLst>
            </a:custGeom>
            <a:noFill/>
            <a:ln w="28575" cap="flat" cmpd="sng">
              <a:solidFill>
                <a:schemeClr val="bg1">
                  <a:alpha val="100000"/>
                </a:schemeClr>
              </a:solidFill>
              <a:prstDash val="solid"/>
              <a:miter lim="800000"/>
              <a:headEnd type="none" w="med" len="med"/>
              <a:tailEnd type="none" w="med" len="med"/>
            </a:ln>
          </p:spPr>
          <p:txBody>
            <a:bodyPr/>
            <a:lstStyle/>
            <a:p>
              <a:endParaRPr lang="zh-CN" altLang="en-US"/>
            </a:p>
          </p:txBody>
        </p:sp>
        <p:sp>
          <p:nvSpPr>
            <p:cNvPr id="28682" name="Freeform 42"/>
            <p:cNvSpPr/>
            <p:nvPr/>
          </p:nvSpPr>
          <p:spPr>
            <a:xfrm>
              <a:off x="4253" y="78"/>
              <a:ext cx="760" cy="593"/>
            </a:xfrm>
            <a:custGeom>
              <a:avLst/>
              <a:gdLst>
                <a:gd name="txL" fmla="*/ 0 w 760"/>
                <a:gd name="txT" fmla="*/ 0 h 593"/>
                <a:gd name="txR" fmla="*/ 760 w 760"/>
                <a:gd name="txB" fmla="*/ 593 h 593"/>
              </a:gdLst>
              <a:ahLst/>
              <a:cxnLst>
                <a:cxn ang="0">
                  <a:pos x="760" y="593"/>
                </a:cxn>
                <a:cxn ang="0">
                  <a:pos x="760" y="0"/>
                </a:cxn>
                <a:cxn ang="0">
                  <a:pos x="0" y="0"/>
                </a:cxn>
                <a:cxn ang="0">
                  <a:pos x="0" y="593"/>
                </a:cxn>
              </a:cxnLst>
              <a:rect l="txL" t="txT" r="txR" b="txB"/>
              <a:pathLst>
                <a:path w="760" h="593">
                  <a:moveTo>
                    <a:pt x="760" y="593"/>
                  </a:moveTo>
                  <a:lnTo>
                    <a:pt x="760" y="0"/>
                  </a:lnTo>
                  <a:lnTo>
                    <a:pt x="0" y="0"/>
                  </a:lnTo>
                  <a:lnTo>
                    <a:pt x="0" y="593"/>
                  </a:lnTo>
                </a:path>
              </a:pathLst>
            </a:custGeom>
            <a:noFill/>
            <a:ln w="28575" cap="flat" cmpd="sng">
              <a:solidFill>
                <a:schemeClr val="bg1">
                  <a:alpha val="100000"/>
                </a:schemeClr>
              </a:solidFill>
              <a:prstDash val="solid"/>
              <a:miter lim="800000"/>
              <a:headEnd type="none" w="med" len="med"/>
              <a:tailEnd type="none" w="med" len="med"/>
            </a:ln>
          </p:spPr>
          <p:txBody>
            <a:bodyPr/>
            <a:lstStyle/>
            <a:p>
              <a:endParaRPr lang="zh-CN" altLang="en-US"/>
            </a:p>
          </p:txBody>
        </p:sp>
        <p:sp>
          <p:nvSpPr>
            <p:cNvPr id="28683" name="Line 43"/>
            <p:cNvSpPr/>
            <p:nvPr/>
          </p:nvSpPr>
          <p:spPr>
            <a:xfrm>
              <a:off x="4379" y="247"/>
              <a:ext cx="212" cy="0"/>
            </a:xfrm>
            <a:prstGeom prst="line">
              <a:avLst/>
            </a:prstGeom>
            <a:ln w="28575" cap="flat" cmpd="sng">
              <a:solidFill>
                <a:schemeClr val="bg1"/>
              </a:solidFill>
              <a:prstDash val="solid"/>
              <a:miter/>
              <a:headEnd type="none" w="med" len="med"/>
              <a:tailEnd type="none" w="med" len="med"/>
            </a:ln>
          </p:spPr>
        </p:sp>
        <p:sp>
          <p:nvSpPr>
            <p:cNvPr id="28684" name="Line 44"/>
            <p:cNvSpPr/>
            <p:nvPr/>
          </p:nvSpPr>
          <p:spPr>
            <a:xfrm>
              <a:off x="4379" y="416"/>
              <a:ext cx="508" cy="0"/>
            </a:xfrm>
            <a:prstGeom prst="line">
              <a:avLst/>
            </a:prstGeom>
            <a:ln w="28575" cap="flat" cmpd="sng">
              <a:solidFill>
                <a:schemeClr val="bg1"/>
              </a:solidFill>
              <a:prstDash val="solid"/>
              <a:miter/>
              <a:headEnd type="none" w="med" len="med"/>
              <a:tailEnd type="none" w="med" len="med"/>
            </a:ln>
          </p:spPr>
        </p:sp>
        <p:sp>
          <p:nvSpPr>
            <p:cNvPr id="28685" name="Line 45"/>
            <p:cNvSpPr/>
            <p:nvPr/>
          </p:nvSpPr>
          <p:spPr>
            <a:xfrm>
              <a:off x="4379" y="586"/>
              <a:ext cx="508" cy="0"/>
            </a:xfrm>
            <a:prstGeom prst="line">
              <a:avLst/>
            </a:prstGeom>
            <a:ln w="28575" cap="flat" cmpd="sng">
              <a:solidFill>
                <a:schemeClr val="bg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文本框 133"/>
          <p:cNvSpPr txBox="1"/>
          <p:nvPr/>
        </p:nvSpPr>
        <p:spPr>
          <a:xfrm>
            <a:off x="-635" y="2272030"/>
            <a:ext cx="9144000" cy="8555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Problem </a:t>
            </a:r>
            <a:r>
              <a:rPr 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fltVal val="0"/>
                                          </p:val>
                                        </p:tav>
                                        <p:tav tm="100000">
                                          <p:val>
                                            <p:strVal val="#ppt_h"/>
                                          </p:val>
                                        </p:tav>
                                      </p:tavLst>
                                    </p:anim>
                                    <p:animEffect transition="in" filter="fade">
                                      <p:cBhvr>
                                        <p:cTn id="9"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noProof="0" dirty="0" smtClean="0">
                <a:cs typeface="+mn-cs"/>
              </a:rPr>
              <a:t>Data Structure</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 name="表格 3"/>
          <p:cNvGraphicFramePr>
            <a:graphicFrameLocks noGrp="1"/>
          </p:cNvGraphicFramePr>
          <p:nvPr>
            <p:extLst>
              <p:ext uri="{D42A27DB-BD31-4B8C-83A1-F6EECF244321}">
                <p14:modId xmlns:p14="http://schemas.microsoft.com/office/powerpoint/2010/main" val="1318531709"/>
              </p:ext>
            </p:extLst>
          </p:nvPr>
        </p:nvGraphicFramePr>
        <p:xfrm>
          <a:off x="1428116" y="2427546"/>
          <a:ext cx="5556883" cy="366453"/>
        </p:xfrm>
        <a:graphic>
          <a:graphicData uri="http://schemas.openxmlformats.org/drawingml/2006/table">
            <a:tbl>
              <a:tblPr firstRow="1" firstCol="1" bandRow="1">
                <a:tableStyleId>{5940675A-B579-460E-94D1-54222C63F5DA}</a:tableStyleId>
              </a:tblPr>
              <a:tblGrid>
                <a:gridCol w="793561"/>
                <a:gridCol w="793561"/>
                <a:gridCol w="793561"/>
                <a:gridCol w="793561"/>
                <a:gridCol w="794213"/>
                <a:gridCol w="794213"/>
                <a:gridCol w="794213"/>
              </a:tblGrid>
              <a:tr h="366453">
                <a:tc>
                  <a:txBody>
                    <a:bodyPr/>
                    <a:lstStyle/>
                    <a:p>
                      <a:pPr indent="266700" algn="just">
                        <a:spcAft>
                          <a:spcPts val="0"/>
                        </a:spcAft>
                      </a:pPr>
                      <a:r>
                        <a:rPr lang="en-US" sz="1050" kern="100" dirty="0">
                          <a:effectLst/>
                        </a:rPr>
                        <a:t>Digit 1</a:t>
                      </a:r>
                      <a:endParaRPr lang="zh-CN" sz="1050" kern="100" dirty="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Digit 2</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dirty="0">
                          <a:effectLst/>
                        </a:rPr>
                        <a:t>Digit 3</a:t>
                      </a:r>
                      <a:endParaRPr lang="zh-CN" sz="1050" kern="100" dirty="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Digit 4</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Digit 5</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Digit 6</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dirty="0">
                          <a:effectLst/>
                        </a:rPr>
                        <a:t>Digit 7</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481273219"/>
              </p:ext>
            </p:extLst>
          </p:nvPr>
        </p:nvGraphicFramePr>
        <p:xfrm>
          <a:off x="1428115" y="3149600"/>
          <a:ext cx="6217282" cy="366473"/>
        </p:xfrm>
        <a:graphic>
          <a:graphicData uri="http://schemas.openxmlformats.org/drawingml/2006/table">
            <a:tbl>
              <a:tblPr firstRow="1" firstCol="1" bandRow="1">
                <a:tableStyleId>{5940675A-B579-460E-94D1-54222C63F5DA}</a:tableStyleId>
              </a:tblPr>
              <a:tblGrid>
                <a:gridCol w="621582"/>
                <a:gridCol w="621582"/>
                <a:gridCol w="621582"/>
                <a:gridCol w="621582"/>
                <a:gridCol w="621582"/>
                <a:gridCol w="621582"/>
                <a:gridCol w="621582"/>
                <a:gridCol w="621582"/>
                <a:gridCol w="622313"/>
                <a:gridCol w="622313"/>
              </a:tblGrid>
              <a:tr h="366473">
                <a:tc>
                  <a:txBody>
                    <a:bodyPr/>
                    <a:lstStyle/>
                    <a:p>
                      <a:pPr indent="266700" algn="just">
                        <a:spcAft>
                          <a:spcPts val="0"/>
                        </a:spcAft>
                      </a:pPr>
                      <a:r>
                        <a:rPr lang="en-US" sz="1050" kern="100" dirty="0">
                          <a:effectLst/>
                        </a:rPr>
                        <a:t>Template 0</a:t>
                      </a:r>
                      <a:endParaRPr lang="zh-CN" sz="1050" kern="100" dirty="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1</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2</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3</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4</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5</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6</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7</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8</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dirty="0">
                          <a:effectLst/>
                        </a:rPr>
                        <a:t>Template 9</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65426541"/>
              </p:ext>
            </p:extLst>
          </p:nvPr>
        </p:nvGraphicFramePr>
        <p:xfrm>
          <a:off x="1429742" y="3937000"/>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r>
                        <a:rPr lang="en-US" altLang="zh-CN" dirty="0" smtClean="0"/>
                        <a:t>State 1</a:t>
                      </a:r>
                      <a:endParaRPr lang="zh-CN" altLang="en-US" dirty="0"/>
                    </a:p>
                  </a:txBody>
                  <a:tcPr/>
                </a:tc>
                <a:tc>
                  <a:txBody>
                    <a:bodyPr/>
                    <a:lstStyle/>
                    <a:p>
                      <a:r>
                        <a:rPr lang="en-US" altLang="zh-CN" dirty="0" smtClean="0"/>
                        <a:t>State 2</a:t>
                      </a:r>
                      <a:endParaRPr lang="zh-CN" altLang="en-US" dirty="0"/>
                    </a:p>
                  </a:txBody>
                  <a:tcPr/>
                </a:tc>
                <a:tc>
                  <a:txBody>
                    <a:bodyPr/>
                    <a:lstStyle/>
                    <a:p>
                      <a:r>
                        <a:rPr lang="en-US" altLang="zh-CN" dirty="0" smtClean="0"/>
                        <a:t>State  3</a:t>
                      </a:r>
                      <a:endParaRPr lang="zh-CN" altLang="en-US" dirty="0"/>
                    </a:p>
                  </a:txBody>
                  <a:tcPr/>
                </a:tc>
                <a:tc>
                  <a:txBody>
                    <a:bodyPr/>
                    <a:lstStyle/>
                    <a:p>
                      <a:r>
                        <a:rPr lang="en-US" altLang="zh-CN" dirty="0" smtClean="0"/>
                        <a:t>State  4</a:t>
                      </a:r>
                      <a:endParaRPr lang="zh-CN" altLang="en-US" dirty="0"/>
                    </a:p>
                  </a:txBody>
                  <a:tcPr/>
                </a:tc>
                <a:tc>
                  <a:txBody>
                    <a:bodyPr/>
                    <a:lstStyle/>
                    <a:p>
                      <a:r>
                        <a:rPr lang="en-US" altLang="zh-CN" dirty="0" smtClean="0"/>
                        <a:t>State  5</a:t>
                      </a:r>
                      <a:endParaRPr lang="zh-CN" altLang="en-US"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115" y="5024438"/>
            <a:ext cx="6870077" cy="27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597150" y="559764"/>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noProof="0" dirty="0" smtClean="0">
                <a:solidFill>
                  <a:schemeClr val="tx1">
                    <a:lumMod val="95000"/>
                    <a:lumOff val="5000"/>
                    <a:alpha val="75000"/>
                  </a:schemeClr>
                </a:solidFill>
                <a:cs typeface="+mn-cs"/>
              </a:rPr>
              <a:t>Process Of The Program</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13" name="图片 12"/>
          <p:cNvPicPr/>
          <p:nvPr/>
        </p:nvPicPr>
        <p:blipFill>
          <a:blip r:embed="rId3"/>
          <a:stretch>
            <a:fillRect/>
          </a:stretch>
        </p:blipFill>
        <p:spPr>
          <a:xfrm>
            <a:off x="1877944" y="1991042"/>
            <a:ext cx="5274310" cy="1301115"/>
          </a:xfrm>
          <a:prstGeom prst="rect">
            <a:avLst/>
          </a:prstGeom>
        </p:spPr>
      </p:pic>
      <p:sp>
        <p:nvSpPr>
          <p:cNvPr id="2" name="TextBox 1"/>
          <p:cNvSpPr txBox="1"/>
          <p:nvPr/>
        </p:nvSpPr>
        <p:spPr>
          <a:xfrm>
            <a:off x="381000" y="3600450"/>
            <a:ext cx="8281035" cy="1477328"/>
          </a:xfrm>
          <a:prstGeom prst="rect">
            <a:avLst/>
          </a:prstGeom>
          <a:noFill/>
        </p:spPr>
        <p:txBody>
          <a:bodyPr wrap="square" rtlCol="0">
            <a:spAutoFit/>
          </a:bodyPr>
          <a:lstStyle/>
          <a:p>
            <a:r>
              <a:rPr lang="en-US" altLang="zh-CN" dirty="0" smtClean="0"/>
              <a:t>Things to notice:</a:t>
            </a:r>
          </a:p>
          <a:p>
            <a:pPr marL="285750" indent="-285750">
              <a:buFont typeface="Arial" pitchFamily="34" charset="0"/>
              <a:buChar char="•"/>
            </a:pPr>
            <a:r>
              <a:rPr lang="en-US" altLang="zh-CN" dirty="0" smtClean="0"/>
              <a:t>The number can neither be 0 nor 1, so for  the first digit, the node cost of the templates 1 and 0 will be INF</a:t>
            </a:r>
          </a:p>
          <a:p>
            <a:pPr marL="285750" indent="-285750">
              <a:buFont typeface="Arial" pitchFamily="34" charset="0"/>
              <a:buChar char="•"/>
            </a:pPr>
            <a:r>
              <a:rPr lang="en-US" altLang="zh-CN" dirty="0" smtClean="0"/>
              <a:t>The number of digit can be 7 or four. So, The  4</a:t>
            </a:r>
            <a:r>
              <a:rPr lang="en-US" altLang="zh-CN" baseline="30000" dirty="0" smtClean="0"/>
              <a:t>th</a:t>
            </a:r>
            <a:r>
              <a:rPr lang="en-US" altLang="zh-CN" dirty="0" smtClean="0"/>
              <a:t> digit and the 1</a:t>
            </a:r>
            <a:r>
              <a:rPr lang="en-US" altLang="zh-CN" baseline="30000" dirty="0" smtClean="0"/>
              <a:t>st</a:t>
            </a:r>
            <a:r>
              <a:rPr lang="en-US" altLang="zh-CN" dirty="0" smtClean="0"/>
              <a:t> digit will start with the same smallest cost.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597150" y="559764"/>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noProof="0" dirty="0" smtClean="0">
                <a:solidFill>
                  <a:schemeClr val="tx1">
                    <a:lumMod val="95000"/>
                    <a:lumOff val="5000"/>
                    <a:alpha val="75000"/>
                  </a:schemeClr>
                </a:solidFill>
                <a:cs typeface="+mn-cs"/>
              </a:rPr>
              <a:t>Result Of The Program</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1230519"/>
            <a:ext cx="4148295" cy="388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155110" y="5111661"/>
            <a:ext cx="4572000" cy="1477328"/>
          </a:xfrm>
          <a:prstGeom prst="rect">
            <a:avLst/>
          </a:prstGeom>
        </p:spPr>
        <p:txBody>
          <a:bodyPr>
            <a:spAutoFit/>
          </a:bodyPr>
          <a:lstStyle/>
          <a:p>
            <a:r>
              <a:rPr lang="en-US" altLang="zh-CN" dirty="0"/>
              <a:t>Word accuracy: </a:t>
            </a:r>
            <a:endParaRPr lang="zh-CN" altLang="zh-CN" dirty="0"/>
          </a:p>
          <a:p>
            <a:r>
              <a:rPr lang="en-US" altLang="zh-CN" dirty="0"/>
              <a:t>94.1%</a:t>
            </a:r>
            <a:endParaRPr lang="zh-CN" altLang="zh-CN" dirty="0"/>
          </a:p>
          <a:p>
            <a:r>
              <a:rPr lang="en-US" altLang="zh-CN" dirty="0"/>
              <a:t> </a:t>
            </a:r>
            <a:endParaRPr lang="zh-CN" altLang="zh-CN" dirty="0"/>
          </a:p>
          <a:p>
            <a:r>
              <a:rPr lang="en-US" altLang="zh-CN" dirty="0"/>
              <a:t>Sentence accuracy: </a:t>
            </a:r>
            <a:endParaRPr lang="zh-CN" altLang="zh-CN" dirty="0"/>
          </a:p>
          <a:p>
            <a:r>
              <a:rPr lang="en-US" altLang="zh-CN" dirty="0"/>
              <a:t>76%</a:t>
            </a:r>
            <a:endParaRPr lang="zh-CN" altLang="en-US" dirty="0"/>
          </a:p>
        </p:txBody>
      </p:sp>
    </p:spTree>
    <p:extLst>
      <p:ext uri="{BB962C8B-B14F-4D97-AF65-F5344CB8AC3E}">
        <p14:creationId xmlns:p14="http://schemas.microsoft.com/office/powerpoint/2010/main" val="425520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文本框 133"/>
          <p:cNvSpPr txBox="1"/>
          <p:nvPr/>
        </p:nvSpPr>
        <p:spPr>
          <a:xfrm>
            <a:off x="-635" y="2272030"/>
            <a:ext cx="9144000" cy="8555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Problem </a:t>
            </a:r>
            <a:r>
              <a:rPr 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2</a:t>
            </a:r>
          </a:p>
        </p:txBody>
      </p:sp>
    </p:spTree>
    <p:extLst>
      <p:ext uri="{BB962C8B-B14F-4D97-AF65-F5344CB8AC3E}">
        <p14:creationId xmlns:p14="http://schemas.microsoft.com/office/powerpoint/2010/main" val="15831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fltVal val="0"/>
                                          </p:val>
                                        </p:tav>
                                        <p:tav tm="100000">
                                          <p:val>
                                            <p:strVal val="#ppt_h"/>
                                          </p:val>
                                        </p:tav>
                                      </p:tavLst>
                                    </p:anim>
                                    <p:animEffect transition="in" filter="fade">
                                      <p:cBhvr>
                                        <p:cTn id="9"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kumimoji="0" lang="en-US" altLang="zh-CN" sz="2400" b="1" i="0" u="none" strike="noStrike" kern="1200" cap="none" spc="0" normalizeH="0" baseline="0" noProof="0" dirty="0" smtClean="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rPr>
              <a:t>Data Structure</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6" name="TextBox 5"/>
          <p:cNvSpPr txBox="1"/>
          <p:nvPr/>
        </p:nvSpPr>
        <p:spPr>
          <a:xfrm>
            <a:off x="895350" y="2190750"/>
            <a:ext cx="7296150" cy="3170099"/>
          </a:xfrm>
          <a:prstGeom prst="rect">
            <a:avLst/>
          </a:prstGeom>
          <a:noFill/>
        </p:spPr>
        <p:txBody>
          <a:bodyPr wrap="square" rtlCol="0">
            <a:spAutoFit/>
          </a:bodyPr>
          <a:lstStyle/>
          <a:p>
            <a:pPr marL="342900" lvl="0" indent="-342900">
              <a:buAutoNum type="arabicParenBoth"/>
            </a:pPr>
            <a:r>
              <a:rPr lang="en-US" altLang="zh-CN" sz="2000" dirty="0" smtClean="0"/>
              <a:t>Two </a:t>
            </a:r>
            <a:r>
              <a:rPr lang="en-US" altLang="zh-CN" sz="2000" dirty="0"/>
              <a:t>arrays used to </a:t>
            </a:r>
            <a:r>
              <a:rPr lang="en-US" altLang="zh-CN" sz="2000" dirty="0" smtClean="0"/>
              <a:t>update</a:t>
            </a:r>
          </a:p>
          <a:p>
            <a:pPr lvl="0"/>
            <a:endParaRPr lang="en-US" altLang="zh-CN" sz="2000" dirty="0" smtClean="0"/>
          </a:p>
          <a:p>
            <a:pPr lvl="0"/>
            <a:endParaRPr lang="en-US" altLang="zh-CN" sz="2000" dirty="0" smtClean="0"/>
          </a:p>
          <a:p>
            <a:pPr lvl="0"/>
            <a:r>
              <a:rPr lang="en-US" altLang="zh-CN" sz="2000" dirty="0" smtClean="0"/>
              <a:t>(2) one </a:t>
            </a:r>
            <a:r>
              <a:rPr lang="en-US" altLang="zh-CN" sz="2000" dirty="0"/>
              <a:t>array to record the </a:t>
            </a:r>
            <a:r>
              <a:rPr lang="en-US" altLang="zh-CN" sz="2000" dirty="0" smtClean="0"/>
              <a:t>flag.. The </a:t>
            </a:r>
            <a:r>
              <a:rPr lang="en-US" altLang="zh-CN" sz="2000" dirty="0"/>
              <a:t>first dimension is the frame number, the second dimension is the digit number, and the third dimension is the </a:t>
            </a:r>
            <a:r>
              <a:rPr lang="en-US" altLang="zh-CN" sz="2000" dirty="0" smtClean="0"/>
              <a:t>end state number.</a:t>
            </a:r>
            <a:endParaRPr lang="en-US" altLang="zh-CN" sz="2000" dirty="0" smtClean="0"/>
          </a:p>
          <a:p>
            <a:pPr lvl="0"/>
            <a:endParaRPr lang="en-US" altLang="zh-CN" sz="2000" dirty="0" smtClean="0"/>
          </a:p>
          <a:p>
            <a:pPr lvl="0"/>
            <a:endParaRPr lang="en-US" altLang="zh-CN" sz="2000" dirty="0"/>
          </a:p>
          <a:p>
            <a:pPr lvl="0"/>
            <a:r>
              <a:rPr lang="en-US" altLang="zh-CN" sz="2000" dirty="0" smtClean="0"/>
              <a:t>(3) The </a:t>
            </a:r>
            <a:r>
              <a:rPr lang="en-US" altLang="zh-CN" sz="2000" dirty="0"/>
              <a:t>array will record the source of every first state. When backtrack, we will use this array to determine the </a:t>
            </a:r>
            <a:r>
              <a:rPr lang="en-US" altLang="zh-CN" sz="2000" dirty="0" err="1"/>
              <a:t>backpointer</a:t>
            </a:r>
            <a:r>
              <a:rPr lang="en-US" altLang="zh-CN" sz="2000" dirty="0"/>
              <a:t>.</a:t>
            </a:r>
            <a:endParaRPr lang="zh-CN" altLang="zh-CN" sz="2000" dirty="0"/>
          </a:p>
        </p:txBody>
      </p:sp>
      <p:pic>
        <p:nvPicPr>
          <p:cNvPr id="19" name="图片 18"/>
          <p:cNvPicPr/>
          <p:nvPr/>
        </p:nvPicPr>
        <p:blipFill>
          <a:blip r:embed="rId3"/>
          <a:stretch>
            <a:fillRect/>
          </a:stretch>
        </p:blipFill>
        <p:spPr>
          <a:xfrm>
            <a:off x="1776344" y="2714171"/>
            <a:ext cx="2981325" cy="291919"/>
          </a:xfrm>
          <a:prstGeom prst="rect">
            <a:avLst/>
          </a:prstGeom>
        </p:spPr>
      </p:pic>
      <p:pic>
        <p:nvPicPr>
          <p:cNvPr id="20" name="图片 19"/>
          <p:cNvPicPr/>
          <p:nvPr/>
        </p:nvPicPr>
        <p:blipFill>
          <a:blip r:embed="rId4"/>
          <a:stretch>
            <a:fillRect/>
          </a:stretch>
        </p:blipFill>
        <p:spPr>
          <a:xfrm>
            <a:off x="2014785" y="4248467"/>
            <a:ext cx="2742883" cy="323533"/>
          </a:xfrm>
          <a:prstGeom prst="rect">
            <a:avLst/>
          </a:prstGeom>
        </p:spPr>
      </p:pic>
      <p:pic>
        <p:nvPicPr>
          <p:cNvPr id="21" name="图片 20"/>
          <p:cNvPicPr/>
          <p:nvPr/>
        </p:nvPicPr>
        <p:blipFill>
          <a:blip r:embed="rId5"/>
          <a:stretch>
            <a:fillRect/>
          </a:stretch>
        </p:blipFill>
        <p:spPr>
          <a:xfrm>
            <a:off x="2014786" y="5617029"/>
            <a:ext cx="2528639" cy="2922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文本框 133"/>
          <p:cNvSpPr txBox="1"/>
          <p:nvPr/>
        </p:nvSpPr>
        <p:spPr>
          <a:xfrm>
            <a:off x="-635" y="2272030"/>
            <a:ext cx="9144000" cy="8555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25000"/>
              </a:lnSpc>
              <a:spcBef>
                <a:spcPct val="0"/>
              </a:spcBef>
              <a:buNone/>
            </a:pPr>
            <a:r>
              <a:rPr 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Problem </a:t>
            </a:r>
            <a:r>
              <a:rPr 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3</a:t>
            </a:r>
          </a:p>
        </p:txBody>
      </p:sp>
    </p:spTree>
    <p:extLst>
      <p:ext uri="{BB962C8B-B14F-4D97-AF65-F5344CB8AC3E}">
        <p14:creationId xmlns:p14="http://schemas.microsoft.com/office/powerpoint/2010/main" val="395573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500" fill="hold"/>
                                        <p:tgtEl>
                                          <p:spTgt spid="52228"/>
                                        </p:tgtEl>
                                        <p:attrNameLst>
                                          <p:attrName>ppt_w</p:attrName>
                                        </p:attrNameLst>
                                      </p:cBhvr>
                                      <p:tavLst>
                                        <p:tav tm="0">
                                          <p:val>
                                            <p:fltVal val="0"/>
                                          </p:val>
                                        </p:tav>
                                        <p:tav tm="100000">
                                          <p:val>
                                            <p:strVal val="#ppt_w"/>
                                          </p:val>
                                        </p:tav>
                                      </p:tavLst>
                                    </p:anim>
                                    <p:anim calcmode="lin" valueType="num">
                                      <p:cBhvr>
                                        <p:cTn id="8" dur="500" fill="hold"/>
                                        <p:tgtEl>
                                          <p:spTgt spid="52228"/>
                                        </p:tgtEl>
                                        <p:attrNameLst>
                                          <p:attrName>ppt_h</p:attrName>
                                        </p:attrNameLst>
                                      </p:cBhvr>
                                      <p:tavLst>
                                        <p:tav tm="0">
                                          <p:val>
                                            <p:fltVal val="0"/>
                                          </p:val>
                                        </p:tav>
                                        <p:tav tm="100000">
                                          <p:val>
                                            <p:strVal val="#ppt_h"/>
                                          </p:val>
                                        </p:tav>
                                      </p:tavLst>
                                    </p:anim>
                                    <p:animEffect transition="in" filter="fade">
                                      <p:cBhvr>
                                        <p:cTn id="9"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2"/>
          <p:cNvGrpSpPr/>
          <p:nvPr/>
        </p:nvGrpSpPr>
        <p:grpSpPr>
          <a:xfrm>
            <a:off x="691515" y="336550"/>
            <a:ext cx="1473200" cy="147510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158" name="Group 4"/>
            <p:cNvGrpSpPr>
              <a:grpSpLocks noChangeAspect="1"/>
            </p:cNvGrpSpPr>
            <p:nvPr/>
          </p:nvGrpSpPr>
          <p:grpSpPr>
            <a:xfrm>
              <a:off x="2989984" y="2852421"/>
              <a:ext cx="850952" cy="1153159"/>
              <a:chOff x="2773" y="2014"/>
              <a:chExt cx="214" cy="290"/>
            </a:xfrm>
          </p:grpSpPr>
          <p:sp>
            <p:nvSpPr>
              <p:cNvPr id="6159" name="Freeform 5"/>
              <p:cNvSpPr/>
              <p:nvPr/>
            </p:nvSpPr>
            <p:spPr>
              <a:xfrm>
                <a:off x="2773" y="2052"/>
                <a:ext cx="214" cy="252"/>
              </a:xfrm>
              <a:custGeom>
                <a:avLst/>
                <a:gdLst>
                  <a:gd name="txL" fmla="*/ 0 w 214"/>
                  <a:gd name="txT" fmla="*/ 0 h 252"/>
                  <a:gd name="txR" fmla="*/ 214 w 214"/>
                  <a:gd name="txB" fmla="*/ 252 h 252"/>
                </a:gdLst>
                <a:ahLst/>
                <a:cxnLst>
                  <a:cxn ang="0">
                    <a:pos x="185" y="0"/>
                  </a:cxn>
                  <a:cxn ang="0">
                    <a:pos x="214" y="0"/>
                  </a:cxn>
                  <a:cxn ang="0">
                    <a:pos x="214" y="252"/>
                  </a:cxn>
                  <a:cxn ang="0">
                    <a:pos x="0" y="252"/>
                  </a:cxn>
                  <a:cxn ang="0">
                    <a:pos x="0" y="0"/>
                  </a:cxn>
                  <a:cxn ang="0">
                    <a:pos x="29" y="0"/>
                  </a:cxn>
                </a:cxnLst>
                <a:rect l="txL" t="txT" r="txR" b="txB"/>
                <a:pathLst>
                  <a:path w="214" h="252">
                    <a:moveTo>
                      <a:pt x="185" y="0"/>
                    </a:moveTo>
                    <a:lnTo>
                      <a:pt x="214" y="0"/>
                    </a:lnTo>
                    <a:lnTo>
                      <a:pt x="214" y="252"/>
                    </a:lnTo>
                    <a:lnTo>
                      <a:pt x="0" y="252"/>
                    </a:lnTo>
                    <a:lnTo>
                      <a:pt x="0" y="0"/>
                    </a:lnTo>
                    <a:lnTo>
                      <a:pt x="29" y="0"/>
                    </a:lnTo>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0" name="Freeform 6"/>
              <p:cNvSpPr/>
              <p:nvPr/>
            </p:nvSpPr>
            <p:spPr>
              <a:xfrm>
                <a:off x="2831" y="2014"/>
                <a:ext cx="98" cy="58"/>
              </a:xfrm>
              <a:custGeom>
                <a:avLst/>
                <a:gdLst>
                  <a:gd name="txL" fmla="*/ 0 w 40"/>
                  <a:gd name="txT" fmla="*/ 0 h 24"/>
                  <a:gd name="txR" fmla="*/ 40 w 40"/>
                  <a:gd name="txB" fmla="*/ 24 h 24"/>
                </a:gdLst>
                <a:ahLst/>
                <a:cxnLst>
                  <a:cxn ang="0">
                    <a:pos x="8649" y="4771"/>
                  </a:cxn>
                  <a:cxn ang="0">
                    <a:pos x="8649" y="1566"/>
                  </a:cxn>
                  <a:cxn ang="0">
                    <a:pos x="6086" y="1566"/>
                  </a:cxn>
                  <a:cxn ang="0">
                    <a:pos x="4322" y="0"/>
                  </a:cxn>
                  <a:cxn ang="0">
                    <a:pos x="2558" y="1566"/>
                  </a:cxn>
                  <a:cxn ang="0">
                    <a:pos x="0" y="1566"/>
                  </a:cxn>
                  <a:cxn ang="0">
                    <a:pos x="0" y="4771"/>
                  </a:cxn>
                  <a:cxn ang="0">
                    <a:pos x="8649" y="4771"/>
                  </a:cxn>
                </a:cxnLst>
                <a:rect l="txL" t="txT" r="txR" b="txB"/>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cap="flat" cmpd="sng">
                <a:solidFill>
                  <a:srgbClr val="FFFFFF">
                    <a:alpha val="100000"/>
                  </a:srgbClr>
                </a:solidFill>
                <a:prstDash val="solid"/>
                <a:miter lim="800000"/>
                <a:headEnd type="none" w="med" len="med"/>
                <a:tailEnd type="none" w="med" len="med"/>
              </a:ln>
            </p:spPr>
            <p:txBody>
              <a:bodyPr/>
              <a:lstStyle/>
              <a:p>
                <a:endParaRPr lang="zh-CN" altLang="en-US"/>
              </a:p>
            </p:txBody>
          </p:sp>
          <p:sp>
            <p:nvSpPr>
              <p:cNvPr id="6161" name="Line 7"/>
              <p:cNvSpPr/>
              <p:nvPr/>
            </p:nvSpPr>
            <p:spPr>
              <a:xfrm flipH="1">
                <a:off x="2822" y="2168"/>
                <a:ext cx="117" cy="0"/>
              </a:xfrm>
              <a:prstGeom prst="line">
                <a:avLst/>
              </a:prstGeom>
              <a:ln w="76200" cap="flat" cmpd="sng">
                <a:solidFill>
                  <a:srgbClr val="FFFFFF"/>
                </a:solidFill>
                <a:prstDash val="solid"/>
                <a:miter/>
                <a:headEnd type="none" w="med" len="med"/>
                <a:tailEnd type="none" w="med" len="med"/>
              </a:ln>
            </p:spPr>
          </p:sp>
          <p:sp>
            <p:nvSpPr>
              <p:cNvPr id="6162" name="Line 8"/>
              <p:cNvSpPr/>
              <p:nvPr/>
            </p:nvSpPr>
            <p:spPr>
              <a:xfrm flipH="1">
                <a:off x="2822" y="2207"/>
                <a:ext cx="117" cy="0"/>
              </a:xfrm>
              <a:prstGeom prst="line">
                <a:avLst/>
              </a:prstGeom>
              <a:ln w="76200" cap="flat" cmpd="sng">
                <a:solidFill>
                  <a:srgbClr val="FFFFFF"/>
                </a:solidFill>
                <a:prstDash val="solid"/>
                <a:miter/>
                <a:headEnd type="none" w="med" len="med"/>
                <a:tailEnd type="none" w="med" len="med"/>
              </a:ln>
            </p:spPr>
          </p:sp>
          <p:sp>
            <p:nvSpPr>
              <p:cNvPr id="6163" name="Line 9"/>
              <p:cNvSpPr/>
              <p:nvPr/>
            </p:nvSpPr>
            <p:spPr>
              <a:xfrm flipH="1">
                <a:off x="2822" y="2246"/>
                <a:ext cx="117" cy="0"/>
              </a:xfrm>
              <a:prstGeom prst="line">
                <a:avLst/>
              </a:prstGeom>
              <a:ln w="76200" cap="flat" cmpd="sng">
                <a:solidFill>
                  <a:srgbClr val="FFFFFF"/>
                </a:solidFill>
                <a:prstDash val="solid"/>
                <a:miter/>
                <a:headEnd type="none" w="med" len="med"/>
                <a:tailEnd type="none" w="med" len="med"/>
              </a:ln>
            </p:spPr>
          </p:sp>
          <p:sp>
            <p:nvSpPr>
              <p:cNvPr id="6164" name="Line 10"/>
              <p:cNvSpPr/>
              <p:nvPr/>
            </p:nvSpPr>
            <p:spPr>
              <a:xfrm flipH="1">
                <a:off x="2822" y="2130"/>
                <a:ext cx="117" cy="0"/>
              </a:xfrm>
              <a:prstGeom prst="line">
                <a:avLst/>
              </a:prstGeom>
              <a:ln w="76200" cap="flat" cmpd="sng">
                <a:solidFill>
                  <a:srgbClr val="FFFFFF"/>
                </a:solidFill>
                <a:prstDash val="solid"/>
                <a:miter/>
                <a:headEnd type="none" w="med" len="med"/>
                <a:tailEnd type="none" w="med" len="med"/>
              </a:ln>
            </p:spPr>
          </p:sp>
        </p:grpSp>
      </p:grpSp>
      <p:sp>
        <p:nvSpPr>
          <p:cNvPr id="98" name="文本框 97"/>
          <p:cNvSpPr txBox="1"/>
          <p:nvPr/>
        </p:nvSpPr>
        <p:spPr>
          <a:xfrm>
            <a:off x="2305050" y="830580"/>
            <a:ext cx="6064885"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lvl="0" rtl="0" eaLnBrk="1" fontAlgn="auto" hangingPunct="1">
              <a:spcBef>
                <a:spcPts val="0"/>
              </a:spcBef>
              <a:spcAft>
                <a:spcPts val="0"/>
              </a:spcAft>
              <a:defRPr/>
            </a:pPr>
            <a:r>
              <a:rPr lang="en-US" altLang="zh-CN" sz="2400" noProof="0" dirty="0" smtClean="0">
                <a:cs typeface="+mn-cs"/>
              </a:rPr>
              <a:t>Data Structure</a:t>
            </a:r>
            <a:endParaRPr kumimoji="0" lang="en-US" altLang="zh-CN" sz="2400" b="1" i="0" u="none" strike="noStrike" kern="1200" cap="none" spc="0" normalizeH="0" baseline="0" noProof="0" dirty="0">
              <a:ln>
                <a:noFill/>
              </a:ln>
              <a:solidFill>
                <a:schemeClr val="tx1">
                  <a:lumMod val="95000"/>
                  <a:lumOff val="5000"/>
                  <a:alpha val="75000"/>
                </a:schemeClr>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2587622260"/>
              </p:ext>
            </p:extLst>
          </p:nvPr>
        </p:nvGraphicFramePr>
        <p:xfrm>
          <a:off x="1239356" y="2307772"/>
          <a:ext cx="6351611" cy="480060"/>
        </p:xfrm>
        <a:graphic>
          <a:graphicData uri="http://schemas.openxmlformats.org/drawingml/2006/table">
            <a:tbl>
              <a:tblPr firstRow="1" firstCol="1" bandRow="1">
                <a:tableStyleId>{5940675A-B579-460E-94D1-54222C63F5DA}</a:tableStyleId>
              </a:tblPr>
              <a:tblGrid>
                <a:gridCol w="577234"/>
                <a:gridCol w="577234"/>
                <a:gridCol w="577234"/>
                <a:gridCol w="577234"/>
                <a:gridCol w="577234"/>
                <a:gridCol w="577234"/>
                <a:gridCol w="577234"/>
                <a:gridCol w="577234"/>
                <a:gridCol w="577913"/>
                <a:gridCol w="577913"/>
                <a:gridCol w="577913"/>
              </a:tblGrid>
              <a:tr h="366473">
                <a:tc>
                  <a:txBody>
                    <a:bodyPr/>
                    <a:lstStyle/>
                    <a:p>
                      <a:pPr indent="266700" algn="just">
                        <a:spcAft>
                          <a:spcPts val="0"/>
                        </a:spcAft>
                      </a:pPr>
                      <a:r>
                        <a:rPr lang="en-US" sz="1050" kern="100" dirty="0">
                          <a:effectLst/>
                        </a:rPr>
                        <a:t>Template 0</a:t>
                      </a:r>
                      <a:endParaRPr lang="zh-CN" sz="1050" kern="100" dirty="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1</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2</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dirty="0">
                          <a:effectLst/>
                        </a:rPr>
                        <a:t>Template 3</a:t>
                      </a:r>
                      <a:endParaRPr lang="zh-CN" sz="1050" kern="100" dirty="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4</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5</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6</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7</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a:effectLst/>
                        </a:rPr>
                        <a:t>Template 8</a:t>
                      </a:r>
                      <a:endParaRPr lang="zh-CN" sz="1050" kern="100">
                        <a:effectLst/>
                        <a:latin typeface="Calibri"/>
                        <a:ea typeface="宋体"/>
                        <a:cs typeface="Times New Roman"/>
                      </a:endParaRPr>
                    </a:p>
                  </a:txBody>
                  <a:tcPr marL="68580" marR="68580" marT="0" marB="0"/>
                </a:tc>
                <a:tc>
                  <a:txBody>
                    <a:bodyPr/>
                    <a:lstStyle/>
                    <a:p>
                      <a:pPr indent="266700" algn="just">
                        <a:spcAft>
                          <a:spcPts val="0"/>
                        </a:spcAft>
                      </a:pPr>
                      <a:r>
                        <a:rPr lang="en-US" sz="1050" kern="100" dirty="0">
                          <a:effectLst/>
                        </a:rPr>
                        <a:t>Template 9</a:t>
                      </a:r>
                      <a:endParaRPr lang="zh-CN" sz="1050" kern="100" dirty="0">
                        <a:effectLst/>
                        <a:latin typeface="Calibri"/>
                        <a:ea typeface="宋体"/>
                        <a:cs typeface="Times New Roman"/>
                      </a:endParaRPr>
                    </a:p>
                  </a:txBody>
                  <a:tcPr marL="68580" marR="68580" marT="0" marB="0"/>
                </a:tc>
                <a:tc>
                  <a:txBody>
                    <a:bodyPr/>
                    <a:lstStyle/>
                    <a:p>
                      <a:pPr indent="266700" algn="just">
                        <a:spcAft>
                          <a:spcPts val="0"/>
                        </a:spcAft>
                      </a:pPr>
                      <a:r>
                        <a:rPr lang="en-US" altLang="zh-CN" sz="1050" kern="100" dirty="0" smtClean="0">
                          <a:effectLst/>
                          <a:latin typeface="Calibri"/>
                          <a:ea typeface="宋体"/>
                          <a:cs typeface="Times New Roman"/>
                        </a:rPr>
                        <a:t>Silence HMM</a:t>
                      </a:r>
                      <a:endParaRPr lang="zh-CN" sz="1050" kern="100" dirty="0">
                        <a:effectLst/>
                        <a:latin typeface="Calibri"/>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66986543"/>
              </p:ext>
            </p:extLst>
          </p:nvPr>
        </p:nvGraphicFramePr>
        <p:xfrm>
          <a:off x="1268646" y="3269342"/>
          <a:ext cx="6096000" cy="37084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r>
                        <a:rPr lang="en-US" altLang="zh-CN" dirty="0" smtClean="0"/>
                        <a:t>State 1</a:t>
                      </a:r>
                      <a:endParaRPr lang="zh-CN" altLang="en-US" dirty="0"/>
                    </a:p>
                  </a:txBody>
                  <a:tcPr/>
                </a:tc>
                <a:tc>
                  <a:txBody>
                    <a:bodyPr/>
                    <a:lstStyle/>
                    <a:p>
                      <a:r>
                        <a:rPr lang="en-US" altLang="zh-CN" dirty="0" smtClean="0"/>
                        <a:t>State 2</a:t>
                      </a:r>
                      <a:endParaRPr lang="zh-CN" altLang="en-US" dirty="0"/>
                    </a:p>
                  </a:txBody>
                  <a:tcPr/>
                </a:tc>
                <a:tc>
                  <a:txBody>
                    <a:bodyPr/>
                    <a:lstStyle/>
                    <a:p>
                      <a:r>
                        <a:rPr lang="en-US" altLang="zh-CN" dirty="0" smtClean="0"/>
                        <a:t>State  3</a:t>
                      </a:r>
                      <a:endParaRPr lang="zh-CN" altLang="en-US" dirty="0"/>
                    </a:p>
                  </a:txBody>
                  <a:tcPr/>
                </a:tc>
                <a:tc>
                  <a:txBody>
                    <a:bodyPr/>
                    <a:lstStyle/>
                    <a:p>
                      <a:r>
                        <a:rPr lang="en-US" altLang="zh-CN" dirty="0" smtClean="0"/>
                        <a:t>State  4</a:t>
                      </a:r>
                      <a:endParaRPr lang="zh-CN" altLang="en-US" dirty="0"/>
                    </a:p>
                  </a:txBody>
                  <a:tcPr/>
                </a:tc>
                <a:tc>
                  <a:txBody>
                    <a:bodyPr/>
                    <a:lstStyle/>
                    <a:p>
                      <a:r>
                        <a:rPr lang="en-US" altLang="zh-CN" dirty="0" smtClean="0"/>
                        <a:t>State  5</a:t>
                      </a:r>
                      <a:endParaRPr lang="zh-CN" altLang="en-US" dirty="0"/>
                    </a:p>
                  </a:txBody>
                  <a:tcPr/>
                </a:tc>
              </a:tr>
            </a:tbl>
          </a:graphicData>
        </a:graphic>
      </p:graphicFrame>
    </p:spTree>
    <p:extLst>
      <p:ext uri="{BB962C8B-B14F-4D97-AF65-F5344CB8AC3E}">
        <p14:creationId xmlns:p14="http://schemas.microsoft.com/office/powerpoint/2010/main" val="67182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12" presetClass="entr" presetSubtype="8" fill="hold" nodeType="withEffect">
                                  <p:stCondLst>
                                    <p:cond delay="5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p:tgtEl>
                                          <p:spTgt spid="98"/>
                                        </p:tgtEl>
                                        <p:attrNameLst>
                                          <p:attrName>ppt_x</p:attrName>
                                        </p:attrNameLst>
                                      </p:cBhvr>
                                      <p:tavLst>
                                        <p:tav tm="0">
                                          <p:val>
                                            <p:strVal val="#ppt_x-#ppt_w*1.125000"/>
                                          </p:val>
                                        </p:tav>
                                        <p:tav tm="100000">
                                          <p:val>
                                            <p:strVal val="#ppt_x"/>
                                          </p:val>
                                        </p:tav>
                                      </p:tavLst>
                                    </p:anim>
                                    <p:animEffect transition="in" filter="wipe(right)">
                                      <p:cBhvr>
                                        <p:cTn id="1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TotalTime>
  <Words>1014</Words>
  <Application>Microsoft Office PowerPoint</Application>
  <PresentationFormat>全屏显示(4:3)</PresentationFormat>
  <Paragraphs>128</Paragraphs>
  <Slides>17</Slides>
  <Notes>12</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thinkad</cp:lastModifiedBy>
  <cp:revision>477</cp:revision>
  <dcterms:created xsi:type="dcterms:W3CDTF">2014-12-14T07:13:00Z</dcterms:created>
  <dcterms:modified xsi:type="dcterms:W3CDTF">2016-11-17T05:16:45Z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DgtSac6jT028687.ppt</vt:lpwstr>
  </property>
  <property fmtid="{D5CDD505-2E9C-101B-9397-08002B2CF9AE}" pid="3" name="fileid">
    <vt:lpwstr>553429</vt:lpwstr>
  </property>
  <property fmtid="{D5CDD505-2E9C-101B-9397-08002B2CF9AE}" pid="4" name="KSOProductBuildVer">
    <vt:lpwstr>2052-10.1.0.5866</vt:lpwstr>
  </property>
</Properties>
</file>