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38" r:id="rId2"/>
  </p:sldMasterIdLst>
  <p:notesMasterIdLst>
    <p:notesMasterId r:id="rId17"/>
  </p:notesMasterIdLst>
  <p:handoutMasterIdLst>
    <p:handoutMasterId r:id="rId18"/>
  </p:handoutMasterIdLst>
  <p:sldIdLst>
    <p:sldId id="1473" r:id="rId3"/>
    <p:sldId id="1453" r:id="rId4"/>
    <p:sldId id="1441" r:id="rId5"/>
    <p:sldId id="1454" r:id="rId6"/>
    <p:sldId id="1455" r:id="rId7"/>
    <p:sldId id="1460" r:id="rId8"/>
    <p:sldId id="1463" r:id="rId9"/>
    <p:sldId id="1464" r:id="rId10"/>
    <p:sldId id="1449" r:id="rId11"/>
    <p:sldId id="1443" r:id="rId12"/>
    <p:sldId id="1445" r:id="rId13"/>
    <p:sldId id="1465" r:id="rId14"/>
    <p:sldId id="1467" r:id="rId15"/>
    <p:sldId id="1472" r:id="rId16"/>
  </p:sldIdLst>
  <p:sldSz cx="11520488" cy="6480175"/>
  <p:notesSz cx="6807200" cy="9939338"/>
  <p:defaultTextStyle>
    <a:defPPr>
      <a:defRPr lang="en-US"/>
    </a:defPPr>
    <a:lvl1pPr marL="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942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876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79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724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64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57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505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5437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, Jianghua (J.)" initials="ZJ(" lastIdx="1" clrIdx="0">
    <p:extLst>
      <p:ext uri="{19B8F6BF-5375-455C-9EA6-DF929625EA0E}">
        <p15:presenceInfo xmlns:p15="http://schemas.microsoft.com/office/powerpoint/2012/main" userId="S-1-5-21-1558128742-133389963-928725530-460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9933FF"/>
    <a:srgbClr val="9900FF"/>
    <a:srgbClr val="FFFF66"/>
    <a:srgbClr val="FF7C80"/>
    <a:srgbClr val="FF66CC"/>
    <a:srgbClr val="FF33CC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444" autoAdjust="0"/>
  </p:normalViewPr>
  <p:slideViewPr>
    <p:cSldViewPr>
      <p:cViewPr>
        <p:scale>
          <a:sx n="100" d="100"/>
          <a:sy n="100" d="100"/>
        </p:scale>
        <p:origin x="336" y="-28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7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BBDD-483C-41FE-8DC0-487831B72DB5}" type="datetimeFigureOut">
              <a:rPr lang="en-US" smtClean="0">
                <a:latin typeface="Arial" panose="020B0604020202020204" pitchFamily="34" charset="0"/>
              </a:rPr>
              <a:t>8/24/2021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02050-38EA-4A16-9FDB-2859BE58FF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368E1C3-9784-4B93-BB46-1C356853BAEE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79A3E4E-7078-4AE1-9EED-5892A86D1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079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167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211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274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343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0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7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45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宋体" pitchFamily="2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FAB008-2AEF-4113-BE1D-EF66F38899D7}" type="slidenum">
              <a:rPr lang="en-US" smtClean="0">
                <a:cs typeface="Arial" panose="020B0604020202020204" pitchFamily="34" charset="0"/>
              </a:rPr>
              <a:t>1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2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2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0" y="10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"/>
            <a:ext cx="4605504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294051" y="2316062"/>
            <a:ext cx="3832974" cy="43200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93534" y="2436069"/>
            <a:ext cx="4491775" cy="4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89" tIns="43194" rIns="86389" bIns="43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495" eaLnBrk="1" hangingPunct="1">
              <a:lnSpc>
                <a:spcPts val="1600"/>
              </a:lnSpc>
            </a:pPr>
            <a:r>
              <a:rPr lang="zh-CN" altLang="en-US" sz="1200" kern="1200" dirty="0" smtClean="0">
                <a:solidFill>
                  <a:prstClr val="whit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延锋伟世通电子科技（上海）有限公司</a:t>
            </a:r>
            <a:endParaRPr lang="en-US" altLang="zh-CN" sz="1200" kern="1200" dirty="0" smtClean="0">
              <a:solidFill>
                <a:prstClr val="white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2495" eaLnBrk="1" hangingPunct="1">
              <a:lnSpc>
                <a:spcPts val="1600"/>
              </a:lnSpc>
            </a:pPr>
            <a:r>
              <a:rPr lang="en-US" altLang="zh-CN" sz="1200" kern="1200" dirty="0" err="1" smtClean="0">
                <a:solidFill>
                  <a:prstClr val="whit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Yanfeng</a:t>
            </a:r>
            <a:r>
              <a:rPr lang="en-US" altLang="zh-CN" sz="1200" kern="1200" dirty="0" smtClean="0">
                <a:solidFill>
                  <a:prstClr val="whit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Visteon Electronics Technology (Shanghai) Co., Ltd.</a:t>
            </a:r>
            <a:endParaRPr lang="en-US" altLang="zh-CN" sz="1200" kern="1200" dirty="0">
              <a:solidFill>
                <a:prstClr val="white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7" y="1644045"/>
            <a:ext cx="5717679" cy="57543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2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章节页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6" descr="过渡页空白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273"/>
            <a:ext cx="8248350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08024" y="5757157"/>
            <a:ext cx="555318" cy="2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3" tIns="45642" rIns="91283" bIns="456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639" eaLnBrk="1" hangingPunct="1"/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7" y="1644045"/>
            <a:ext cx="5717679" cy="575430"/>
          </a:xfrm>
          <a:prstGeom prst="rect">
            <a:avLst/>
          </a:prstGeom>
        </p:spPr>
        <p:txBody>
          <a:bodyPr lIns="91283" tIns="45642" rIns="91283" bIns="45642"/>
          <a:lstStyle>
            <a:lvl1pPr marL="0" indent="0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53" y="2219484"/>
            <a:ext cx="5436230" cy="482897"/>
          </a:xfrm>
          <a:prstGeom prst="rect">
            <a:avLst/>
          </a:prstGeom>
        </p:spPr>
        <p:txBody>
          <a:bodyPr lIns="91283" tIns="45642" rIns="91283" bIns="45642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89"/>
            <a:ext cx="2459402" cy="6492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053" y="227932"/>
            <a:ext cx="2285686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09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0956"/>
            <a:ext cx="11520489" cy="3928604"/>
          </a:xfrm>
          <a:prstGeom prst="rect">
            <a:avLst/>
          </a:prstGeom>
        </p:spPr>
      </p:pic>
      <p:pic>
        <p:nvPicPr>
          <p:cNvPr id="3" name="图片 3" descr="logo反白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01" y="2559072"/>
            <a:ext cx="2805484" cy="7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6055" y="5758657"/>
            <a:ext cx="2202240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锋伟世通投资有限公司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上海市虹漕路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 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86-21-3332 3000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21528" y="5758657"/>
            <a:ext cx="4491776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Yanfeng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Visteon</a:t>
            </a:r>
            <a:r>
              <a:rPr lang="en-US" altLang="zh-CN" sz="9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Investment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Co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., Ltd.</a:t>
            </a: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Floor 17, Building</a:t>
            </a:r>
            <a:r>
              <a:rPr lang="en-US" altLang="zh-CN" sz="8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12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, No 456, 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HongCao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RD, Shanghai,</a:t>
            </a:r>
            <a:r>
              <a:rPr lang="en-US" altLang="zh-CN" sz="8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PRC 200233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Fax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86-21-3332 3111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直接连接符 13"/>
          <p:cNvCxnSpPr/>
          <p:nvPr/>
        </p:nvCxnSpPr>
        <p:spPr>
          <a:xfrm>
            <a:off x="373566" y="5688359"/>
            <a:ext cx="213472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/>
          <p:nvPr/>
        </p:nvCxnSpPr>
        <p:spPr>
          <a:xfrm>
            <a:off x="2786648" y="5688359"/>
            <a:ext cx="835675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6" y="2231976"/>
            <a:ext cx="2168051" cy="1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6392"/>
            <a:ext cx="11520488" cy="50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sz="1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6392"/>
            <a:ext cx="11520488" cy="50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sz="1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3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页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6" descr="过渡页空白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304097" cy="64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2"/>
          <p:cNvSpPr>
            <a:spLocks noChangeArrowheads="1"/>
          </p:cNvSpPr>
          <p:nvPr userDrawn="1"/>
        </p:nvSpPr>
        <p:spPr bwMode="auto">
          <a:xfrm>
            <a:off x="408024" y="5757157"/>
            <a:ext cx="555318" cy="2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3" tIns="45642" rIns="91283" bIns="456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639" eaLnBrk="1" hangingPunct="1"/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2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5" y="177006"/>
            <a:ext cx="9528403" cy="75902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28389" y="6135208"/>
            <a:ext cx="2592110" cy="345008"/>
          </a:xfrm>
          <a:prstGeom prst="rect">
            <a:avLst/>
          </a:prstGeom>
        </p:spPr>
        <p:txBody>
          <a:bodyPr lIns="91428" tIns="45714" rIns="91428" bIns="45714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863765"/>
            <a:fld id="{CB6FB6F8-9286-4034-9F49-2B746BE500DC}" type="slidenum">
              <a:rPr lang="en-US" sz="1600" smtClean="0">
                <a:solidFill>
                  <a:prstClr val="white"/>
                </a:solidFill>
              </a:rPr>
              <a:pPr defTabSz="863765"/>
              <a:t>‹#›</a:t>
            </a:fld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5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9418" r="9805" b="4330"/>
          <a:stretch>
            <a:fillRect/>
          </a:stretch>
        </p:blipFill>
        <p:spPr bwMode="auto">
          <a:xfrm>
            <a:off x="2001" y="0"/>
            <a:ext cx="11518487" cy="64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0" y="607517"/>
            <a:ext cx="3528149" cy="20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30879" r="2527" b="26579"/>
          <a:stretch>
            <a:fillRect/>
          </a:stretch>
        </p:blipFill>
        <p:spPr bwMode="auto">
          <a:xfrm>
            <a:off x="4274182" y="1291535"/>
            <a:ext cx="2598109" cy="66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2" descr="cover collage"/>
          <p:cNvSpPr/>
          <p:nvPr userDrawn="1"/>
        </p:nvSpPr>
        <p:spPr bwMode="auto">
          <a:xfrm>
            <a:off x="5718244" y="-9000"/>
            <a:ext cx="5802245" cy="6489175"/>
          </a:xfrm>
          <a:custGeom>
            <a:avLst/>
            <a:gdLst>
              <a:gd name="T0" fmla="*/ 0 w 2901"/>
              <a:gd name="T1" fmla="*/ 2147483647 h 4326"/>
              <a:gd name="T2" fmla="*/ 2147483647 w 2901"/>
              <a:gd name="T3" fmla="*/ 2147483647 h 4326"/>
              <a:gd name="T4" fmla="*/ 2147483647 w 2901"/>
              <a:gd name="T5" fmla="*/ 2147483647 h 4326"/>
              <a:gd name="T6" fmla="*/ 2147483647 w 2901"/>
              <a:gd name="T7" fmla="*/ 0 h 4326"/>
              <a:gd name="T8" fmla="*/ 0 w 2901"/>
              <a:gd name="T9" fmla="*/ 2147483647 h 4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1" h="4326">
                <a:moveTo>
                  <a:pt x="0" y="4319"/>
                </a:moveTo>
                <a:lnTo>
                  <a:pt x="2901" y="4326"/>
                </a:lnTo>
                <a:lnTo>
                  <a:pt x="2901" y="6"/>
                </a:lnTo>
                <a:lnTo>
                  <a:pt x="1205" y="0"/>
                </a:lnTo>
                <a:lnTo>
                  <a:pt x="0" y="4319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1606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6026" y="3232588"/>
            <a:ext cx="5966253" cy="10185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026" y="4530122"/>
            <a:ext cx="5350227" cy="709520"/>
          </a:xfrm>
        </p:spPr>
        <p:txBody>
          <a:bodyPr/>
          <a:lstStyle>
            <a:lvl1pPr marL="0" indent="0">
              <a:buFontTx/>
              <a:buNone/>
              <a:defRPr sz="189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372" y="6139666"/>
            <a:ext cx="2688114" cy="286507"/>
          </a:xfrm>
          <a:prstGeom prst="rect">
            <a:avLst/>
          </a:prstGeom>
        </p:spPr>
        <p:txBody>
          <a:bodyPr/>
          <a:lstStyle>
            <a:lvl1pPr algn="r">
              <a:defRPr sz="1512" b="1">
                <a:solidFill>
                  <a:srgbClr val="EA0000"/>
                </a:solidFill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7D324EE-A687-476D-8CF4-4DED496D9A5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160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0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0" y="10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"/>
            <a:ext cx="4605504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294051" y="2316062"/>
            <a:ext cx="3832974" cy="43200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93534" y="2436069"/>
            <a:ext cx="4491775" cy="4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89" tIns="43194" rIns="86389" bIns="43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12"/>
              </a:lnSpc>
            </a:pPr>
            <a:r>
              <a:rPr lang="zh-CN" altLang="en-US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锋伟世通电子科技（上海）有限公司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512"/>
              </a:lnSpc>
            </a:pPr>
            <a:r>
              <a:rPr lang="en-US" altLang="zh-CN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Visteon Electronics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Technology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(Shanghai) Co., Ltd.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7" y="1644045"/>
            <a:ext cx="5717679" cy="57543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2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0" y="10"/>
            <a:ext cx="11534610" cy="6480175"/>
          </a:xfrm>
          <a:prstGeom prst="rect">
            <a:avLst/>
          </a:prstGeom>
        </p:spPr>
      </p:pic>
      <p:pic>
        <p:nvPicPr>
          <p:cNvPr id="15" name="图片 19" descr="过渡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"/>
            <a:ext cx="622732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3"/>
          <p:cNvSpPr>
            <a:spLocks noChangeArrowheads="1"/>
          </p:cNvSpPr>
          <p:nvPr userDrawn="1"/>
        </p:nvSpPr>
        <p:spPr bwMode="auto">
          <a:xfrm>
            <a:off x="8424173" y="6192416"/>
            <a:ext cx="3743900" cy="28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255" tIns="43127" rIns="86255" bIns="4312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535" eaLnBrk="1" hangingPunct="1">
              <a:lnSpc>
                <a:spcPts val="1510"/>
              </a:lnSpc>
            </a:pPr>
            <a:r>
              <a:rPr lang="en-US" altLang="zh-CN" sz="1300" b="1" dirty="0" smtClean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Yanfeng </a:t>
            </a:r>
            <a:r>
              <a:rPr lang="en-US" altLang="zh-CN" sz="1300" b="1" dirty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Visteon Investment Co., Ltd.</a:t>
            </a:r>
          </a:p>
        </p:txBody>
      </p:sp>
      <p:pic>
        <p:nvPicPr>
          <p:cNvPr id="22" name="图片 1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061" y="246288"/>
            <a:ext cx="938788" cy="6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26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1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2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28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9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23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48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5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20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节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28" y="156005"/>
            <a:ext cx="11102471" cy="619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5" y="156005"/>
            <a:ext cx="5865914" cy="61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62" y="1644045"/>
            <a:ext cx="5717679" cy="575430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53" y="2219484"/>
            <a:ext cx="5436230" cy="482897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9" rIns="93576" bIns="467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" name="直接连接符 13"/>
          <p:cNvCxnSpPr/>
          <p:nvPr userDrawn="1"/>
        </p:nvCxnSpPr>
        <p:spPr>
          <a:xfrm>
            <a:off x="237041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9094732" y="6151521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99" tIns="46800" rIns="93599" bIns="4680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09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5" y="9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" y="9"/>
            <a:ext cx="514634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 bwMode="auto">
          <a:xfrm>
            <a:off x="294057" y="2784200"/>
            <a:ext cx="4445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3"/>
          <p:cNvSpPr>
            <a:spLocks noChangeArrowheads="1"/>
          </p:cNvSpPr>
          <p:nvPr userDrawn="1"/>
        </p:nvSpPr>
        <p:spPr bwMode="auto">
          <a:xfrm>
            <a:off x="315633" y="2904253"/>
            <a:ext cx="4491775" cy="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525" tIns="40261" rIns="80525" bIns="402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05263" eaLnBrk="1" hangingPunct="1">
              <a:lnSpc>
                <a:spcPts val="1409"/>
              </a:lnSpc>
            </a:pPr>
            <a:r>
              <a:rPr lang="zh-CN" altLang="en-US" sz="1235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  <a:cs typeface="Arial" pitchFamily="34" charset="0"/>
              </a:rPr>
              <a:t>延锋伟世</a:t>
            </a:r>
            <a:r>
              <a:rPr lang="zh-CN" altLang="en-US" sz="1235" dirty="0" smtClean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  <a:cs typeface="Arial" pitchFamily="34" charset="0"/>
              </a:rPr>
              <a:t>通电子科技有限公司</a:t>
            </a:r>
            <a:endParaRPr lang="en-US" altLang="zh-CN" sz="1235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063" y="246289"/>
            <a:ext cx="938787" cy="613458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8" y="1644047"/>
            <a:ext cx="5717680" cy="575429"/>
          </a:xfrm>
          <a:prstGeom prst="rect">
            <a:avLst/>
          </a:prstGeom>
        </p:spPr>
        <p:txBody>
          <a:bodyPr lIns="91408" tIns="45705" rIns="91408" bIns="45705"/>
          <a:lstStyle>
            <a:lvl1pPr marL="0" indent="0">
              <a:buNone/>
              <a:defRPr sz="3353" b="1" i="1">
                <a:solidFill>
                  <a:schemeClr val="bg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88376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85" y="144006"/>
            <a:ext cx="11102471" cy="619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6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5" y="156005"/>
            <a:ext cx="5865914" cy="61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62" y="1644045"/>
            <a:ext cx="5717679" cy="575430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53" y="2219484"/>
            <a:ext cx="5436230" cy="482897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4039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1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  <p:cxnSp>
        <p:nvCxnSpPr>
          <p:cNvPr id="6" name="直接连接符 13"/>
          <p:cNvCxnSpPr/>
          <p:nvPr userDrawn="1"/>
        </p:nvCxnSpPr>
        <p:spPr>
          <a:xfrm>
            <a:off x="237041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9094732" y="6151521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2" tIns="46806" rIns="93612" bIns="4680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53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0956"/>
            <a:ext cx="11520489" cy="3928604"/>
          </a:xfrm>
          <a:prstGeom prst="rect">
            <a:avLst/>
          </a:prstGeom>
        </p:spPr>
      </p:pic>
      <p:pic>
        <p:nvPicPr>
          <p:cNvPr id="3" name="图片 3" descr="logo反白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01" y="2559072"/>
            <a:ext cx="2805484" cy="7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6055" y="5758657"/>
            <a:ext cx="2202240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9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锋伟世通电子科技（上海）有限公司</a:t>
            </a:r>
            <a:endParaRPr lang="en-US" altLang="zh-CN" sz="9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上海市虹漕路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 | 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86-21-3332 3000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21528" y="5758657"/>
            <a:ext cx="4491776" cy="46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Yanfeng Visteon Electronics Technology(Shanghai) Co., Ltd. 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Building 5, No 456, 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HongCao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 RD, Shanghai, PRC 200233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Fax 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| 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86-21-3332 3222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直接连接符 13"/>
          <p:cNvCxnSpPr/>
          <p:nvPr/>
        </p:nvCxnSpPr>
        <p:spPr>
          <a:xfrm>
            <a:off x="373566" y="5688359"/>
            <a:ext cx="213472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/>
          <p:nvPr/>
        </p:nvCxnSpPr>
        <p:spPr>
          <a:xfrm>
            <a:off x="2786648" y="5688359"/>
            <a:ext cx="835675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6" y="2231976"/>
            <a:ext cx="2168051" cy="1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8.jpe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1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3" r:id="rId3"/>
    <p:sldLayoutId id="2147483692" r:id="rId4"/>
    <p:sldLayoutId id="2147483683" r:id="rId5"/>
    <p:sldLayoutId id="2147483799" r:id="rId6"/>
    <p:sldLayoutId id="2147483800" r:id="rId7"/>
    <p:sldLayoutId id="2147483684" r:id="rId8"/>
    <p:sldLayoutId id="2147483686" r:id="rId9"/>
    <p:sldLayoutId id="2147483691" r:id="rId10"/>
    <p:sldLayoutId id="2147483697" r:id="rId11"/>
    <p:sldLayoutId id="2147483694" r:id="rId12"/>
    <p:sldLayoutId id="2147483695" r:id="rId13"/>
    <p:sldLayoutId id="2147483696" r:id="rId14"/>
    <p:sldLayoutId id="2147483802" r:id="rId15"/>
    <p:sldLayoutId id="2147483706" r:id="rId16"/>
    <p:sldLayoutId id="2147483727" r:id="rId17"/>
    <p:sldLayoutId id="2147483851" r:id="rId18"/>
  </p:sldLayoutIdLst>
  <p:timing>
    <p:tnLst>
      <p:par>
        <p:cTn id="1" dur="indefinite" restart="never" nodeType="tmRoot"/>
      </p:par>
    </p:tnLst>
  </p:timing>
  <p:txStyles>
    <p:titleStyle>
      <a:lvl1pPr algn="ctr" defTabSz="86387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55" indent="-323955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903" indent="-269966" algn="l" defTabSz="863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825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7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83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14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541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473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401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42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876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790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724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49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579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505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437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8" descr="YFV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5595" y="218059"/>
            <a:ext cx="994835" cy="70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5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24" r:id="rId13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503660" y="2880047"/>
            <a:ext cx="4388158" cy="2382064"/>
          </a:xfrm>
        </p:spPr>
        <p:txBody>
          <a:bodyPr/>
          <a:lstStyle/>
          <a:p>
            <a:pPr algn="l"/>
            <a:r>
              <a:rPr lang="en-US" altLang="zh-CN" sz="2268" dirty="0" smtClean="0"/>
              <a:t>Kernel</a:t>
            </a:r>
            <a:r>
              <a:rPr lang="zh-CN" altLang="en-US" sz="2268" dirty="0"/>
              <a:t>内存布局</a:t>
            </a:r>
            <a:r>
              <a:rPr lang="en-US" altLang="en-US" sz="2268" dirty="0"/>
              <a:t/>
            </a:r>
            <a:br>
              <a:rPr lang="en-US" altLang="en-US" sz="2268" dirty="0"/>
            </a:br>
            <a:r>
              <a:rPr lang="en-US" altLang="en-US" sz="2268" dirty="0"/>
              <a:t/>
            </a:r>
            <a:br>
              <a:rPr lang="en-US" altLang="en-US" sz="2268" dirty="0"/>
            </a:br>
            <a:r>
              <a:rPr lang="en-US" altLang="en-US" sz="170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BSP team</a:t>
            </a:r>
            <a:br>
              <a:rPr lang="en-US" altLang="en-US" sz="170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70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Wu Ping </a:t>
            </a:r>
            <a:r>
              <a:rPr lang="zh-CN" altLang="en-US" sz="170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吴平</a:t>
            </a:r>
            <a:endParaRPr lang="zh-CN" altLang="en-US" sz="170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核心软件应用软件签到评估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60" y="4553192"/>
            <a:ext cx="1417838" cy="1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831"/>
            <a:ext cx="12030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" y="1079847"/>
            <a:ext cx="12144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839"/>
            <a:ext cx="11363325" cy="447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6" y="5699011"/>
            <a:ext cx="638264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" y="1007839"/>
            <a:ext cx="39719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Q&amp;A</a:t>
            </a: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1917703" y="4490698"/>
            <a:ext cx="6564177" cy="126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402" b="1" noProof="1"/>
              <a:t>Thank You</a:t>
            </a:r>
            <a:endParaRPr lang="en-US" sz="3402" b="1" noProof="1">
              <a:solidFill>
                <a:schemeClr val="tx1"/>
              </a:solidFill>
            </a:endParaRPr>
          </a:p>
          <a:p>
            <a:pPr algn="ctr" eaLnBrk="1" hangingPunct="1"/>
            <a:endParaRPr lang="de-DE" sz="3024" b="1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40" y="1173032"/>
            <a:ext cx="2361271" cy="29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zh-CN" altLang="en-US" sz="2800" dirty="0">
                <a:ea typeface="Arial Unicode MS" panose="020B0604020202020204" pitchFamily="34" charset="-122"/>
              </a:rPr>
              <a:t>预览</a:t>
            </a:r>
            <a:endParaRPr lang="en-US" sz="2800" dirty="0">
              <a:latin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4020" y="1367879"/>
            <a:ext cx="3168352" cy="396044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6104" y="2305853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Start_kernel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26102" y="3859618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97177" y="1532879"/>
            <a:ext cx="68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984866" y="1931029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3512" y="3513772"/>
            <a:ext cx="892830" cy="2673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Fixmap_init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26104" y="1532879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head.s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26102" y="3082609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Setup_arch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976153" y="2707911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976151" y="3484668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68447" y="4641740"/>
            <a:ext cx="1181855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do_one_initcall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990639" y="4259659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5783707" y="3001377"/>
            <a:ext cx="288031" cy="698570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20370" y="3915957"/>
            <a:ext cx="1046852" cy="2673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Memblock_init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45148" y="3790655"/>
            <a:ext cx="109089" cy="11575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24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pPr lvl="0"/>
            <a:r>
              <a:rPr lang="en-US" sz="2800" dirty="0">
                <a:latin typeface="+mn-ea"/>
              </a:rPr>
              <a:t>CPUID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80" y="935831"/>
            <a:ext cx="6153150" cy="483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" y="2664023"/>
            <a:ext cx="309562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8" y="1151855"/>
            <a:ext cx="4800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sz="2800" dirty="0" err="1" smtClean="0">
                <a:latin typeface="+mn-ea"/>
              </a:rPr>
              <a:t>F</a:t>
            </a:r>
            <a:r>
              <a:rPr lang="en-US" altLang="zh-CN" sz="2800" dirty="0" err="1" smtClean="0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51" y="890240"/>
            <a:ext cx="1044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</a:t>
            </a:r>
            <a:r>
              <a:rPr lang="zh-CN" altLang="en-US" sz="1600" dirty="0" smtClean="0"/>
              <a:t>虚拟地址位宽</a:t>
            </a:r>
            <a:r>
              <a:rPr lang="en-US" altLang="zh-CN" sz="1600" dirty="0" smtClean="0"/>
              <a:t>CONFIG_ARM64_VA_BITS=48</a:t>
            </a:r>
            <a:r>
              <a:rPr lang="zh-CN" altLang="en-US" sz="1600" dirty="0" smtClean="0"/>
              <a:t>时：</a:t>
            </a:r>
            <a:endParaRPr lang="en-US" altLang="zh-CN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56" y="1341318"/>
            <a:ext cx="479107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64" y="2447999"/>
            <a:ext cx="7620000" cy="333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72" y="1027884"/>
            <a:ext cx="5438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+mn-ea"/>
              </a:rPr>
              <a:t>F</a:t>
            </a:r>
            <a:r>
              <a:rPr lang="en-US" altLang="zh-CN" sz="2800" dirty="0" err="1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2" y="3168079"/>
            <a:ext cx="11520488" cy="3249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244" y="935831"/>
            <a:ext cx="5467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+mn-ea"/>
              </a:rPr>
              <a:t>F</a:t>
            </a:r>
            <a:r>
              <a:rPr lang="en-US" altLang="zh-CN" sz="2800" dirty="0" err="1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2" y="935831"/>
            <a:ext cx="13335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sz="2800" dirty="0" err="1" smtClean="0">
                <a:latin typeface="+mn-ea"/>
              </a:rPr>
              <a:t>F</a:t>
            </a:r>
            <a:r>
              <a:rPr lang="en-US" altLang="zh-CN" sz="2800" dirty="0" err="1" smtClean="0">
                <a:latin typeface="+mn-ea"/>
              </a:rPr>
              <a:t>ixmap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6" y="935831"/>
            <a:ext cx="122777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altLang="zh-CN" sz="2800" dirty="0" err="1" smtClean="0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7" y="1072795"/>
            <a:ext cx="348615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57" y="2664023"/>
            <a:ext cx="7762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ea typeface="Arial Unicode MS" panose="020B0604020202020204" pitchFamily="34" charset="-122"/>
              </a:rPr>
              <a:t>Memblock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" y="935831"/>
            <a:ext cx="11106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FVE">
  <a:themeElements>
    <a:clrScheme name="YFV">
      <a:dk1>
        <a:sysClr val="windowText" lastClr="000000"/>
      </a:dk1>
      <a:lt1>
        <a:sysClr val="window" lastClr="FFFFFF"/>
      </a:lt1>
      <a:dk2>
        <a:srgbClr val="2778BE"/>
      </a:dk2>
      <a:lt2>
        <a:srgbClr val="E5D5BE"/>
      </a:lt2>
      <a:accent1>
        <a:srgbClr val="2778BE"/>
      </a:accent1>
      <a:accent2>
        <a:srgbClr val="33626E"/>
      </a:accent2>
      <a:accent3>
        <a:srgbClr val="E35442"/>
      </a:accent3>
      <a:accent4>
        <a:srgbClr val="FAA51A"/>
      </a:accent4>
      <a:accent5>
        <a:srgbClr val="90BDC2"/>
      </a:accent5>
      <a:accent6>
        <a:srgbClr val="8DC44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r">
          <a:defRPr sz="11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77488</TotalTime>
  <Words>57</Words>
  <Application>Microsoft Office PowerPoint</Application>
  <PresentationFormat>Custom</PresentationFormat>
  <Paragraphs>42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DengXian</vt:lpstr>
      <vt:lpstr>DengXian Light</vt:lpstr>
      <vt:lpstr>Microsoft YaHei</vt:lpstr>
      <vt:lpstr>SimSun</vt:lpstr>
      <vt:lpstr>Arial</vt:lpstr>
      <vt:lpstr>Calibri</vt:lpstr>
      <vt:lpstr>Calibri Light</vt:lpstr>
      <vt:lpstr>YFVE</vt:lpstr>
      <vt:lpstr>Office Theme</vt:lpstr>
      <vt:lpstr>Kernel内存布局  BSP team Wu Ping 吴平</vt:lpstr>
      <vt:lpstr>预览</vt:lpstr>
      <vt:lpstr>CPUID</vt:lpstr>
      <vt:lpstr>Fixmap</vt:lpstr>
      <vt:lpstr>PowerPoint Presentation</vt:lpstr>
      <vt:lpstr>PowerPoint Presentation</vt:lpstr>
      <vt:lpstr>Fixmap</vt:lpstr>
      <vt:lpstr>Memblock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guo, peng</dc:creator>
  <cp:lastModifiedBy>Wu, Ping (P.)</cp:lastModifiedBy>
  <cp:revision>2935</cp:revision>
  <dcterms:created xsi:type="dcterms:W3CDTF">2016-11-28T06:35:25Z</dcterms:created>
  <dcterms:modified xsi:type="dcterms:W3CDTF">2021-08-24T11:35:15Z</dcterms:modified>
</cp:coreProperties>
</file>